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9" r:id="rId3"/>
    <p:sldId id="257" r:id="rId4"/>
    <p:sldId id="283" r:id="rId5"/>
    <p:sldId id="284" r:id="rId6"/>
    <p:sldId id="285" r:id="rId7"/>
    <p:sldId id="286" r:id="rId8"/>
    <p:sldId id="287" r:id="rId9"/>
    <p:sldId id="294" r:id="rId10"/>
    <p:sldId id="288" r:id="rId11"/>
    <p:sldId id="289" r:id="rId12"/>
    <p:sldId id="293" r:id="rId13"/>
    <p:sldId id="290" r:id="rId14"/>
    <p:sldId id="291" r:id="rId15"/>
    <p:sldId id="296" r:id="rId16"/>
    <p:sldId id="304" r:id="rId17"/>
    <p:sldId id="300" r:id="rId18"/>
    <p:sldId id="306" r:id="rId19"/>
    <p:sldId id="307" r:id="rId20"/>
    <p:sldId id="305" r:id="rId21"/>
    <p:sldId id="303" r:id="rId22"/>
    <p:sldId id="308" r:id="rId23"/>
    <p:sldId id="309" r:id="rId24"/>
    <p:sldId id="310" r:id="rId25"/>
    <p:sldId id="302" r:id="rId26"/>
    <p:sldId id="301" r:id="rId27"/>
    <p:sldId id="297" r:id="rId28"/>
    <p:sldId id="311" r:id="rId29"/>
    <p:sldId id="314" r:id="rId30"/>
    <p:sldId id="298" r:id="rId31"/>
    <p:sldId id="312" r:id="rId32"/>
    <p:sldId id="313" r:id="rId33"/>
    <p:sldId id="316" r:id="rId34"/>
    <p:sldId id="315" r:id="rId35"/>
    <p:sldId id="317" r:id="rId36"/>
    <p:sldId id="318" r:id="rId37"/>
    <p:sldId id="319" r:id="rId38"/>
    <p:sldId id="299" r:id="rId39"/>
    <p:sldId id="295" r:id="rId40"/>
    <p:sldId id="281" r:id="rId41"/>
    <p:sldId id="272" r:id="rId42"/>
    <p:sldId id="280" r:id="rId43"/>
    <p:sldId id="262"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0694"/>
    <a:srgbClr val="371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2" d="100"/>
          <a:sy n="192" d="100"/>
        </p:scale>
        <p:origin x="17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10941-1F05-4F98-A721-1005C75FEC22}" type="datetimeFigureOut">
              <a:rPr lang="zh-CN" altLang="en-US" smtClean="0"/>
              <a:t>2023/01/03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61BA3-B48E-40AD-A00F-E3E4CF1E84B2}" type="slidenum">
              <a:rPr lang="zh-CN" altLang="en-US" smtClean="0"/>
              <a:t>‹#›</a:t>
            </a:fld>
            <a:endParaRPr lang="zh-CN" altLang="en-US"/>
          </a:p>
        </p:txBody>
      </p:sp>
    </p:spTree>
    <p:extLst>
      <p:ext uri="{BB962C8B-B14F-4D97-AF65-F5344CB8AC3E}">
        <p14:creationId xmlns:p14="http://schemas.microsoft.com/office/powerpoint/2010/main" val="277213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4761BA3-B48E-40AD-A00F-E3E4CF1E84B2}" type="slidenum">
              <a:rPr lang="zh-CN" altLang="en-US" smtClean="0"/>
              <a:t>10</a:t>
            </a:fld>
            <a:endParaRPr lang="zh-CN" altLang="en-US"/>
          </a:p>
        </p:txBody>
      </p:sp>
    </p:spTree>
    <p:extLst>
      <p:ext uri="{BB962C8B-B14F-4D97-AF65-F5344CB8AC3E}">
        <p14:creationId xmlns:p14="http://schemas.microsoft.com/office/powerpoint/2010/main" val="1490347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342654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453347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485141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591679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2100769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2307364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287451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3026345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249668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157832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210D257-3BE1-47F0-9688-13EF46E6FAF0}" type="datetimeFigureOut">
              <a:rPr lang="zh-CN" altLang="en-US" smtClean="0"/>
              <a:t>2023/01/03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395329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210D257-3BE1-47F0-9688-13EF46E6FAF0}" type="datetimeFigureOut">
              <a:rPr lang="zh-CN" altLang="en-US" smtClean="0"/>
              <a:t>2023/01/03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31378672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42.png"/><Relationship Id="rId3" Type="http://schemas.openxmlformats.org/officeDocument/2006/relationships/image" Target="../media/image330.png"/><Relationship Id="rId7" Type="http://schemas.openxmlformats.org/officeDocument/2006/relationships/image" Target="../media/image37.png"/><Relationship Id="rId12" Type="http://schemas.openxmlformats.org/officeDocument/2006/relationships/image" Target="../media/image208.png"/><Relationship Id="rId17" Type="http://schemas.openxmlformats.org/officeDocument/2006/relationships/image" Target="../media/image41.png"/><Relationship Id="rId2" Type="http://schemas.openxmlformats.org/officeDocument/2006/relationships/notesSlide" Target="../notesSlides/notesSlide1.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60.png"/><Relationship Id="rId11" Type="http://schemas.openxmlformats.org/officeDocument/2006/relationships/image" Target="../media/image39.png"/><Relationship Id="rId5" Type="http://schemas.openxmlformats.org/officeDocument/2006/relationships/image" Target="../media/image350.png"/><Relationship Id="rId15" Type="http://schemas.openxmlformats.org/officeDocument/2006/relationships/image" Target="../media/image211.png"/><Relationship Id="rId10" Type="http://schemas.openxmlformats.org/officeDocument/2006/relationships/image" Target="../media/image38.png"/><Relationship Id="rId4" Type="http://schemas.openxmlformats.org/officeDocument/2006/relationships/image" Target="../media/image340.png"/><Relationship Id="rId9" Type="http://schemas.openxmlformats.org/officeDocument/2006/relationships/image" Target="../media/image205.png"/><Relationship Id="rId14" Type="http://schemas.openxmlformats.org/officeDocument/2006/relationships/image" Target="../media/image21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85.png"/><Relationship Id="rId7" Type="http://schemas.openxmlformats.org/officeDocument/2006/relationships/image" Target="../media/image184.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 name="矩形 6">
            <a:extLst>
              <a:ext uri="{FF2B5EF4-FFF2-40B4-BE49-F238E27FC236}">
                <a16:creationId xmlns:a16="http://schemas.microsoft.com/office/drawing/2014/main" id="{CF63A896-C058-4B67-AB0A-135908F6C259}"/>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矩形 7">
            <a:extLst>
              <a:ext uri="{FF2B5EF4-FFF2-40B4-BE49-F238E27FC236}">
                <a16:creationId xmlns:a16="http://schemas.microsoft.com/office/drawing/2014/main" id="{318C8156-B6E9-4049-9054-EB38920B4B5B}"/>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9" name="矩形 8">
            <a:extLst>
              <a:ext uri="{FF2B5EF4-FFF2-40B4-BE49-F238E27FC236}">
                <a16:creationId xmlns:a16="http://schemas.microsoft.com/office/drawing/2014/main" id="{20C19FCB-E75E-4127-8A17-D7F539D46958}"/>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0" name="矩形 9">
            <a:extLst>
              <a:ext uri="{FF2B5EF4-FFF2-40B4-BE49-F238E27FC236}">
                <a16:creationId xmlns:a16="http://schemas.microsoft.com/office/drawing/2014/main" id="{D111FE5D-DC5F-4D39-AD02-86DFC9BE1D97}"/>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a:t>
            </a:r>
          </a:p>
        </p:txBody>
      </p:sp>
      <p:sp>
        <p:nvSpPr>
          <p:cNvPr id="12" name="矩形: 圆角 11">
            <a:extLst>
              <a:ext uri="{FF2B5EF4-FFF2-40B4-BE49-F238E27FC236}">
                <a16:creationId xmlns:a16="http://schemas.microsoft.com/office/drawing/2014/main" id="{446C0D23-6A5A-47BD-83B5-60B9FA05041D}"/>
              </a:ext>
            </a:extLst>
          </p:cNvPr>
          <p:cNvSpPr/>
          <p:nvPr/>
        </p:nvSpPr>
        <p:spPr>
          <a:xfrm>
            <a:off x="1054359" y="888925"/>
            <a:ext cx="7045495" cy="667265"/>
          </a:xfrm>
          <a:prstGeom prst="round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latin typeface="仿宋" panose="02010609060101010101" pitchFamily="49" charset="-122"/>
                <a:ea typeface="仿宋" panose="02010609060101010101" pitchFamily="49" charset="-122"/>
              </a:rPr>
              <a:t>第六讲</a:t>
            </a:r>
            <a:r>
              <a:rPr lang="en-US" altLang="zh-CN" sz="3600" b="1">
                <a:latin typeface="仿宋" panose="02010609060101010101" pitchFamily="49" charset="-122"/>
                <a:ea typeface="仿宋" panose="02010609060101010101" pitchFamily="49" charset="-122"/>
              </a:rPr>
              <a:t>	</a:t>
            </a:r>
            <a:r>
              <a:rPr lang="zh-CN" altLang="en-US" sz="3600" b="1">
                <a:latin typeface="仿宋" panose="02010609060101010101" pitchFamily="49" charset="-122"/>
                <a:ea typeface="仿宋" panose="02010609060101010101" pitchFamily="49" charset="-122"/>
              </a:rPr>
              <a:t>命题逻辑主范式公式</a:t>
            </a:r>
          </a:p>
        </p:txBody>
      </p:sp>
      <p:sp>
        <p:nvSpPr>
          <p:cNvPr id="13" name="文本框 12">
            <a:extLst>
              <a:ext uri="{FF2B5EF4-FFF2-40B4-BE49-F238E27FC236}">
                <a16:creationId xmlns:a16="http://schemas.microsoft.com/office/drawing/2014/main" id="{12186A13-489D-4BF1-BCD8-41AAFE843C1D}"/>
              </a:ext>
            </a:extLst>
          </p:cNvPr>
          <p:cNvSpPr txBox="1"/>
          <p:nvPr/>
        </p:nvSpPr>
        <p:spPr>
          <a:xfrm>
            <a:off x="3279174" y="1912075"/>
            <a:ext cx="2585651" cy="553998"/>
          </a:xfrm>
          <a:prstGeom prst="rect">
            <a:avLst/>
          </a:prstGeom>
          <a:noFill/>
        </p:spPr>
        <p:txBody>
          <a:bodyPr wrap="square" rtlCol="0">
            <a:spAutoFit/>
          </a:bodyPr>
          <a:lstStyle/>
          <a:p>
            <a:pPr algn="ctr"/>
            <a:r>
              <a:rPr lang="zh-CN" altLang="en-US" sz="3000">
                <a:solidFill>
                  <a:srgbClr val="210694"/>
                </a:solidFill>
                <a:latin typeface="楷体" panose="02010609060101010101" pitchFamily="49" charset="-122"/>
                <a:ea typeface="楷体" panose="02010609060101010101" pitchFamily="49" charset="-122"/>
              </a:rPr>
              <a:t>周 晓 聪</a:t>
            </a:r>
          </a:p>
        </p:txBody>
      </p:sp>
      <p:sp>
        <p:nvSpPr>
          <p:cNvPr id="14" name="文本框 13">
            <a:extLst>
              <a:ext uri="{FF2B5EF4-FFF2-40B4-BE49-F238E27FC236}">
                <a16:creationId xmlns:a16="http://schemas.microsoft.com/office/drawing/2014/main" id="{8823FD01-7095-40E0-8828-40A407B1D343}"/>
              </a:ext>
            </a:extLst>
          </p:cNvPr>
          <p:cNvSpPr txBox="1"/>
          <p:nvPr/>
        </p:nvSpPr>
        <p:spPr>
          <a:xfrm>
            <a:off x="2706131" y="2700512"/>
            <a:ext cx="3883111" cy="461665"/>
          </a:xfrm>
          <a:prstGeom prst="rect">
            <a:avLst/>
          </a:prstGeom>
          <a:noFill/>
        </p:spPr>
        <p:txBody>
          <a:bodyPr wrap="square" rtlCol="0">
            <a:spAutoFit/>
          </a:bodyPr>
          <a:lstStyle/>
          <a:p>
            <a:pPr algn="ctr"/>
            <a:r>
              <a:rPr lang="zh-CN" altLang="en-US" sz="2400" b="1">
                <a:solidFill>
                  <a:schemeClr val="accent6">
                    <a:lumMod val="50000"/>
                  </a:schemeClr>
                </a:solidFill>
                <a:latin typeface="仿宋" panose="02010609060101010101" pitchFamily="49" charset="-122"/>
                <a:ea typeface="仿宋" panose="02010609060101010101" pitchFamily="49" charset="-122"/>
              </a:rPr>
              <a:t>中山大学计算机学院</a:t>
            </a:r>
          </a:p>
        </p:txBody>
      </p:sp>
      <p:sp>
        <p:nvSpPr>
          <p:cNvPr id="15" name="文本框 14">
            <a:extLst>
              <a:ext uri="{FF2B5EF4-FFF2-40B4-BE49-F238E27FC236}">
                <a16:creationId xmlns:a16="http://schemas.microsoft.com/office/drawing/2014/main" id="{76DF14A9-8868-445D-A58B-8A6B893443C8}"/>
              </a:ext>
            </a:extLst>
          </p:cNvPr>
          <p:cNvSpPr txBox="1"/>
          <p:nvPr/>
        </p:nvSpPr>
        <p:spPr>
          <a:xfrm>
            <a:off x="3632887" y="3419732"/>
            <a:ext cx="2150075" cy="369332"/>
          </a:xfrm>
          <a:prstGeom prst="rect">
            <a:avLst/>
          </a:prstGeom>
          <a:noFill/>
        </p:spPr>
        <p:txBody>
          <a:bodyPr wrap="square" rtlCol="0">
            <a:spAutoFit/>
          </a:bodyPr>
          <a:lstStyle/>
          <a:p>
            <a:pPr algn="ctr"/>
            <a:r>
              <a:rPr lang="en-US" altLang="zh-CN" sz="1800">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2023</a:t>
            </a:r>
            <a:r>
              <a:rPr lang="zh-CN" altLang="en-US" sz="1800">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年</a:t>
            </a:r>
            <a:r>
              <a:rPr lang="en-US" altLang="zh-CN" sz="1800">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1</a:t>
            </a:r>
            <a:r>
              <a:rPr lang="zh-CN" altLang="en-US" sz="1800">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月</a:t>
            </a:r>
          </a:p>
        </p:txBody>
      </p:sp>
      <p:sp>
        <p:nvSpPr>
          <p:cNvPr id="16" name="文本框 15">
            <a:extLst>
              <a:ext uri="{FF2B5EF4-FFF2-40B4-BE49-F238E27FC236}">
                <a16:creationId xmlns:a16="http://schemas.microsoft.com/office/drawing/2014/main" id="{BE9D504D-D016-457C-B1B1-69FCBBD6DCB5}"/>
              </a:ext>
            </a:extLst>
          </p:cNvPr>
          <p:cNvSpPr txBox="1"/>
          <p:nvPr/>
        </p:nvSpPr>
        <p:spPr>
          <a:xfrm>
            <a:off x="1278924" y="3966519"/>
            <a:ext cx="6820930" cy="369332"/>
          </a:xfrm>
          <a:prstGeom prst="rect">
            <a:avLst/>
          </a:prstGeom>
          <a:noFill/>
        </p:spPr>
        <p:txBody>
          <a:bodyPr wrap="square" rtlCol="0">
            <a:spAutoFit/>
          </a:bodyPr>
          <a:lstStyle/>
          <a:p>
            <a:pPr algn="ctr"/>
            <a:r>
              <a:rPr lang="en-US" altLang="zh-CN" sz="1800">
                <a:solidFill>
                  <a:srgbClr val="FF0000"/>
                </a:solidFill>
              </a:rPr>
              <a:t>isszxc@mail.sysu.edu.cn</a:t>
            </a:r>
            <a:endParaRPr lang="zh-CN" altLang="en-US" sz="1800">
              <a:solidFill>
                <a:srgbClr val="FF0000"/>
              </a:solidFill>
            </a:endParaRPr>
          </a:p>
        </p:txBody>
      </p:sp>
      <p:pic>
        <p:nvPicPr>
          <p:cNvPr id="17" name="图片 16">
            <a:extLst>
              <a:ext uri="{FF2B5EF4-FFF2-40B4-BE49-F238E27FC236}">
                <a16:creationId xmlns:a16="http://schemas.microsoft.com/office/drawing/2014/main" id="{D38FA017-AD09-4C1D-B9B8-FD57EA6CE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237" y="2334583"/>
            <a:ext cx="1324937" cy="1170438"/>
          </a:xfrm>
          <a:prstGeom prst="rect">
            <a:avLst/>
          </a:prstGeom>
        </p:spPr>
      </p:pic>
    </p:spTree>
    <p:extLst>
      <p:ext uri="{BB962C8B-B14F-4D97-AF65-F5344CB8AC3E}">
        <p14:creationId xmlns:p14="http://schemas.microsoft.com/office/powerpoint/2010/main" val="192111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主析取范式与主合取范式</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范式扩展为主范式</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10</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E9234CF3-6AB0-44AE-9BF4-51CDA406E003}"/>
              </a:ext>
            </a:extLst>
          </p:cNvPr>
          <p:cNvSpPr txBox="1"/>
          <p:nvPr/>
        </p:nvSpPr>
        <p:spPr>
          <a:xfrm>
            <a:off x="545164" y="736908"/>
            <a:ext cx="7599154" cy="933589"/>
          </a:xfrm>
          <a:prstGeom prst="rect">
            <a:avLst/>
          </a:prstGeom>
          <a:solidFill>
            <a:schemeClr val="accent5">
              <a:lumMod val="20000"/>
              <a:lumOff val="80000"/>
              <a:alpha val="50000"/>
            </a:schemeClr>
          </a:solidFill>
        </p:spPr>
        <p:txBody>
          <a:bodyPr wrap="square" rtlCol="0">
            <a:spAutoFit/>
          </a:bodyPr>
          <a:lstStyle/>
          <a:p>
            <a:pPr>
              <a:spcBef>
                <a:spcPts val="450"/>
              </a:spcBef>
              <a:spcAft>
                <a:spcPts val="225"/>
              </a:spcAft>
            </a:pPr>
            <a:r>
              <a:rPr lang="zh-CN" altLang="en-US" sz="1500" b="1">
                <a:solidFill>
                  <a:srgbClr val="002060"/>
                </a:solidFill>
                <a:latin typeface="楷体" panose="02010609060101010101" pitchFamily="49" charset="-122"/>
                <a:ea typeface="楷体" panose="02010609060101010101" pitchFamily="49" charset="-122"/>
              </a:rPr>
              <a:t>先用等值演算求与公式逻辑等值的范式，然后将范式扩展为主范式</a:t>
            </a:r>
            <a:endParaRPr lang="en-US" altLang="zh-CN" sz="1500" b="1">
              <a:solidFill>
                <a:srgbClr val="002060"/>
              </a:solidFill>
              <a:latin typeface="楷体" panose="02010609060101010101" pitchFamily="49" charset="-122"/>
              <a:ea typeface="楷体" panose="02010609060101010101" pitchFamily="49" charset="-122"/>
            </a:endParaRPr>
          </a:p>
          <a:p>
            <a:pPr marL="214313" indent="-214313">
              <a:spcBef>
                <a:spcPts val="450"/>
              </a:spcBef>
              <a:spcAft>
                <a:spcPts val="225"/>
              </a:spcAft>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将析取范式的每个简单合取式扩展为极小项，或将合取范式的每个简单析取式扩展为极大项</a:t>
            </a:r>
            <a:endParaRPr lang="en-US" altLang="zh-CN" sz="1400" b="1">
              <a:solidFill>
                <a:schemeClr val="accent6">
                  <a:lumMod val="50000"/>
                </a:schemeClr>
              </a:solidFill>
              <a:latin typeface="宋体" panose="02010600030101010101" pitchFamily="2" charset="-122"/>
              <a:ea typeface="宋体" panose="02010600030101010101" pitchFamily="2" charset="-122"/>
            </a:endParaRPr>
          </a:p>
          <a:p>
            <a:pPr marL="214313" indent="-214313">
              <a:spcBef>
                <a:spcPts val="450"/>
              </a:spcBef>
              <a:spcAft>
                <a:spcPts val="225"/>
              </a:spcAft>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固定命题变量的顺序，这种扩展可通过编码进行，并编写为计算机程序</a:t>
            </a:r>
            <a:endParaRPr lang="en-US" altLang="zh-CN" sz="1400" b="1">
              <a:solidFill>
                <a:schemeClr val="accent6">
                  <a:lumMod val="50000"/>
                </a:schemeClr>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1C245DE-25DB-45C6-B089-3090896D55ED}"/>
                  </a:ext>
                </a:extLst>
              </p:cNvPr>
              <p:cNvSpPr txBox="1"/>
              <p:nvPr/>
            </p:nvSpPr>
            <p:spPr>
              <a:xfrm>
                <a:off x="207120" y="1930938"/>
                <a:ext cx="8468447" cy="243143"/>
              </a:xfrm>
              <a:prstGeom prst="rect">
                <a:avLst/>
              </a:prstGeom>
              <a:solidFill>
                <a:schemeClr val="accent6">
                  <a:lumMod val="50000"/>
                </a:schemeClr>
              </a:solidFill>
            </p:spPr>
            <p:txBody>
              <a:bodyPr wrap="square" tIns="0" bIns="0" rtlCol="0">
                <a:spAutoFit/>
              </a:bodyPr>
              <a:lstStyle/>
              <a:p>
                <a:r>
                  <a:rPr lang="zh-CN" altLang="en-US" sz="1400">
                    <a:solidFill>
                      <a:schemeClr val="bg1"/>
                    </a:solidFill>
                  </a:rPr>
                  <a:t>与公式</a:t>
                </a:r>
                <a14:m>
                  <m:oMath xmlns:m="http://schemas.openxmlformats.org/officeDocument/2006/math">
                    <m:r>
                      <a:rPr lang="en-US" altLang="zh-CN" sz="1400" i="1">
                        <a:solidFill>
                          <a:schemeClr val="bg1"/>
                        </a:solidFill>
                        <a:latin typeface="Cambria Math" panose="02040503050406030204" pitchFamily="18" charset="0"/>
                      </a:rPr>
                      <m:t>𝐴</m:t>
                    </m:r>
                    <m:r>
                      <a:rPr lang="en-US" altLang="zh-CN" sz="1400" i="1">
                        <a:solidFill>
                          <a:schemeClr val="bg1"/>
                        </a:solidFill>
                        <a:latin typeface="Cambria Math" panose="02040503050406030204" pitchFamily="18" charset="0"/>
                      </a:rPr>
                      <m:t> = </m:t>
                    </m:r>
                    <m:d>
                      <m:dPr>
                        <m:ctrlPr>
                          <a:rPr lang="en-US" altLang="zh-CN" sz="1400" i="1">
                            <a:solidFill>
                              <a:schemeClr val="bg1"/>
                            </a:solidFill>
                            <a:latin typeface="Cambria Math" panose="02040503050406030204" pitchFamily="18" charset="0"/>
                          </a:rPr>
                        </m:ctrlPr>
                      </m:dPr>
                      <m:e>
                        <m:r>
                          <a:rPr lang="en-US" altLang="zh-CN" sz="1400" i="1">
                            <a:solidFill>
                              <a:schemeClr val="bg1"/>
                            </a:solidFill>
                            <a:latin typeface="Cambria Math" panose="02040503050406030204" pitchFamily="18" charset="0"/>
                          </a:rPr>
                          <m:t>𝑟</m:t>
                        </m:r>
                        <m:r>
                          <a:rPr lang="en-US" altLang="zh-CN" sz="1400" i="1">
                            <a:solidFill>
                              <a:schemeClr val="bg1"/>
                            </a:solidFill>
                            <a:latin typeface="Cambria Math" panose="02040503050406030204" pitchFamily="18" charset="0"/>
                          </a:rPr>
                          <m:t>∨</m:t>
                        </m:r>
                        <m:d>
                          <m:dPr>
                            <m:ctrlPr>
                              <a:rPr lang="en-US" altLang="zh-CN" sz="1400" i="1">
                                <a:solidFill>
                                  <a:schemeClr val="bg1"/>
                                </a:solidFill>
                                <a:latin typeface="Cambria Math" panose="02040503050406030204" pitchFamily="18" charset="0"/>
                              </a:rPr>
                            </m:ctrlPr>
                          </m:dPr>
                          <m:e>
                            <m:r>
                              <a:rPr lang="en-US" altLang="zh-CN" sz="1400" i="1">
                                <a:solidFill>
                                  <a:schemeClr val="bg1"/>
                                </a:solidFill>
                                <a:latin typeface="Cambria Math" panose="02040503050406030204" pitchFamily="18" charset="0"/>
                              </a:rPr>
                              <m:t>𝑝</m:t>
                            </m:r>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𝑞</m:t>
                            </m:r>
                          </m:e>
                        </m:d>
                      </m:e>
                    </m:d>
                    <m:r>
                      <a:rPr lang="en-US" altLang="zh-CN" sz="1400" i="1">
                        <a:solidFill>
                          <a:schemeClr val="bg1"/>
                        </a:solidFill>
                        <a:latin typeface="Cambria Math" panose="02040503050406030204" pitchFamily="18" charset="0"/>
                      </a:rPr>
                      <m:t>∧</m:t>
                    </m:r>
                    <m:d>
                      <m:dPr>
                        <m:ctrlPr>
                          <a:rPr lang="en-US" altLang="zh-CN" sz="1400" i="1">
                            <a:solidFill>
                              <a:schemeClr val="bg1"/>
                            </a:solidFill>
                            <a:latin typeface="Cambria Math" panose="02040503050406030204" pitchFamily="18" charset="0"/>
                          </a:rPr>
                        </m:ctrlPr>
                      </m:dPr>
                      <m:e>
                        <m:r>
                          <a:rPr lang="en-US" altLang="zh-CN" sz="1400" i="1">
                            <a:solidFill>
                              <a:schemeClr val="bg1"/>
                            </a:solidFill>
                            <a:latin typeface="Cambria Math" panose="02040503050406030204" pitchFamily="18" charset="0"/>
                          </a:rPr>
                          <m:t>𝑟</m:t>
                        </m:r>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𝑝</m:t>
                        </m:r>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𝑞</m:t>
                        </m:r>
                      </m:e>
                    </m:d>
                  </m:oMath>
                </a14:m>
                <a:r>
                  <a:rPr lang="zh-CN" altLang="en-US" sz="1400">
                    <a:solidFill>
                      <a:schemeClr val="bg1"/>
                    </a:solidFill>
                  </a:rPr>
                  <a:t>逻辑等值的一个合取范式是</a:t>
                </a:r>
                <a14:m>
                  <m:oMath xmlns:m="http://schemas.openxmlformats.org/officeDocument/2006/math">
                    <m:d>
                      <m:dPr>
                        <m:ctrlPr>
                          <a:rPr lang="en-US" altLang="zh-CN" sz="1400" i="1">
                            <a:solidFill>
                              <a:schemeClr val="bg1"/>
                            </a:solidFill>
                            <a:latin typeface="Cambria Math" panose="02040503050406030204" pitchFamily="18" charset="0"/>
                          </a:rPr>
                        </m:ctrlPr>
                      </m:dPr>
                      <m:e>
                        <m:r>
                          <a:rPr lang="en-US" altLang="zh-CN" sz="1400" i="1">
                            <a:solidFill>
                              <a:schemeClr val="bg1"/>
                            </a:solidFill>
                            <a:latin typeface="Cambria Math" panose="02040503050406030204" pitchFamily="18" charset="0"/>
                          </a:rPr>
                          <m:t>𝑟</m:t>
                        </m:r>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𝑝</m:t>
                        </m:r>
                      </m:e>
                    </m:d>
                    <m:r>
                      <a:rPr lang="en-US" altLang="zh-CN" sz="1400" i="1">
                        <a:solidFill>
                          <a:schemeClr val="bg1"/>
                        </a:solidFill>
                        <a:latin typeface="Cambria Math" panose="02040503050406030204" pitchFamily="18" charset="0"/>
                      </a:rPr>
                      <m:t>∧</m:t>
                    </m:r>
                    <m:d>
                      <m:dPr>
                        <m:ctrlPr>
                          <a:rPr lang="en-US" altLang="zh-CN" sz="1400" i="1">
                            <a:solidFill>
                              <a:schemeClr val="bg1"/>
                            </a:solidFill>
                            <a:latin typeface="Cambria Math" panose="02040503050406030204" pitchFamily="18" charset="0"/>
                          </a:rPr>
                        </m:ctrlPr>
                      </m:dPr>
                      <m:e>
                        <m:r>
                          <a:rPr lang="en-US" altLang="zh-CN" sz="1400" i="1">
                            <a:solidFill>
                              <a:schemeClr val="bg1"/>
                            </a:solidFill>
                            <a:latin typeface="Cambria Math" panose="02040503050406030204" pitchFamily="18" charset="0"/>
                          </a:rPr>
                          <m:t>𝑟</m:t>
                        </m:r>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𝑞</m:t>
                        </m:r>
                      </m:e>
                    </m:d>
                    <m:r>
                      <a:rPr lang="en-US" altLang="zh-CN" sz="1400" i="1">
                        <a:solidFill>
                          <a:schemeClr val="bg1"/>
                        </a:solidFill>
                        <a:latin typeface="Cambria Math" panose="02040503050406030204" pitchFamily="18" charset="0"/>
                      </a:rPr>
                      <m:t>∧</m:t>
                    </m:r>
                    <m:d>
                      <m:dPr>
                        <m:ctrlPr>
                          <a:rPr lang="en-US" altLang="zh-CN" sz="1400" i="1">
                            <a:solidFill>
                              <a:schemeClr val="bg1"/>
                            </a:solidFill>
                            <a:latin typeface="Cambria Math" panose="02040503050406030204" pitchFamily="18" charset="0"/>
                          </a:rPr>
                        </m:ctrlPr>
                      </m:dPr>
                      <m:e>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𝑟</m:t>
                        </m:r>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𝑝</m:t>
                        </m:r>
                      </m:e>
                    </m:d>
                    <m:r>
                      <a:rPr lang="en-US" altLang="zh-CN" sz="1400" i="1">
                        <a:solidFill>
                          <a:schemeClr val="bg1"/>
                        </a:solidFill>
                        <a:latin typeface="Cambria Math" panose="02040503050406030204" pitchFamily="18" charset="0"/>
                      </a:rPr>
                      <m:t>∧</m:t>
                    </m:r>
                    <m:d>
                      <m:dPr>
                        <m:ctrlPr>
                          <a:rPr lang="en-US" altLang="zh-CN" sz="1400" i="1">
                            <a:solidFill>
                              <a:schemeClr val="bg1"/>
                            </a:solidFill>
                            <a:latin typeface="Cambria Math" panose="02040503050406030204" pitchFamily="18" charset="0"/>
                          </a:rPr>
                        </m:ctrlPr>
                      </m:dPr>
                      <m:e>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𝑟</m:t>
                        </m:r>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𝑞</m:t>
                        </m:r>
                      </m:e>
                    </m:d>
                  </m:oMath>
                </a14:m>
                <a:endParaRPr lang="zh-CN" altLang="en-US" sz="1400">
                  <a:solidFill>
                    <a:schemeClr val="bg1"/>
                  </a:solidFill>
                </a:endParaRPr>
              </a:p>
            </p:txBody>
          </p:sp>
        </mc:Choice>
        <mc:Fallback xmlns="">
          <p:sp>
            <p:nvSpPr>
              <p:cNvPr id="9" name="文本框 8">
                <a:extLst>
                  <a:ext uri="{FF2B5EF4-FFF2-40B4-BE49-F238E27FC236}">
                    <a16:creationId xmlns:a16="http://schemas.microsoft.com/office/drawing/2014/main" id="{F1C245DE-25DB-45C6-B089-3090896D55ED}"/>
                  </a:ext>
                </a:extLst>
              </p:cNvPr>
              <p:cNvSpPr txBox="1">
                <a:spLocks noRot="1" noChangeAspect="1" noMove="1" noResize="1" noEditPoints="1" noAdjustHandles="1" noChangeArrowheads="1" noChangeShapeType="1" noTextEdit="1"/>
              </p:cNvSpPr>
              <p:nvPr/>
            </p:nvSpPr>
            <p:spPr>
              <a:xfrm>
                <a:off x="207120" y="1930938"/>
                <a:ext cx="8468447" cy="243143"/>
              </a:xfrm>
              <a:prstGeom prst="rect">
                <a:avLst/>
              </a:prstGeom>
              <a:blipFill>
                <a:blip r:embed="rId3"/>
                <a:stretch>
                  <a:fillRect l="-216" t="-150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A3E6B9-AC8C-476D-A41B-F6CFE371530D}"/>
                  </a:ext>
                </a:extLst>
              </p:cNvPr>
              <p:cNvSpPr txBox="1"/>
              <p:nvPr/>
            </p:nvSpPr>
            <p:spPr>
              <a:xfrm>
                <a:off x="207119" y="2255865"/>
                <a:ext cx="7933209" cy="184666"/>
              </a:xfrm>
              <a:prstGeom prst="rect">
                <a:avLst/>
              </a:prstGeom>
              <a:solidFill>
                <a:schemeClr val="bg1">
                  <a:lumMod val="95000"/>
                </a:schemeClr>
              </a:solidFill>
            </p:spPr>
            <p:txBody>
              <a:bodyPr wrap="square" tIns="0" bIns="0" rtlCol="0">
                <a:spAutoFit/>
              </a:bodyPr>
              <a:lstStyle/>
              <a:p>
                <a:r>
                  <a:rPr lang="zh-CN" altLang="en-US" sz="1200" b="1">
                    <a:solidFill>
                      <a:schemeClr val="accent6">
                        <a:lumMod val="50000"/>
                      </a:schemeClr>
                    </a:solidFill>
                  </a:rPr>
                  <a:t>扩展简单析取式</a:t>
                </a:r>
                <a14:m>
                  <m:oMath xmlns:m="http://schemas.openxmlformats.org/officeDocument/2006/math">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𝒑</m:t>
                        </m:r>
                      </m:e>
                    </m:d>
                    <m:r>
                      <a:rPr lang="zh-CN" altLang="en-US" sz="1200" b="1" i="1">
                        <a:solidFill>
                          <a:schemeClr val="accent6">
                            <a:lumMod val="50000"/>
                          </a:schemeClr>
                        </a:solidFill>
                        <a:latin typeface="Cambria Math" panose="02040503050406030204" pitchFamily="18" charset="0"/>
                      </a:rPr>
                      <m:t>以</m:t>
                    </m:r>
                  </m:oMath>
                </a14:m>
                <a:r>
                  <a:rPr lang="zh-CN" altLang="en-US" sz="1200" b="1">
                    <a:solidFill>
                      <a:schemeClr val="accent6">
                        <a:lumMod val="50000"/>
                      </a:schemeClr>
                    </a:solidFill>
                  </a:rPr>
                  <a:t>包含变量</a:t>
                </a:r>
                <a14:m>
                  <m:oMath xmlns:m="http://schemas.openxmlformats.org/officeDocument/2006/math">
                    <m:r>
                      <a:rPr lang="en-US" altLang="zh-CN" sz="1200" b="1" i="1">
                        <a:solidFill>
                          <a:schemeClr val="accent6">
                            <a:lumMod val="50000"/>
                          </a:schemeClr>
                        </a:solidFill>
                        <a:latin typeface="Cambria Math" panose="02040503050406030204" pitchFamily="18" charset="0"/>
                      </a:rPr>
                      <m:t>𝒒</m:t>
                    </m:r>
                  </m:oMath>
                </a14:m>
                <a:r>
                  <a:rPr lang="zh-CN" altLang="en-US" sz="1200" b="1">
                    <a:solidFill>
                      <a:schemeClr val="accent6">
                        <a:lumMod val="50000"/>
                      </a:schemeClr>
                    </a:solidFill>
                  </a:rPr>
                  <a:t>：</a:t>
                </a:r>
                <a14:m>
                  <m:oMath xmlns:m="http://schemas.openxmlformats.org/officeDocument/2006/math">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𝒑</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𝟎</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𝟐</m:t>
                        </m:r>
                      </m:sub>
                    </m:sSub>
                  </m:oMath>
                </a14:m>
                <a:endParaRPr lang="zh-CN" altLang="en-US" sz="1200" b="1">
                  <a:solidFill>
                    <a:schemeClr val="accent6">
                      <a:lumMod val="50000"/>
                    </a:schemeClr>
                  </a:solidFill>
                </a:endParaRPr>
              </a:p>
            </p:txBody>
          </p:sp>
        </mc:Choice>
        <mc:Fallback xmlns="">
          <p:sp>
            <p:nvSpPr>
              <p:cNvPr id="10" name="文本框 9">
                <a:extLst>
                  <a:ext uri="{FF2B5EF4-FFF2-40B4-BE49-F238E27FC236}">
                    <a16:creationId xmlns:a16="http://schemas.microsoft.com/office/drawing/2014/main" id="{43A3E6B9-AC8C-476D-A41B-F6CFE371530D}"/>
                  </a:ext>
                </a:extLst>
              </p:cNvPr>
              <p:cNvSpPr txBox="1">
                <a:spLocks noRot="1" noChangeAspect="1" noMove="1" noResize="1" noEditPoints="1" noAdjustHandles="1" noChangeArrowheads="1" noChangeShapeType="1" noTextEdit="1"/>
              </p:cNvSpPr>
              <p:nvPr/>
            </p:nvSpPr>
            <p:spPr>
              <a:xfrm>
                <a:off x="207119" y="2255865"/>
                <a:ext cx="7933209" cy="184666"/>
              </a:xfrm>
              <a:prstGeom prst="rect">
                <a:avLst/>
              </a:prstGeom>
              <a:blipFill>
                <a:blip r:embed="rId4"/>
                <a:stretch>
                  <a:fillRect l="-77" t="-26667" b="-5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98244AD-854F-47FA-9D8B-C3CDA622F1BF}"/>
                  </a:ext>
                </a:extLst>
              </p:cNvPr>
              <p:cNvSpPr txBox="1"/>
              <p:nvPr/>
            </p:nvSpPr>
            <p:spPr>
              <a:xfrm>
                <a:off x="211109" y="2509147"/>
                <a:ext cx="7933209" cy="184666"/>
              </a:xfrm>
              <a:prstGeom prst="rect">
                <a:avLst/>
              </a:prstGeom>
              <a:solidFill>
                <a:schemeClr val="bg1">
                  <a:lumMod val="95000"/>
                </a:schemeClr>
              </a:solidFill>
            </p:spPr>
            <p:txBody>
              <a:bodyPr wrap="square" tIns="0" bIns="0" rtlCol="0">
                <a:spAutoFit/>
              </a:bodyPr>
              <a:lstStyle/>
              <a:p>
                <a:r>
                  <a:rPr lang="zh-CN" altLang="en-US" sz="1200" b="1">
                    <a:solidFill>
                      <a:schemeClr val="accent6">
                        <a:lumMod val="50000"/>
                      </a:schemeClr>
                    </a:solidFill>
                  </a:rPr>
                  <a:t>扩展简单析取式</a:t>
                </a:r>
                <a14:m>
                  <m:oMath xmlns:m="http://schemas.openxmlformats.org/officeDocument/2006/math">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e>
                    </m:d>
                    <m:r>
                      <a:rPr lang="zh-CN" altLang="en-US" sz="1200" b="1" i="1">
                        <a:solidFill>
                          <a:schemeClr val="accent6">
                            <a:lumMod val="50000"/>
                          </a:schemeClr>
                        </a:solidFill>
                        <a:latin typeface="Cambria Math" panose="02040503050406030204" pitchFamily="18" charset="0"/>
                      </a:rPr>
                      <m:t>以</m:t>
                    </m:r>
                  </m:oMath>
                </a14:m>
                <a:r>
                  <a:rPr lang="zh-CN" altLang="en-US" sz="1200" b="1">
                    <a:solidFill>
                      <a:schemeClr val="accent6">
                        <a:lumMod val="50000"/>
                      </a:schemeClr>
                    </a:solidFill>
                  </a:rPr>
                  <a:t>包含变量</a:t>
                </a:r>
                <a14:m>
                  <m:oMath xmlns:m="http://schemas.openxmlformats.org/officeDocument/2006/math">
                    <m:r>
                      <a:rPr lang="en-US" altLang="zh-CN" sz="1200" b="1" i="1">
                        <a:solidFill>
                          <a:schemeClr val="accent6">
                            <a:lumMod val="50000"/>
                          </a:schemeClr>
                        </a:solidFill>
                        <a:latin typeface="Cambria Math" panose="02040503050406030204" pitchFamily="18" charset="0"/>
                      </a:rPr>
                      <m:t>𝒑</m:t>
                    </m:r>
                  </m:oMath>
                </a14:m>
                <a:r>
                  <a:rPr lang="zh-CN" altLang="en-US" sz="1200" b="1">
                    <a:solidFill>
                      <a:schemeClr val="accent6">
                        <a:lumMod val="50000"/>
                      </a:schemeClr>
                    </a:solidFill>
                  </a:rPr>
                  <a:t>：</a:t>
                </a:r>
                <a14:m>
                  <m:oMath xmlns:m="http://schemas.openxmlformats.org/officeDocument/2006/math">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𝒑</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𝟐</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𝟔</m:t>
                        </m:r>
                      </m:sub>
                    </m:sSub>
                  </m:oMath>
                </a14:m>
                <a:endParaRPr lang="zh-CN" altLang="en-US" sz="1200" b="1">
                  <a:solidFill>
                    <a:schemeClr val="accent6">
                      <a:lumMod val="50000"/>
                    </a:schemeClr>
                  </a:solidFill>
                </a:endParaRPr>
              </a:p>
            </p:txBody>
          </p:sp>
        </mc:Choice>
        <mc:Fallback xmlns="">
          <p:sp>
            <p:nvSpPr>
              <p:cNvPr id="17" name="文本框 16">
                <a:extLst>
                  <a:ext uri="{FF2B5EF4-FFF2-40B4-BE49-F238E27FC236}">
                    <a16:creationId xmlns:a16="http://schemas.microsoft.com/office/drawing/2014/main" id="{498244AD-854F-47FA-9D8B-C3CDA622F1BF}"/>
                  </a:ext>
                </a:extLst>
              </p:cNvPr>
              <p:cNvSpPr txBox="1">
                <a:spLocks noRot="1" noChangeAspect="1" noMove="1" noResize="1" noEditPoints="1" noAdjustHandles="1" noChangeArrowheads="1" noChangeShapeType="1" noTextEdit="1"/>
              </p:cNvSpPr>
              <p:nvPr/>
            </p:nvSpPr>
            <p:spPr>
              <a:xfrm>
                <a:off x="211109" y="2509147"/>
                <a:ext cx="7933209" cy="184666"/>
              </a:xfrm>
              <a:prstGeom prst="rect">
                <a:avLst/>
              </a:prstGeom>
              <a:blipFill>
                <a:blip r:embed="rId5"/>
                <a:stretch>
                  <a:fillRect l="-77"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A7A9830-6257-4CF8-89ED-C8AD63DF1CC4}"/>
                  </a:ext>
                </a:extLst>
              </p:cNvPr>
              <p:cNvSpPr txBox="1"/>
              <p:nvPr/>
            </p:nvSpPr>
            <p:spPr>
              <a:xfrm>
                <a:off x="207120" y="2770470"/>
                <a:ext cx="7933207" cy="184666"/>
              </a:xfrm>
              <a:prstGeom prst="rect">
                <a:avLst/>
              </a:prstGeom>
              <a:solidFill>
                <a:schemeClr val="bg1">
                  <a:lumMod val="95000"/>
                </a:schemeClr>
              </a:solidFill>
            </p:spPr>
            <p:txBody>
              <a:bodyPr wrap="square" tIns="0" bIns="0" rtlCol="0">
                <a:spAutoFit/>
              </a:bodyPr>
              <a:lstStyle/>
              <a:p>
                <a:r>
                  <a:rPr lang="zh-CN" altLang="en-US" sz="1200" b="1">
                    <a:solidFill>
                      <a:schemeClr val="accent6">
                        <a:lumMod val="50000"/>
                      </a:schemeClr>
                    </a:solidFill>
                  </a:rPr>
                  <a:t>扩展简单析取式</a:t>
                </a:r>
                <a14:m>
                  <m:oMath xmlns:m="http://schemas.openxmlformats.org/officeDocument/2006/math">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𝒑</m:t>
                        </m:r>
                      </m:e>
                    </m:d>
                    <m:r>
                      <a:rPr lang="zh-CN" altLang="en-US" sz="1200" b="1" i="1">
                        <a:solidFill>
                          <a:schemeClr val="accent6">
                            <a:lumMod val="50000"/>
                          </a:schemeClr>
                        </a:solidFill>
                        <a:latin typeface="Cambria Math" panose="02040503050406030204" pitchFamily="18" charset="0"/>
                      </a:rPr>
                      <m:t>以</m:t>
                    </m:r>
                  </m:oMath>
                </a14:m>
                <a:r>
                  <a:rPr lang="zh-CN" altLang="en-US" sz="1200" b="1">
                    <a:solidFill>
                      <a:schemeClr val="accent6">
                        <a:lumMod val="50000"/>
                      </a:schemeClr>
                    </a:solidFill>
                  </a:rPr>
                  <a:t>包含变量</a:t>
                </a:r>
                <a14:m>
                  <m:oMath xmlns:m="http://schemas.openxmlformats.org/officeDocument/2006/math">
                    <m:r>
                      <a:rPr lang="en-US" altLang="zh-CN" sz="1200" b="1" i="1">
                        <a:solidFill>
                          <a:schemeClr val="accent6">
                            <a:lumMod val="50000"/>
                          </a:schemeClr>
                        </a:solidFill>
                        <a:latin typeface="Cambria Math" panose="02040503050406030204" pitchFamily="18" charset="0"/>
                      </a:rPr>
                      <m:t>𝒒</m:t>
                    </m:r>
                  </m:oMath>
                </a14:m>
                <a:r>
                  <a:rPr lang="zh-CN" altLang="en-US" sz="1200" b="1">
                    <a:solidFill>
                      <a:schemeClr val="accent6">
                        <a:lumMod val="50000"/>
                      </a:schemeClr>
                    </a:solidFill>
                  </a:rPr>
                  <a:t>：</a:t>
                </a:r>
                <a14:m>
                  <m:oMath xmlns:m="http://schemas.openxmlformats.org/officeDocument/2006/math">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𝒑</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𝟏</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𝟑</m:t>
                        </m:r>
                      </m:sub>
                    </m:sSub>
                  </m:oMath>
                </a14:m>
                <a:endParaRPr lang="zh-CN" altLang="en-US" sz="1200" b="1">
                  <a:solidFill>
                    <a:schemeClr val="accent6">
                      <a:lumMod val="50000"/>
                    </a:schemeClr>
                  </a:solidFill>
                </a:endParaRPr>
              </a:p>
            </p:txBody>
          </p:sp>
        </mc:Choice>
        <mc:Fallback xmlns="">
          <p:sp>
            <p:nvSpPr>
              <p:cNvPr id="18" name="文本框 17">
                <a:extLst>
                  <a:ext uri="{FF2B5EF4-FFF2-40B4-BE49-F238E27FC236}">
                    <a16:creationId xmlns:a16="http://schemas.microsoft.com/office/drawing/2014/main" id="{EA7A9830-6257-4CF8-89ED-C8AD63DF1CC4}"/>
                  </a:ext>
                </a:extLst>
              </p:cNvPr>
              <p:cNvSpPr txBox="1">
                <a:spLocks noRot="1" noChangeAspect="1" noMove="1" noResize="1" noEditPoints="1" noAdjustHandles="1" noChangeArrowheads="1" noChangeShapeType="1" noTextEdit="1"/>
              </p:cNvSpPr>
              <p:nvPr/>
            </p:nvSpPr>
            <p:spPr>
              <a:xfrm>
                <a:off x="207120" y="2770470"/>
                <a:ext cx="7933207" cy="184666"/>
              </a:xfrm>
              <a:prstGeom prst="rect">
                <a:avLst/>
              </a:prstGeom>
              <a:blipFill>
                <a:blip r:embed="rId6"/>
                <a:stretch>
                  <a:fillRect l="-77" t="-25806" b="-48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663D692-A4D5-4293-A6B4-7937C0E8A50C}"/>
                  </a:ext>
                </a:extLst>
              </p:cNvPr>
              <p:cNvSpPr txBox="1"/>
              <p:nvPr/>
            </p:nvSpPr>
            <p:spPr>
              <a:xfrm>
                <a:off x="207120" y="3028504"/>
                <a:ext cx="7933207" cy="184666"/>
              </a:xfrm>
              <a:prstGeom prst="rect">
                <a:avLst/>
              </a:prstGeom>
              <a:solidFill>
                <a:schemeClr val="bg1">
                  <a:lumMod val="95000"/>
                </a:schemeClr>
              </a:solidFill>
            </p:spPr>
            <p:txBody>
              <a:bodyPr wrap="square" tIns="0" bIns="0" rtlCol="0">
                <a:spAutoFit/>
              </a:bodyPr>
              <a:lstStyle/>
              <a:p>
                <a:r>
                  <a:rPr lang="zh-CN" altLang="en-US" sz="1200" b="1">
                    <a:solidFill>
                      <a:schemeClr val="accent6">
                        <a:lumMod val="50000"/>
                      </a:schemeClr>
                    </a:solidFill>
                  </a:rPr>
                  <a:t>扩展简单析取式</a:t>
                </a:r>
                <a14:m>
                  <m:oMath xmlns:m="http://schemas.openxmlformats.org/officeDocument/2006/math">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e>
                    </m:d>
                    <m:r>
                      <a:rPr lang="zh-CN" altLang="en-US" sz="1200" b="1" i="1">
                        <a:solidFill>
                          <a:schemeClr val="accent6">
                            <a:lumMod val="50000"/>
                          </a:schemeClr>
                        </a:solidFill>
                        <a:latin typeface="Cambria Math" panose="02040503050406030204" pitchFamily="18" charset="0"/>
                      </a:rPr>
                      <m:t>以</m:t>
                    </m:r>
                  </m:oMath>
                </a14:m>
                <a:r>
                  <a:rPr lang="zh-CN" altLang="en-US" sz="1200" b="1">
                    <a:solidFill>
                      <a:schemeClr val="accent6">
                        <a:lumMod val="50000"/>
                      </a:schemeClr>
                    </a:solidFill>
                  </a:rPr>
                  <a:t>包含变量</a:t>
                </a:r>
                <a14:m>
                  <m:oMath xmlns:m="http://schemas.openxmlformats.org/officeDocument/2006/math">
                    <m:r>
                      <a:rPr lang="en-US" altLang="zh-CN" sz="1200" b="1" i="1">
                        <a:solidFill>
                          <a:schemeClr val="accent6">
                            <a:lumMod val="50000"/>
                          </a:schemeClr>
                        </a:solidFill>
                        <a:latin typeface="Cambria Math" panose="02040503050406030204" pitchFamily="18" charset="0"/>
                      </a:rPr>
                      <m:t>𝒑</m:t>
                    </m:r>
                  </m:oMath>
                </a14:m>
                <a:r>
                  <a:rPr lang="zh-CN" altLang="en-US" sz="1200" b="1">
                    <a:solidFill>
                      <a:schemeClr val="accent6">
                        <a:lumMod val="50000"/>
                      </a:schemeClr>
                    </a:solidFill>
                  </a:rPr>
                  <a:t>：</a:t>
                </a:r>
                <a14:m>
                  <m:oMath xmlns:m="http://schemas.openxmlformats.org/officeDocument/2006/math">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𝒑</m:t>
                        </m:r>
                      </m:e>
                    </m:d>
                    <m:r>
                      <a:rPr lang="en-US" altLang="zh-CN" sz="1200" b="1" i="1">
                        <a:solidFill>
                          <a:schemeClr val="accent6">
                            <a:lumMod val="50000"/>
                          </a:schemeClr>
                        </a:solidFill>
                        <a:latin typeface="Cambria Math" panose="02040503050406030204" pitchFamily="18" charset="0"/>
                      </a:rPr>
                      <m:t>≡</m:t>
                    </m:r>
                    <m:d>
                      <m:dPr>
                        <m:ctrlPr>
                          <a:rPr lang="en-US" altLang="zh-CN" sz="1200" b="1" i="1">
                            <a:solidFill>
                              <a:schemeClr val="accent6">
                                <a:lumMod val="50000"/>
                              </a:schemeClr>
                            </a:solidFill>
                            <a:latin typeface="Cambria Math" panose="02040503050406030204" pitchFamily="18" charset="0"/>
                          </a:rPr>
                        </m:ctrlPr>
                      </m:dPr>
                      <m:e>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e>
                    </m:d>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𝒑</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𝒒</m:t>
                    </m:r>
                    <m:r>
                      <a:rPr lang="en-US" altLang="zh-CN" sz="1200" b="1" i="1">
                        <a:solidFill>
                          <a:schemeClr val="accent6">
                            <a:lumMod val="50000"/>
                          </a:schemeClr>
                        </a:solidFill>
                        <a:latin typeface="Cambria Math" panose="02040503050406030204" pitchFamily="18" charset="0"/>
                      </a:rPr>
                      <m:t>∨¬</m:t>
                    </m:r>
                    <m:r>
                      <a:rPr lang="en-US" altLang="zh-CN" sz="1200" b="1" i="1">
                        <a:solidFill>
                          <a:schemeClr val="accent6">
                            <a:lumMod val="50000"/>
                          </a:schemeClr>
                        </a:solidFill>
                        <a:latin typeface="Cambria Math" panose="02040503050406030204" pitchFamily="18" charset="0"/>
                      </a:rPr>
                      <m:t>𝒓</m:t>
                    </m:r>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𝟏</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𝟓</m:t>
                        </m:r>
                      </m:sub>
                    </m:sSub>
                  </m:oMath>
                </a14:m>
                <a:endParaRPr lang="zh-CN" altLang="en-US" sz="1200" b="1">
                  <a:solidFill>
                    <a:schemeClr val="accent6">
                      <a:lumMod val="50000"/>
                    </a:schemeClr>
                  </a:solidFill>
                </a:endParaRPr>
              </a:p>
            </p:txBody>
          </p:sp>
        </mc:Choice>
        <mc:Fallback xmlns="">
          <p:sp>
            <p:nvSpPr>
              <p:cNvPr id="19" name="文本框 18">
                <a:extLst>
                  <a:ext uri="{FF2B5EF4-FFF2-40B4-BE49-F238E27FC236}">
                    <a16:creationId xmlns:a16="http://schemas.microsoft.com/office/drawing/2014/main" id="{3663D692-A4D5-4293-A6B4-7937C0E8A50C}"/>
                  </a:ext>
                </a:extLst>
              </p:cNvPr>
              <p:cNvSpPr txBox="1">
                <a:spLocks noRot="1" noChangeAspect="1" noMove="1" noResize="1" noEditPoints="1" noAdjustHandles="1" noChangeArrowheads="1" noChangeShapeType="1" noTextEdit="1"/>
              </p:cNvSpPr>
              <p:nvPr/>
            </p:nvSpPr>
            <p:spPr>
              <a:xfrm>
                <a:off x="207120" y="3028504"/>
                <a:ext cx="7933207" cy="184666"/>
              </a:xfrm>
              <a:prstGeom prst="rect">
                <a:avLst/>
              </a:prstGeom>
              <a:blipFill>
                <a:blip r:embed="rId7"/>
                <a:stretch>
                  <a:fillRect l="-77" t="-26667" b="-50000"/>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7EA6531C-2F6E-4933-B629-377249522B66}"/>
              </a:ext>
            </a:extLst>
          </p:cNvPr>
          <p:cNvGrpSpPr/>
          <p:nvPr/>
        </p:nvGrpSpPr>
        <p:grpSpPr>
          <a:xfrm>
            <a:off x="211109" y="3935346"/>
            <a:ext cx="3081763" cy="394980"/>
            <a:chOff x="545784" y="5305608"/>
            <a:chExt cx="4109017" cy="526640"/>
          </a:xfrm>
        </p:grpSpPr>
        <p:grpSp>
          <p:nvGrpSpPr>
            <p:cNvPr id="21" name="组合 20">
              <a:extLst>
                <a:ext uri="{FF2B5EF4-FFF2-40B4-BE49-F238E27FC236}">
                  <a16:creationId xmlns:a16="http://schemas.microsoft.com/office/drawing/2014/main" id="{FB81A8F5-F737-4785-8AAE-C7DEF7D1F218}"/>
                </a:ext>
              </a:extLst>
            </p:cNvPr>
            <p:cNvGrpSpPr/>
            <p:nvPr/>
          </p:nvGrpSpPr>
          <p:grpSpPr>
            <a:xfrm>
              <a:off x="545784" y="5305608"/>
              <a:ext cx="4109017" cy="526640"/>
              <a:chOff x="545784" y="5251203"/>
              <a:chExt cx="4109017" cy="526640"/>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7ADDC3C-9EFA-4D05-A967-40DA024DA282}"/>
                      </a:ext>
                    </a:extLst>
                  </p:cNvPr>
                  <p:cNvSpPr txBox="1"/>
                  <p:nvPr/>
                </p:nvSpPr>
                <p:spPr>
                  <a:xfrm>
                    <a:off x="545784" y="5344450"/>
                    <a:ext cx="2447396" cy="287259"/>
                  </a:xfrm>
                  <a:prstGeom prst="rect">
                    <a:avLst/>
                  </a:prstGeom>
                  <a:solidFill>
                    <a:schemeClr val="accent4">
                      <a:lumMod val="20000"/>
                      <a:lumOff val="80000"/>
                    </a:schemeClr>
                  </a:solidFill>
                </p:spPr>
                <p:txBody>
                  <a:bodyPr wrap="square" tIns="0" bIns="0" rtlCol="0">
                    <a:spAutoFit/>
                  </a:bodyPr>
                  <a:lstStyle/>
                  <a:p>
                    <a14:m>
                      <m:oMath xmlns:m="http://schemas.openxmlformats.org/officeDocument/2006/math">
                        <m:d>
                          <m:dPr>
                            <m:ctrlPr>
                              <a:rPr lang="en-US" altLang="zh-CN" sz="1400" b="1" i="1">
                                <a:solidFill>
                                  <a:srgbClr val="C00000"/>
                                </a:solidFill>
                                <a:latin typeface="Cambria Math" panose="02040503050406030204" pitchFamily="18" charset="0"/>
                              </a:rPr>
                            </m:ctrlPr>
                          </m:dPr>
                          <m:e>
                            <m:r>
                              <a:rPr lang="en-US" altLang="zh-CN" sz="1400" b="1" i="1">
                                <a:solidFill>
                                  <a:srgbClr val="C00000"/>
                                </a:solidFill>
                                <a:latin typeface="Cambria Math" panose="02040503050406030204" pitchFamily="18" charset="0"/>
                              </a:rPr>
                              <m:t>¬</m:t>
                            </m:r>
                            <m:r>
                              <a:rPr lang="en-US" altLang="zh-CN" sz="1400" b="1" i="1">
                                <a:solidFill>
                                  <a:srgbClr val="C00000"/>
                                </a:solidFill>
                                <a:latin typeface="Cambria Math" panose="02040503050406030204" pitchFamily="18" charset="0"/>
                              </a:rPr>
                              <m:t>𝒒</m:t>
                            </m:r>
                            <m:r>
                              <a:rPr lang="en-US" altLang="zh-CN" sz="1400" b="1" i="1">
                                <a:solidFill>
                                  <a:srgbClr val="C00000"/>
                                </a:solidFill>
                                <a:latin typeface="Cambria Math" panose="02040503050406030204" pitchFamily="18" charset="0"/>
                              </a:rPr>
                              <m:t>∨</m:t>
                            </m:r>
                            <m:r>
                              <a:rPr lang="en-US" altLang="zh-CN" sz="1400" b="1" i="1">
                                <a:solidFill>
                                  <a:srgbClr val="C00000"/>
                                </a:solidFill>
                                <a:latin typeface="Cambria Math" panose="02040503050406030204" pitchFamily="18" charset="0"/>
                              </a:rPr>
                              <m:t>𝒓</m:t>
                            </m:r>
                          </m:e>
                        </m:d>
                      </m:oMath>
                    </a14:m>
                    <a:r>
                      <a:rPr lang="zh-CN" altLang="en-US" sz="1400" b="1">
                        <a:solidFill>
                          <a:srgbClr val="C00000"/>
                        </a:solidFill>
                      </a:rPr>
                      <a:t>编码为</a:t>
                    </a:r>
                    <a:r>
                      <a:rPr lang="en-US" altLang="zh-CN" sz="1400" b="1">
                        <a:solidFill>
                          <a:srgbClr val="C00000"/>
                        </a:solidFill>
                        <a:latin typeface="Cambria Math" panose="02040503050406030204" pitchFamily="18" charset="0"/>
                        <a:ea typeface="Cambria Math" panose="02040503050406030204" pitchFamily="18" charset="0"/>
                      </a:rPr>
                      <a:t>(- 1 0)</a:t>
                    </a:r>
                    <a:endParaRPr lang="zh-CN" altLang="en-US" sz="1400" b="1">
                      <a:solidFill>
                        <a:srgbClr val="C00000"/>
                      </a:solidFill>
                      <a:latin typeface="Cambria Math" panose="02040503050406030204" pitchFamily="18" charset="0"/>
                    </a:endParaRPr>
                  </a:p>
                </p:txBody>
              </p:sp>
            </mc:Choice>
            <mc:Fallback xmlns="">
              <p:sp>
                <p:nvSpPr>
                  <p:cNvPr id="32" name="文本框 31">
                    <a:extLst>
                      <a:ext uri="{FF2B5EF4-FFF2-40B4-BE49-F238E27FC236}">
                        <a16:creationId xmlns:a16="http://schemas.microsoft.com/office/drawing/2014/main" id="{B38AF461-5F2E-49A2-8E8D-06845563D20F}"/>
                      </a:ext>
                    </a:extLst>
                  </p:cNvPr>
                  <p:cNvSpPr txBox="1">
                    <a:spLocks noRot="1" noChangeAspect="1" noMove="1" noResize="1" noEditPoints="1" noAdjustHandles="1" noChangeArrowheads="1" noChangeShapeType="1" noTextEdit="1"/>
                  </p:cNvSpPr>
                  <p:nvPr/>
                </p:nvSpPr>
                <p:spPr>
                  <a:xfrm>
                    <a:off x="545784" y="5344450"/>
                    <a:ext cx="2447396" cy="287259"/>
                  </a:xfrm>
                  <a:prstGeom prst="rect">
                    <a:avLst/>
                  </a:prstGeom>
                  <a:blipFill>
                    <a:blip r:embed="rId8"/>
                    <a:stretch>
                      <a:fillRect t="-31429" r="-4983" b="-51429"/>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D3F22E86-CE03-4FB1-BC14-C3D430A0912E}"/>
                  </a:ext>
                </a:extLst>
              </p:cNvPr>
              <p:cNvSpPr/>
              <p:nvPr/>
            </p:nvSpPr>
            <p:spPr>
              <a:xfrm>
                <a:off x="2993181" y="5450685"/>
                <a:ext cx="578900" cy="87870"/>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01880F4-8DA4-46CA-8C76-6ECBE97AC998}"/>
                      </a:ext>
                    </a:extLst>
                  </p:cNvPr>
                  <p:cNvSpPr txBox="1"/>
                  <p:nvPr/>
                </p:nvSpPr>
                <p:spPr>
                  <a:xfrm>
                    <a:off x="3576081" y="5251203"/>
                    <a:ext cx="1078720" cy="526640"/>
                  </a:xfrm>
                  <a:prstGeom prst="rect">
                    <a:avLst/>
                  </a:prstGeom>
                  <a:solidFill>
                    <a:schemeClr val="accent2">
                      <a:lumMod val="20000"/>
                      <a:lumOff val="80000"/>
                    </a:schemeClr>
                  </a:solidFill>
                </p:spPr>
                <p:txBody>
                  <a:bodyPr wrap="square" tIns="0" bIns="0" rtlCol="0">
                    <a:spAutoFit/>
                  </a:bodyPr>
                  <a:lstStyle/>
                  <a:p>
                    <a:pPr>
                      <a:spcAft>
                        <a:spcPts val="225"/>
                      </a:spcAft>
                    </a:pPr>
                    <a:r>
                      <a:rPr lang="en-US" altLang="zh-CN" sz="1200" b="1">
                        <a:solidFill>
                          <a:srgbClr val="C00000"/>
                        </a:solidFill>
                        <a:latin typeface="Cambria Math" panose="02040503050406030204" pitchFamily="18" charset="0"/>
                        <a:ea typeface="Cambria Math" panose="02040503050406030204" pitchFamily="18" charset="0"/>
                      </a:rPr>
                      <a:t>0</a:t>
                    </a:r>
                    <a:r>
                      <a:rPr lang="en-US" altLang="zh-CN" sz="1200" b="1">
                        <a:solidFill>
                          <a:srgbClr val="002060"/>
                        </a:solidFill>
                        <a:latin typeface="Cambria Math" panose="02040503050406030204" pitchFamily="18" charset="0"/>
                        <a:ea typeface="Cambria Math" panose="02040503050406030204" pitchFamily="18" charset="0"/>
                      </a:rPr>
                      <a:t>10</a:t>
                    </a:r>
                    <a:r>
                      <a:rPr lang="en-US" altLang="zh-CN" sz="1200" b="1">
                        <a:solidFill>
                          <a:srgbClr val="C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zh-CN" sz="1200" b="1" i="1">
                                <a:solidFill>
                                  <a:srgbClr val="C00000"/>
                                </a:solidFill>
                                <a:latin typeface="Cambria Math" panose="02040503050406030204" pitchFamily="18" charset="0"/>
                              </a:rPr>
                            </m:ctrlPr>
                          </m:sSubPr>
                          <m:e>
                            <m:r>
                              <a:rPr lang="en-US" altLang="zh-CN" sz="1200" b="1" i="1">
                                <a:solidFill>
                                  <a:srgbClr val="C00000"/>
                                </a:solidFill>
                                <a:latin typeface="Cambria Math" panose="02040503050406030204" pitchFamily="18" charset="0"/>
                              </a:rPr>
                              <m:t>𝑴</m:t>
                            </m:r>
                          </m:e>
                          <m:sub>
                            <m:r>
                              <a:rPr lang="en-US" altLang="zh-CN" sz="1200" b="1" i="1">
                                <a:solidFill>
                                  <a:srgbClr val="C00000"/>
                                </a:solidFill>
                                <a:latin typeface="Cambria Math" panose="02040503050406030204" pitchFamily="18" charset="0"/>
                              </a:rPr>
                              <m:t>𝟐</m:t>
                            </m:r>
                          </m:sub>
                        </m:sSub>
                      </m:oMath>
                    </a14:m>
                    <a:endParaRPr lang="en-US" altLang="zh-CN" sz="1200" b="1">
                      <a:solidFill>
                        <a:srgbClr val="C00000"/>
                      </a:solidFill>
                    </a:endParaRPr>
                  </a:p>
                  <a:p>
                    <a:pPr>
                      <a:spcAft>
                        <a:spcPts val="225"/>
                      </a:spcAft>
                    </a:pPr>
                    <a:r>
                      <a:rPr lang="en-US" altLang="zh-CN" sz="1200" b="1">
                        <a:solidFill>
                          <a:srgbClr val="C00000"/>
                        </a:solidFill>
                        <a:latin typeface="Cambria Math" panose="02040503050406030204" pitchFamily="18" charset="0"/>
                        <a:ea typeface="Cambria Math" panose="02040503050406030204" pitchFamily="18" charset="0"/>
                      </a:rPr>
                      <a:t>1</a:t>
                    </a:r>
                    <a:r>
                      <a:rPr lang="en-US" altLang="zh-CN" sz="1200" b="1">
                        <a:solidFill>
                          <a:srgbClr val="002060"/>
                        </a:solidFill>
                        <a:latin typeface="Cambria Math" panose="02040503050406030204" pitchFamily="18" charset="0"/>
                        <a:ea typeface="Cambria Math" panose="02040503050406030204" pitchFamily="18" charset="0"/>
                      </a:rPr>
                      <a:t>10</a:t>
                    </a:r>
                    <a:r>
                      <a:rPr lang="en-US" altLang="zh-CN" sz="1200" b="1">
                        <a:solidFill>
                          <a:srgbClr val="C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zh-CN" sz="1200" b="1" i="1">
                                <a:solidFill>
                                  <a:srgbClr val="C00000"/>
                                </a:solidFill>
                                <a:latin typeface="Cambria Math" panose="02040503050406030204" pitchFamily="18" charset="0"/>
                              </a:rPr>
                            </m:ctrlPr>
                          </m:sSubPr>
                          <m:e>
                            <m:r>
                              <a:rPr lang="en-US" altLang="zh-CN" sz="1200" b="1" i="1">
                                <a:solidFill>
                                  <a:srgbClr val="C00000"/>
                                </a:solidFill>
                                <a:latin typeface="Cambria Math" panose="02040503050406030204" pitchFamily="18" charset="0"/>
                              </a:rPr>
                              <m:t>𝑴</m:t>
                            </m:r>
                          </m:e>
                          <m:sub>
                            <m:r>
                              <a:rPr lang="en-US" altLang="zh-CN" sz="1200" b="1" i="1">
                                <a:solidFill>
                                  <a:srgbClr val="C00000"/>
                                </a:solidFill>
                                <a:latin typeface="Cambria Math" panose="02040503050406030204" pitchFamily="18" charset="0"/>
                              </a:rPr>
                              <m:t>𝟔</m:t>
                            </m:r>
                          </m:sub>
                        </m:sSub>
                      </m:oMath>
                    </a14:m>
                    <a:endParaRPr lang="zh-CN" altLang="en-US" sz="1200" b="1">
                      <a:solidFill>
                        <a:srgbClr val="C00000"/>
                      </a:solidFill>
                    </a:endParaRPr>
                  </a:p>
                </p:txBody>
              </p:sp>
            </mc:Choice>
            <mc:Fallback xmlns="">
              <p:sp>
                <p:nvSpPr>
                  <p:cNvPr id="34" name="文本框 33">
                    <a:extLst>
                      <a:ext uri="{FF2B5EF4-FFF2-40B4-BE49-F238E27FC236}">
                        <a16:creationId xmlns:a16="http://schemas.microsoft.com/office/drawing/2014/main" id="{DA250A2C-7F2A-4C1D-A65D-58891B9CA5EA}"/>
                      </a:ext>
                    </a:extLst>
                  </p:cNvPr>
                  <p:cNvSpPr txBox="1">
                    <a:spLocks noRot="1" noChangeAspect="1" noMove="1" noResize="1" noEditPoints="1" noAdjustHandles="1" noChangeArrowheads="1" noChangeShapeType="1" noTextEdit="1"/>
                  </p:cNvSpPr>
                  <p:nvPr/>
                </p:nvSpPr>
                <p:spPr>
                  <a:xfrm>
                    <a:off x="3576081" y="5251203"/>
                    <a:ext cx="1078720" cy="526640"/>
                  </a:xfrm>
                  <a:prstGeom prst="rect">
                    <a:avLst/>
                  </a:prstGeom>
                  <a:blipFill>
                    <a:blip r:embed="rId9"/>
                    <a:stretch>
                      <a:fillRect l="-752" t="-12308" b="-23077"/>
                    </a:stretch>
                  </a:blipFill>
                </p:spPr>
                <p:txBody>
                  <a:bodyPr/>
                  <a:lstStyle/>
                  <a:p>
                    <a:r>
                      <a:rPr lang="zh-CN" altLang="en-US">
                        <a:noFill/>
                      </a:rPr>
                      <a:t> </a:t>
                    </a:r>
                  </a:p>
                </p:txBody>
              </p:sp>
            </mc:Fallback>
          </mc:AlternateContent>
        </p:grpSp>
        <p:sp>
          <p:nvSpPr>
            <p:cNvPr id="22" name="文本框 21">
              <a:extLst>
                <a:ext uri="{FF2B5EF4-FFF2-40B4-BE49-F238E27FC236}">
                  <a16:creationId xmlns:a16="http://schemas.microsoft.com/office/drawing/2014/main" id="{1D0ED464-31F8-412C-99B9-B12DAEC50257}"/>
                </a:ext>
              </a:extLst>
            </p:cNvPr>
            <p:cNvSpPr txBox="1"/>
            <p:nvPr/>
          </p:nvSpPr>
          <p:spPr>
            <a:xfrm>
              <a:off x="2993181" y="5576997"/>
              <a:ext cx="637943" cy="215444"/>
            </a:xfrm>
            <a:prstGeom prst="rect">
              <a:avLst/>
            </a:prstGeom>
            <a:noFill/>
          </p:spPr>
          <p:txBody>
            <a:bodyPr wrap="square" tIns="0" bIns="0" rtlCol="0">
              <a:spAutoFit/>
            </a:bodyPr>
            <a:lstStyle/>
            <a:p>
              <a:r>
                <a:rPr lang="zh-CN" altLang="en-US" sz="1050" b="1">
                  <a:solidFill>
                    <a:schemeClr val="accent2">
                      <a:lumMod val="50000"/>
                    </a:schemeClr>
                  </a:solidFill>
                  <a:latin typeface="楷体" panose="02010609060101010101" pitchFamily="49" charset="-122"/>
                  <a:ea typeface="楷体" panose="02010609060101010101" pitchFamily="49" charset="-122"/>
                </a:rPr>
                <a:t>扩展</a:t>
              </a:r>
            </a:p>
          </p:txBody>
        </p: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DCFD557-587F-4DB8-B5C1-48F3FE83D3DB}"/>
                  </a:ext>
                </a:extLst>
              </p:cNvPr>
              <p:cNvSpPr txBox="1"/>
              <p:nvPr/>
            </p:nvSpPr>
            <p:spPr>
              <a:xfrm>
                <a:off x="277763" y="3553251"/>
                <a:ext cx="1768893" cy="215444"/>
              </a:xfrm>
              <a:prstGeom prst="rect">
                <a:avLst/>
              </a:prstGeom>
              <a:solidFill>
                <a:schemeClr val="accent4">
                  <a:lumMod val="20000"/>
                  <a:lumOff val="80000"/>
                </a:schemeClr>
              </a:solidFill>
            </p:spPr>
            <p:txBody>
              <a:bodyPr wrap="square" tIns="0" bIns="0" rtlCol="0">
                <a:spAutoFit/>
              </a:bodyPr>
              <a:lstStyle/>
              <a:p>
                <a14:m>
                  <m:oMath xmlns:m="http://schemas.openxmlformats.org/officeDocument/2006/math">
                    <m:d>
                      <m:dPr>
                        <m:ctrlPr>
                          <a:rPr lang="en-US" altLang="zh-CN" sz="1400" b="1" i="1">
                            <a:solidFill>
                              <a:srgbClr val="C00000"/>
                            </a:solidFill>
                            <a:latin typeface="Cambria Math" panose="02040503050406030204" pitchFamily="18" charset="0"/>
                          </a:rPr>
                        </m:ctrlPr>
                      </m:dPr>
                      <m:e>
                        <m:r>
                          <a:rPr lang="en-US" altLang="zh-CN" sz="1400" b="1" i="1">
                            <a:solidFill>
                              <a:srgbClr val="C00000"/>
                            </a:solidFill>
                            <a:latin typeface="Cambria Math" panose="02040503050406030204" pitchFamily="18" charset="0"/>
                          </a:rPr>
                          <m:t>𝒑</m:t>
                        </m:r>
                        <m:r>
                          <a:rPr lang="en-US" altLang="zh-CN" sz="1400" b="1" i="1">
                            <a:solidFill>
                              <a:srgbClr val="C00000"/>
                            </a:solidFill>
                            <a:latin typeface="Cambria Math" panose="02040503050406030204" pitchFamily="18" charset="0"/>
                          </a:rPr>
                          <m:t>∨</m:t>
                        </m:r>
                        <m:r>
                          <a:rPr lang="en-US" altLang="zh-CN" sz="1400" b="1" i="1">
                            <a:solidFill>
                              <a:srgbClr val="C00000"/>
                            </a:solidFill>
                            <a:latin typeface="Cambria Math" panose="02040503050406030204" pitchFamily="18" charset="0"/>
                          </a:rPr>
                          <m:t>𝒓</m:t>
                        </m:r>
                      </m:e>
                    </m:d>
                  </m:oMath>
                </a14:m>
                <a:r>
                  <a:rPr lang="zh-CN" altLang="en-US" sz="1400" b="1">
                    <a:solidFill>
                      <a:srgbClr val="C00000"/>
                    </a:solidFill>
                  </a:rPr>
                  <a:t>编码为</a:t>
                </a:r>
                <a:r>
                  <a:rPr lang="en-US" altLang="zh-CN" sz="1400" b="1">
                    <a:solidFill>
                      <a:srgbClr val="C00000"/>
                    </a:solidFill>
                    <a:latin typeface="Cambria Math" panose="02040503050406030204" pitchFamily="18" charset="0"/>
                    <a:ea typeface="Cambria Math" panose="02040503050406030204" pitchFamily="18" charset="0"/>
                  </a:rPr>
                  <a:t>(0 - 0)</a:t>
                </a:r>
                <a:endParaRPr lang="zh-CN" altLang="en-US" sz="1400" b="1">
                  <a:solidFill>
                    <a:srgbClr val="C00000"/>
                  </a:solidFill>
                  <a:latin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7DCFD557-587F-4DB8-B5C1-48F3FE83D3DB}"/>
                  </a:ext>
                </a:extLst>
              </p:cNvPr>
              <p:cNvSpPr txBox="1">
                <a:spLocks noRot="1" noChangeAspect="1" noMove="1" noResize="1" noEditPoints="1" noAdjustHandles="1" noChangeArrowheads="1" noChangeShapeType="1" noTextEdit="1"/>
              </p:cNvSpPr>
              <p:nvPr/>
            </p:nvSpPr>
            <p:spPr>
              <a:xfrm>
                <a:off x="277763" y="3553251"/>
                <a:ext cx="1768893" cy="215444"/>
              </a:xfrm>
              <a:prstGeom prst="rect">
                <a:avLst/>
              </a:prstGeom>
              <a:blipFill>
                <a:blip r:embed="rId10"/>
                <a:stretch>
                  <a:fillRect t="-31429" b="-51429"/>
                </a:stretch>
              </a:blipFill>
            </p:spPr>
            <p:txBody>
              <a:bodyPr/>
              <a:lstStyle/>
              <a:p>
                <a:r>
                  <a:rPr lang="zh-CN" altLang="en-US">
                    <a:noFill/>
                  </a:rPr>
                  <a:t> </a:t>
                </a:r>
              </a:p>
            </p:txBody>
          </p:sp>
        </mc:Fallback>
      </mc:AlternateContent>
      <p:sp>
        <p:nvSpPr>
          <p:cNvPr id="27" name="箭头: 右 26">
            <a:extLst>
              <a:ext uri="{FF2B5EF4-FFF2-40B4-BE49-F238E27FC236}">
                <a16:creationId xmlns:a16="http://schemas.microsoft.com/office/drawing/2014/main" id="{F678F335-0153-4888-A4C0-5C5D19D61DAB}"/>
              </a:ext>
            </a:extLst>
          </p:cNvPr>
          <p:cNvSpPr/>
          <p:nvPr/>
        </p:nvSpPr>
        <p:spPr>
          <a:xfrm>
            <a:off x="2046657" y="3632928"/>
            <a:ext cx="434175" cy="65903"/>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E4746A4-C838-464B-B3BC-28F4DA246CE1}"/>
                  </a:ext>
                </a:extLst>
              </p:cNvPr>
              <p:cNvSpPr txBox="1"/>
              <p:nvPr/>
            </p:nvSpPr>
            <p:spPr>
              <a:xfrm>
                <a:off x="2483832" y="3483316"/>
                <a:ext cx="758254" cy="394980"/>
              </a:xfrm>
              <a:prstGeom prst="rect">
                <a:avLst/>
              </a:prstGeom>
              <a:solidFill>
                <a:schemeClr val="accent2">
                  <a:lumMod val="20000"/>
                  <a:lumOff val="80000"/>
                </a:schemeClr>
              </a:solidFill>
            </p:spPr>
            <p:txBody>
              <a:bodyPr wrap="square" tIns="0" bIns="0" rtlCol="0">
                <a:spAutoFit/>
              </a:bodyPr>
              <a:lstStyle/>
              <a:p>
                <a:pPr>
                  <a:spcAft>
                    <a:spcPts val="225"/>
                  </a:spcAft>
                </a:pPr>
                <a:r>
                  <a:rPr lang="en-US" altLang="zh-CN" sz="1200" b="1">
                    <a:solidFill>
                      <a:srgbClr val="002060"/>
                    </a:solidFill>
                    <a:latin typeface="Cambria Math" panose="02040503050406030204" pitchFamily="18" charset="0"/>
                    <a:ea typeface="Cambria Math" panose="02040503050406030204" pitchFamily="18" charset="0"/>
                  </a:rPr>
                  <a:t>0</a:t>
                </a:r>
                <a:r>
                  <a:rPr lang="en-US" altLang="zh-CN" sz="1200" b="1">
                    <a:solidFill>
                      <a:srgbClr val="C00000"/>
                    </a:solidFill>
                    <a:latin typeface="Cambria Math" panose="02040503050406030204" pitchFamily="18" charset="0"/>
                    <a:ea typeface="Cambria Math" panose="02040503050406030204" pitchFamily="18" charset="0"/>
                  </a:rPr>
                  <a:t>0</a:t>
                </a:r>
                <a:r>
                  <a:rPr lang="en-US" altLang="zh-CN" sz="1200" b="1">
                    <a:solidFill>
                      <a:srgbClr val="002060"/>
                    </a:solidFill>
                    <a:latin typeface="Cambria Math" panose="02040503050406030204" pitchFamily="18" charset="0"/>
                    <a:ea typeface="Cambria Math" panose="02040503050406030204" pitchFamily="18" charset="0"/>
                  </a:rPr>
                  <a:t>0</a:t>
                </a:r>
                <a:r>
                  <a:rPr lang="en-US" altLang="zh-CN" sz="1200" b="1">
                    <a:solidFill>
                      <a:srgbClr val="C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zh-CN" sz="1200" b="1" i="1">
                            <a:solidFill>
                              <a:srgbClr val="C00000"/>
                            </a:solidFill>
                            <a:latin typeface="Cambria Math" panose="02040503050406030204" pitchFamily="18" charset="0"/>
                          </a:rPr>
                        </m:ctrlPr>
                      </m:sSubPr>
                      <m:e>
                        <m:r>
                          <a:rPr lang="en-US" altLang="zh-CN" sz="1200" b="1" i="1">
                            <a:solidFill>
                              <a:srgbClr val="C00000"/>
                            </a:solidFill>
                            <a:latin typeface="Cambria Math" panose="02040503050406030204" pitchFamily="18" charset="0"/>
                          </a:rPr>
                          <m:t>𝑴</m:t>
                        </m:r>
                      </m:e>
                      <m:sub>
                        <m:r>
                          <a:rPr lang="en-US" altLang="zh-CN" sz="1200" b="1" i="1">
                            <a:solidFill>
                              <a:srgbClr val="C00000"/>
                            </a:solidFill>
                            <a:latin typeface="Cambria Math" panose="02040503050406030204" pitchFamily="18" charset="0"/>
                          </a:rPr>
                          <m:t>𝟎</m:t>
                        </m:r>
                      </m:sub>
                    </m:sSub>
                  </m:oMath>
                </a14:m>
                <a:endParaRPr lang="en-US" altLang="zh-CN" sz="1200" b="1">
                  <a:solidFill>
                    <a:srgbClr val="C00000"/>
                  </a:solidFill>
                </a:endParaRPr>
              </a:p>
              <a:p>
                <a:pPr>
                  <a:spcAft>
                    <a:spcPts val="225"/>
                  </a:spcAft>
                </a:pPr>
                <a:r>
                  <a:rPr lang="en-US" altLang="zh-CN" sz="1200" b="1">
                    <a:solidFill>
                      <a:srgbClr val="002060"/>
                    </a:solidFill>
                    <a:latin typeface="Cambria Math" panose="02040503050406030204" pitchFamily="18" charset="0"/>
                    <a:ea typeface="Cambria Math" panose="02040503050406030204" pitchFamily="18" charset="0"/>
                  </a:rPr>
                  <a:t>0</a:t>
                </a:r>
                <a:r>
                  <a:rPr lang="en-US" altLang="zh-CN" sz="1200" b="1">
                    <a:solidFill>
                      <a:srgbClr val="C00000"/>
                    </a:solidFill>
                    <a:latin typeface="Cambria Math" panose="02040503050406030204" pitchFamily="18" charset="0"/>
                    <a:ea typeface="Cambria Math" panose="02040503050406030204" pitchFamily="18" charset="0"/>
                  </a:rPr>
                  <a:t>1</a:t>
                </a:r>
                <a:r>
                  <a:rPr lang="en-US" altLang="zh-CN" sz="1200" b="1">
                    <a:solidFill>
                      <a:srgbClr val="002060"/>
                    </a:solidFill>
                    <a:latin typeface="Cambria Math" panose="02040503050406030204" pitchFamily="18" charset="0"/>
                    <a:ea typeface="Cambria Math" panose="02040503050406030204" pitchFamily="18" charset="0"/>
                  </a:rPr>
                  <a:t>0</a:t>
                </a:r>
                <a:r>
                  <a:rPr lang="en-US" altLang="zh-CN" sz="1200" b="1">
                    <a:solidFill>
                      <a:srgbClr val="C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zh-CN" sz="1200" b="1" i="1">
                            <a:solidFill>
                              <a:srgbClr val="C00000"/>
                            </a:solidFill>
                            <a:latin typeface="Cambria Math" panose="02040503050406030204" pitchFamily="18" charset="0"/>
                          </a:rPr>
                        </m:ctrlPr>
                      </m:sSubPr>
                      <m:e>
                        <m:r>
                          <a:rPr lang="en-US" altLang="zh-CN" sz="1200" b="1" i="1">
                            <a:solidFill>
                              <a:srgbClr val="C00000"/>
                            </a:solidFill>
                            <a:latin typeface="Cambria Math" panose="02040503050406030204" pitchFamily="18" charset="0"/>
                          </a:rPr>
                          <m:t>𝑴</m:t>
                        </m:r>
                      </m:e>
                      <m:sub>
                        <m:r>
                          <a:rPr lang="en-US" altLang="zh-CN" sz="1200" b="1" i="1">
                            <a:solidFill>
                              <a:srgbClr val="C00000"/>
                            </a:solidFill>
                            <a:latin typeface="Cambria Math" panose="02040503050406030204" pitchFamily="18" charset="0"/>
                          </a:rPr>
                          <m:t>𝟐</m:t>
                        </m:r>
                      </m:sub>
                    </m:sSub>
                  </m:oMath>
                </a14:m>
                <a:endParaRPr lang="zh-CN" altLang="en-US" sz="1200" b="1">
                  <a:solidFill>
                    <a:srgbClr val="C00000"/>
                  </a:solidFill>
                </a:endParaRPr>
              </a:p>
            </p:txBody>
          </p:sp>
        </mc:Choice>
        <mc:Fallback xmlns="">
          <p:sp>
            <p:nvSpPr>
              <p:cNvPr id="28" name="文本框 27">
                <a:extLst>
                  <a:ext uri="{FF2B5EF4-FFF2-40B4-BE49-F238E27FC236}">
                    <a16:creationId xmlns:a16="http://schemas.microsoft.com/office/drawing/2014/main" id="{9E4746A4-C838-464B-B3BC-28F4DA246CE1}"/>
                  </a:ext>
                </a:extLst>
              </p:cNvPr>
              <p:cNvSpPr txBox="1">
                <a:spLocks noRot="1" noChangeAspect="1" noMove="1" noResize="1" noEditPoints="1" noAdjustHandles="1" noChangeArrowheads="1" noChangeShapeType="1" noTextEdit="1"/>
              </p:cNvSpPr>
              <p:nvPr/>
            </p:nvSpPr>
            <p:spPr>
              <a:xfrm>
                <a:off x="2483832" y="3483316"/>
                <a:ext cx="758254" cy="394980"/>
              </a:xfrm>
              <a:prstGeom prst="rect">
                <a:avLst/>
              </a:prstGeom>
              <a:blipFill>
                <a:blip r:embed="rId11"/>
                <a:stretch>
                  <a:fillRect t="-12308" b="-23077"/>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F384E93-88DF-4A98-B21C-217D4C6C9AE9}"/>
              </a:ext>
            </a:extLst>
          </p:cNvPr>
          <p:cNvSpPr txBox="1"/>
          <p:nvPr/>
        </p:nvSpPr>
        <p:spPr>
          <a:xfrm>
            <a:off x="2046657" y="3686858"/>
            <a:ext cx="478457" cy="161583"/>
          </a:xfrm>
          <a:prstGeom prst="rect">
            <a:avLst/>
          </a:prstGeom>
          <a:noFill/>
        </p:spPr>
        <p:txBody>
          <a:bodyPr wrap="square" tIns="0" bIns="0" rtlCol="0">
            <a:spAutoFit/>
          </a:bodyPr>
          <a:lstStyle/>
          <a:p>
            <a:r>
              <a:rPr lang="zh-CN" altLang="en-US" sz="1050" b="1">
                <a:solidFill>
                  <a:schemeClr val="accent2">
                    <a:lumMod val="50000"/>
                  </a:schemeClr>
                </a:solidFill>
                <a:latin typeface="楷体" panose="02010609060101010101" pitchFamily="49" charset="-122"/>
                <a:ea typeface="楷体" panose="02010609060101010101" pitchFamily="49" charset="-122"/>
              </a:rPr>
              <a:t>扩展</a:t>
            </a:r>
          </a:p>
        </p:txBody>
      </p:sp>
      <p:grpSp>
        <p:nvGrpSpPr>
          <p:cNvPr id="30" name="组合 29">
            <a:extLst>
              <a:ext uri="{FF2B5EF4-FFF2-40B4-BE49-F238E27FC236}">
                <a16:creationId xmlns:a16="http://schemas.microsoft.com/office/drawing/2014/main" id="{C09474D5-7E49-40AA-9D57-432DDD085F9F}"/>
              </a:ext>
            </a:extLst>
          </p:cNvPr>
          <p:cNvGrpSpPr/>
          <p:nvPr/>
        </p:nvGrpSpPr>
        <p:grpSpPr>
          <a:xfrm>
            <a:off x="3478529" y="3483315"/>
            <a:ext cx="3122204" cy="394980"/>
            <a:chOff x="424149" y="5305608"/>
            <a:chExt cx="4162938" cy="526640"/>
          </a:xfrm>
        </p:grpSpPr>
        <p:grpSp>
          <p:nvGrpSpPr>
            <p:cNvPr id="31" name="组合 30">
              <a:extLst>
                <a:ext uri="{FF2B5EF4-FFF2-40B4-BE49-F238E27FC236}">
                  <a16:creationId xmlns:a16="http://schemas.microsoft.com/office/drawing/2014/main" id="{418CD62D-86BC-4F72-BC05-23108D07285D}"/>
                </a:ext>
              </a:extLst>
            </p:cNvPr>
            <p:cNvGrpSpPr/>
            <p:nvPr/>
          </p:nvGrpSpPr>
          <p:grpSpPr>
            <a:xfrm>
              <a:off x="424149" y="5305608"/>
              <a:ext cx="4162938" cy="526640"/>
              <a:chOff x="424149" y="5251203"/>
              <a:chExt cx="4162938" cy="526640"/>
            </a:xfrm>
          </p:grpSpPr>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7ADA5EB-D3EA-4754-8CB7-2BE4550F14B4}"/>
                      </a:ext>
                    </a:extLst>
                  </p:cNvPr>
                  <p:cNvSpPr txBox="1"/>
                  <p:nvPr/>
                </p:nvSpPr>
                <p:spPr>
                  <a:xfrm>
                    <a:off x="424149" y="5344450"/>
                    <a:ext cx="2501318" cy="287259"/>
                  </a:xfrm>
                  <a:prstGeom prst="rect">
                    <a:avLst/>
                  </a:prstGeom>
                  <a:solidFill>
                    <a:schemeClr val="accent4">
                      <a:lumMod val="20000"/>
                      <a:lumOff val="80000"/>
                    </a:schemeClr>
                  </a:solidFill>
                </p:spPr>
                <p:txBody>
                  <a:bodyPr wrap="square" tIns="0" bIns="0" rtlCol="0">
                    <a:spAutoFit/>
                  </a:bodyPr>
                  <a:lstStyle/>
                  <a:p>
                    <a14:m>
                      <m:oMath xmlns:m="http://schemas.openxmlformats.org/officeDocument/2006/math">
                        <m:d>
                          <m:dPr>
                            <m:ctrlPr>
                              <a:rPr lang="en-US" altLang="zh-CN" sz="1400" b="1" i="1">
                                <a:solidFill>
                                  <a:srgbClr val="C00000"/>
                                </a:solidFill>
                                <a:latin typeface="Cambria Math" panose="02040503050406030204" pitchFamily="18" charset="0"/>
                              </a:rPr>
                            </m:ctrlPr>
                          </m:dPr>
                          <m:e>
                            <m:r>
                              <a:rPr lang="en-US" altLang="zh-CN" sz="1400" b="1" i="1">
                                <a:solidFill>
                                  <a:srgbClr val="C00000"/>
                                </a:solidFill>
                                <a:latin typeface="Cambria Math" panose="02040503050406030204" pitchFamily="18" charset="0"/>
                              </a:rPr>
                              <m:t>𝒑</m:t>
                            </m:r>
                            <m:r>
                              <a:rPr lang="en-US" altLang="zh-CN" sz="1400" b="1" i="1">
                                <a:solidFill>
                                  <a:srgbClr val="C00000"/>
                                </a:solidFill>
                                <a:latin typeface="Cambria Math" panose="02040503050406030204" pitchFamily="18" charset="0"/>
                              </a:rPr>
                              <m:t>∨¬</m:t>
                            </m:r>
                            <m:r>
                              <a:rPr lang="en-US" altLang="zh-CN" sz="1400" b="1" i="1">
                                <a:solidFill>
                                  <a:srgbClr val="C00000"/>
                                </a:solidFill>
                                <a:latin typeface="Cambria Math" panose="02040503050406030204" pitchFamily="18" charset="0"/>
                              </a:rPr>
                              <m:t>𝒓</m:t>
                            </m:r>
                          </m:e>
                        </m:d>
                      </m:oMath>
                    </a14:m>
                    <a:r>
                      <a:rPr lang="zh-CN" altLang="en-US" sz="1400" b="1">
                        <a:solidFill>
                          <a:srgbClr val="C00000"/>
                        </a:solidFill>
                      </a:rPr>
                      <a:t>编码为</a:t>
                    </a:r>
                    <a:r>
                      <a:rPr lang="en-US" altLang="zh-CN" sz="1400" b="1">
                        <a:solidFill>
                          <a:srgbClr val="C00000"/>
                        </a:solidFill>
                        <a:latin typeface="Cambria Math" panose="02040503050406030204" pitchFamily="18" charset="0"/>
                        <a:ea typeface="Cambria Math" panose="02040503050406030204" pitchFamily="18" charset="0"/>
                      </a:rPr>
                      <a:t>(0 - 1)</a:t>
                    </a:r>
                    <a:endParaRPr lang="zh-CN" altLang="en-US" sz="1400" b="1">
                      <a:solidFill>
                        <a:srgbClr val="C00000"/>
                      </a:solidFill>
                      <a:latin typeface="Cambria Math" panose="02040503050406030204" pitchFamily="18" charset="0"/>
                    </a:endParaRPr>
                  </a:p>
                </p:txBody>
              </p:sp>
            </mc:Choice>
            <mc:Fallback xmlns="">
              <p:sp>
                <p:nvSpPr>
                  <p:cNvPr id="22" name="文本框 21">
                    <a:extLst>
                      <a:ext uri="{FF2B5EF4-FFF2-40B4-BE49-F238E27FC236}">
                        <a16:creationId xmlns:a16="http://schemas.microsoft.com/office/drawing/2014/main" id="{CD614321-BA23-4D7C-BAB1-35EADEEB8EEF}"/>
                      </a:ext>
                    </a:extLst>
                  </p:cNvPr>
                  <p:cNvSpPr txBox="1">
                    <a:spLocks noRot="1" noChangeAspect="1" noMove="1" noResize="1" noEditPoints="1" noAdjustHandles="1" noChangeArrowheads="1" noChangeShapeType="1" noTextEdit="1"/>
                  </p:cNvSpPr>
                  <p:nvPr/>
                </p:nvSpPr>
                <p:spPr>
                  <a:xfrm>
                    <a:off x="424149" y="5344450"/>
                    <a:ext cx="2501318" cy="287259"/>
                  </a:xfrm>
                  <a:prstGeom prst="rect">
                    <a:avLst/>
                  </a:prstGeom>
                  <a:blipFill>
                    <a:blip r:embed="rId12"/>
                    <a:stretch>
                      <a:fillRect t="-34286" r="-649" b="-51429"/>
                    </a:stretch>
                  </a:blipFill>
                </p:spPr>
                <p:txBody>
                  <a:bodyPr/>
                  <a:lstStyle/>
                  <a:p>
                    <a:r>
                      <a:rPr lang="zh-CN" altLang="en-US">
                        <a:noFill/>
                      </a:rPr>
                      <a:t> </a:t>
                    </a:r>
                  </a:p>
                </p:txBody>
              </p:sp>
            </mc:Fallback>
          </mc:AlternateContent>
          <p:sp>
            <p:nvSpPr>
              <p:cNvPr id="34" name="箭头: 右 33">
                <a:extLst>
                  <a:ext uri="{FF2B5EF4-FFF2-40B4-BE49-F238E27FC236}">
                    <a16:creationId xmlns:a16="http://schemas.microsoft.com/office/drawing/2014/main" id="{F5FFCFD0-40C0-418B-93B4-EFE3D8089033}"/>
                  </a:ext>
                </a:extLst>
              </p:cNvPr>
              <p:cNvSpPr/>
              <p:nvPr/>
            </p:nvSpPr>
            <p:spPr>
              <a:xfrm>
                <a:off x="2951273" y="5450684"/>
                <a:ext cx="578900" cy="87869"/>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137049C-FE84-4FBE-B0DB-996F7FC18AC0}"/>
                      </a:ext>
                    </a:extLst>
                  </p:cNvPr>
                  <p:cNvSpPr txBox="1"/>
                  <p:nvPr/>
                </p:nvSpPr>
                <p:spPr>
                  <a:xfrm>
                    <a:off x="3533905" y="5251203"/>
                    <a:ext cx="1053182" cy="526640"/>
                  </a:xfrm>
                  <a:prstGeom prst="rect">
                    <a:avLst/>
                  </a:prstGeom>
                  <a:solidFill>
                    <a:schemeClr val="accent2">
                      <a:lumMod val="20000"/>
                      <a:lumOff val="80000"/>
                    </a:schemeClr>
                  </a:solidFill>
                </p:spPr>
                <p:txBody>
                  <a:bodyPr wrap="square" tIns="0" bIns="0" rtlCol="0">
                    <a:spAutoFit/>
                  </a:bodyPr>
                  <a:lstStyle/>
                  <a:p>
                    <a:pPr>
                      <a:spcAft>
                        <a:spcPts val="225"/>
                      </a:spcAft>
                    </a:pPr>
                    <a:r>
                      <a:rPr lang="en-US" altLang="zh-CN" sz="1200" b="1">
                        <a:solidFill>
                          <a:srgbClr val="002060"/>
                        </a:solidFill>
                        <a:latin typeface="Cambria Math" panose="02040503050406030204" pitchFamily="18" charset="0"/>
                        <a:ea typeface="Cambria Math" panose="02040503050406030204" pitchFamily="18" charset="0"/>
                      </a:rPr>
                      <a:t>0</a:t>
                    </a:r>
                    <a:r>
                      <a:rPr lang="en-US" altLang="zh-CN" sz="1200" b="1">
                        <a:solidFill>
                          <a:srgbClr val="C00000"/>
                        </a:solidFill>
                        <a:latin typeface="Cambria Math" panose="02040503050406030204" pitchFamily="18" charset="0"/>
                        <a:ea typeface="Cambria Math" panose="02040503050406030204" pitchFamily="18" charset="0"/>
                      </a:rPr>
                      <a:t>0</a:t>
                    </a:r>
                    <a:r>
                      <a:rPr lang="en-US" altLang="zh-CN" sz="1200" b="1">
                        <a:solidFill>
                          <a:srgbClr val="002060"/>
                        </a:solidFill>
                        <a:latin typeface="Cambria Math" panose="02040503050406030204" pitchFamily="18" charset="0"/>
                        <a:ea typeface="Cambria Math" panose="02040503050406030204" pitchFamily="18" charset="0"/>
                      </a:rPr>
                      <a:t>1</a:t>
                    </a:r>
                    <a:r>
                      <a:rPr lang="en-US" altLang="zh-CN" sz="1200" b="1">
                        <a:solidFill>
                          <a:srgbClr val="C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zh-CN" sz="1200" b="1" i="1">
                                <a:solidFill>
                                  <a:srgbClr val="C00000"/>
                                </a:solidFill>
                                <a:latin typeface="Cambria Math" panose="02040503050406030204" pitchFamily="18" charset="0"/>
                              </a:rPr>
                            </m:ctrlPr>
                          </m:sSubPr>
                          <m:e>
                            <m:r>
                              <a:rPr lang="en-US" altLang="zh-CN" sz="1200" b="1" i="1">
                                <a:solidFill>
                                  <a:srgbClr val="C00000"/>
                                </a:solidFill>
                                <a:latin typeface="Cambria Math" panose="02040503050406030204" pitchFamily="18" charset="0"/>
                              </a:rPr>
                              <m:t>𝑴</m:t>
                            </m:r>
                          </m:e>
                          <m:sub>
                            <m:r>
                              <a:rPr lang="en-US" altLang="zh-CN" sz="1200" b="1" i="1">
                                <a:solidFill>
                                  <a:srgbClr val="C00000"/>
                                </a:solidFill>
                                <a:latin typeface="Cambria Math" panose="02040503050406030204" pitchFamily="18" charset="0"/>
                              </a:rPr>
                              <m:t>𝟏</m:t>
                            </m:r>
                          </m:sub>
                        </m:sSub>
                      </m:oMath>
                    </a14:m>
                    <a:endParaRPr lang="en-US" altLang="zh-CN" sz="1200" b="1">
                      <a:solidFill>
                        <a:srgbClr val="C00000"/>
                      </a:solidFill>
                    </a:endParaRPr>
                  </a:p>
                  <a:p>
                    <a:pPr>
                      <a:spcAft>
                        <a:spcPts val="225"/>
                      </a:spcAft>
                    </a:pPr>
                    <a:r>
                      <a:rPr lang="en-US" altLang="zh-CN" sz="1200" b="1">
                        <a:solidFill>
                          <a:srgbClr val="002060"/>
                        </a:solidFill>
                        <a:latin typeface="Cambria Math" panose="02040503050406030204" pitchFamily="18" charset="0"/>
                        <a:ea typeface="Cambria Math" panose="02040503050406030204" pitchFamily="18" charset="0"/>
                      </a:rPr>
                      <a:t>0</a:t>
                    </a:r>
                    <a:r>
                      <a:rPr lang="en-US" altLang="zh-CN" sz="1200" b="1">
                        <a:solidFill>
                          <a:srgbClr val="C00000"/>
                        </a:solidFill>
                        <a:latin typeface="Cambria Math" panose="02040503050406030204" pitchFamily="18" charset="0"/>
                        <a:ea typeface="Cambria Math" panose="02040503050406030204" pitchFamily="18" charset="0"/>
                      </a:rPr>
                      <a:t>1</a:t>
                    </a:r>
                    <a:r>
                      <a:rPr lang="en-US" altLang="zh-CN" sz="1200" b="1">
                        <a:solidFill>
                          <a:srgbClr val="002060"/>
                        </a:solidFill>
                        <a:latin typeface="Cambria Math" panose="02040503050406030204" pitchFamily="18" charset="0"/>
                        <a:ea typeface="Cambria Math" panose="02040503050406030204" pitchFamily="18" charset="0"/>
                      </a:rPr>
                      <a:t>1</a:t>
                    </a:r>
                    <a:r>
                      <a:rPr lang="en-US" altLang="zh-CN" sz="1200" b="1">
                        <a:solidFill>
                          <a:srgbClr val="C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zh-CN" sz="1200" b="1" i="1">
                                <a:solidFill>
                                  <a:srgbClr val="C00000"/>
                                </a:solidFill>
                                <a:latin typeface="Cambria Math" panose="02040503050406030204" pitchFamily="18" charset="0"/>
                              </a:rPr>
                            </m:ctrlPr>
                          </m:sSubPr>
                          <m:e>
                            <m:r>
                              <a:rPr lang="en-US" altLang="zh-CN" sz="1200" b="1" i="1">
                                <a:solidFill>
                                  <a:srgbClr val="C00000"/>
                                </a:solidFill>
                                <a:latin typeface="Cambria Math" panose="02040503050406030204" pitchFamily="18" charset="0"/>
                              </a:rPr>
                              <m:t>𝑴</m:t>
                            </m:r>
                          </m:e>
                          <m:sub>
                            <m:r>
                              <a:rPr lang="en-US" altLang="zh-CN" sz="1200" b="1" i="1">
                                <a:solidFill>
                                  <a:srgbClr val="C00000"/>
                                </a:solidFill>
                                <a:latin typeface="Cambria Math" panose="02040503050406030204" pitchFamily="18" charset="0"/>
                              </a:rPr>
                              <m:t>𝟑</m:t>
                            </m:r>
                          </m:sub>
                        </m:sSub>
                      </m:oMath>
                    </a14:m>
                    <a:endParaRPr lang="zh-CN" altLang="en-US" sz="1200" b="1">
                      <a:solidFill>
                        <a:srgbClr val="C00000"/>
                      </a:solidFill>
                    </a:endParaRPr>
                  </a:p>
                </p:txBody>
              </p:sp>
            </mc:Choice>
            <mc:Fallback xmlns="">
              <p:sp>
                <p:nvSpPr>
                  <p:cNvPr id="24" name="文本框 23">
                    <a:extLst>
                      <a:ext uri="{FF2B5EF4-FFF2-40B4-BE49-F238E27FC236}">
                        <a16:creationId xmlns:a16="http://schemas.microsoft.com/office/drawing/2014/main" id="{3E245FC5-C65D-4CF7-9EE6-269DE019D787}"/>
                      </a:ext>
                    </a:extLst>
                  </p:cNvPr>
                  <p:cNvSpPr txBox="1">
                    <a:spLocks noRot="1" noChangeAspect="1" noMove="1" noResize="1" noEditPoints="1" noAdjustHandles="1" noChangeArrowheads="1" noChangeShapeType="1" noTextEdit="1"/>
                  </p:cNvSpPr>
                  <p:nvPr/>
                </p:nvSpPr>
                <p:spPr>
                  <a:xfrm>
                    <a:off x="3533905" y="5251203"/>
                    <a:ext cx="1053182" cy="526640"/>
                  </a:xfrm>
                  <a:prstGeom prst="rect">
                    <a:avLst/>
                  </a:prstGeom>
                  <a:blipFill>
                    <a:blip r:embed="rId13"/>
                    <a:stretch>
                      <a:fillRect l="-775" t="-12308" b="-23077"/>
                    </a:stretch>
                  </a:blipFill>
                </p:spPr>
                <p:txBody>
                  <a:bodyPr/>
                  <a:lstStyle/>
                  <a:p>
                    <a:r>
                      <a:rPr lang="zh-CN" altLang="en-US">
                        <a:noFill/>
                      </a:rPr>
                      <a:t> </a:t>
                    </a:r>
                  </a:p>
                </p:txBody>
              </p:sp>
            </mc:Fallback>
          </mc:AlternateContent>
        </p:grpSp>
        <p:sp>
          <p:nvSpPr>
            <p:cNvPr id="32" name="文本框 31">
              <a:extLst>
                <a:ext uri="{FF2B5EF4-FFF2-40B4-BE49-F238E27FC236}">
                  <a16:creationId xmlns:a16="http://schemas.microsoft.com/office/drawing/2014/main" id="{709B5668-1562-48C0-B69A-45B123EF6E8A}"/>
                </a:ext>
              </a:extLst>
            </p:cNvPr>
            <p:cNvSpPr txBox="1"/>
            <p:nvPr/>
          </p:nvSpPr>
          <p:spPr>
            <a:xfrm>
              <a:off x="2929467" y="5576997"/>
              <a:ext cx="600707" cy="215444"/>
            </a:xfrm>
            <a:prstGeom prst="rect">
              <a:avLst/>
            </a:prstGeom>
            <a:noFill/>
          </p:spPr>
          <p:txBody>
            <a:bodyPr wrap="square" tIns="0" bIns="0" rtlCol="0">
              <a:spAutoFit/>
            </a:bodyPr>
            <a:lstStyle/>
            <a:p>
              <a:r>
                <a:rPr lang="zh-CN" altLang="en-US" sz="1050" b="1">
                  <a:solidFill>
                    <a:schemeClr val="accent2">
                      <a:lumMod val="50000"/>
                    </a:schemeClr>
                  </a:solidFill>
                  <a:latin typeface="楷体" panose="02010609060101010101" pitchFamily="49" charset="-122"/>
                  <a:ea typeface="楷体" panose="02010609060101010101" pitchFamily="49" charset="-122"/>
                </a:rPr>
                <a:t>扩展</a:t>
              </a:r>
            </a:p>
          </p:txBody>
        </p:sp>
      </p:grpSp>
      <p:grpSp>
        <p:nvGrpSpPr>
          <p:cNvPr id="36" name="组合 35">
            <a:extLst>
              <a:ext uri="{FF2B5EF4-FFF2-40B4-BE49-F238E27FC236}">
                <a16:creationId xmlns:a16="http://schemas.microsoft.com/office/drawing/2014/main" id="{55192EA6-E334-4A84-A633-D1F649130307}"/>
              </a:ext>
            </a:extLst>
          </p:cNvPr>
          <p:cNvGrpSpPr/>
          <p:nvPr/>
        </p:nvGrpSpPr>
        <p:grpSpPr>
          <a:xfrm>
            <a:off x="3478529" y="3939037"/>
            <a:ext cx="3079354" cy="394980"/>
            <a:chOff x="424149" y="5305608"/>
            <a:chExt cx="4105804" cy="526640"/>
          </a:xfrm>
        </p:grpSpPr>
        <p:grpSp>
          <p:nvGrpSpPr>
            <p:cNvPr id="37" name="组合 36">
              <a:extLst>
                <a:ext uri="{FF2B5EF4-FFF2-40B4-BE49-F238E27FC236}">
                  <a16:creationId xmlns:a16="http://schemas.microsoft.com/office/drawing/2014/main" id="{A58784BB-6299-48BD-8C12-2192B68607B6}"/>
                </a:ext>
              </a:extLst>
            </p:cNvPr>
            <p:cNvGrpSpPr/>
            <p:nvPr/>
          </p:nvGrpSpPr>
          <p:grpSpPr>
            <a:xfrm>
              <a:off x="424149" y="5305608"/>
              <a:ext cx="4105804" cy="526640"/>
              <a:chOff x="424149" y="5251203"/>
              <a:chExt cx="4105804" cy="526640"/>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F0A3E16-1D0B-4EC0-9ADD-A3BD6E158F57}"/>
                      </a:ext>
                    </a:extLst>
                  </p:cNvPr>
                  <p:cNvSpPr txBox="1"/>
                  <p:nvPr/>
                </p:nvSpPr>
                <p:spPr>
                  <a:xfrm>
                    <a:off x="424149" y="5344450"/>
                    <a:ext cx="2501318" cy="287259"/>
                  </a:xfrm>
                  <a:prstGeom prst="rect">
                    <a:avLst/>
                  </a:prstGeom>
                  <a:solidFill>
                    <a:schemeClr val="accent4">
                      <a:lumMod val="20000"/>
                      <a:lumOff val="80000"/>
                    </a:schemeClr>
                  </a:solidFill>
                </p:spPr>
                <p:txBody>
                  <a:bodyPr wrap="square" tIns="0" bIns="0" rtlCol="0">
                    <a:spAutoFit/>
                  </a:bodyPr>
                  <a:lstStyle/>
                  <a:p>
                    <a14:m>
                      <m:oMath xmlns:m="http://schemas.openxmlformats.org/officeDocument/2006/math">
                        <m:d>
                          <m:dPr>
                            <m:ctrlPr>
                              <a:rPr lang="en-US" altLang="zh-CN" sz="1400" b="1" i="1">
                                <a:solidFill>
                                  <a:srgbClr val="C00000"/>
                                </a:solidFill>
                                <a:latin typeface="Cambria Math" panose="02040503050406030204" pitchFamily="18" charset="0"/>
                              </a:rPr>
                            </m:ctrlPr>
                          </m:dPr>
                          <m:e>
                            <m:r>
                              <a:rPr lang="en-US" altLang="zh-CN" sz="1400" b="1" i="1">
                                <a:solidFill>
                                  <a:srgbClr val="C00000"/>
                                </a:solidFill>
                                <a:latin typeface="Cambria Math" panose="02040503050406030204" pitchFamily="18" charset="0"/>
                              </a:rPr>
                              <m:t>𝒒</m:t>
                            </m:r>
                            <m:r>
                              <a:rPr lang="en-US" altLang="zh-CN" sz="1400" b="1" i="1">
                                <a:solidFill>
                                  <a:srgbClr val="C00000"/>
                                </a:solidFill>
                                <a:latin typeface="Cambria Math" panose="02040503050406030204" pitchFamily="18" charset="0"/>
                              </a:rPr>
                              <m:t>∨¬</m:t>
                            </m:r>
                            <m:r>
                              <a:rPr lang="en-US" altLang="zh-CN" sz="1400" b="1" i="1">
                                <a:solidFill>
                                  <a:srgbClr val="C00000"/>
                                </a:solidFill>
                                <a:latin typeface="Cambria Math" panose="02040503050406030204" pitchFamily="18" charset="0"/>
                              </a:rPr>
                              <m:t>𝒓</m:t>
                            </m:r>
                          </m:e>
                        </m:d>
                      </m:oMath>
                    </a14:m>
                    <a:r>
                      <a:rPr lang="zh-CN" altLang="en-US" sz="1400" b="1">
                        <a:solidFill>
                          <a:srgbClr val="C00000"/>
                        </a:solidFill>
                      </a:rPr>
                      <a:t>编码为</a:t>
                    </a:r>
                    <a:r>
                      <a:rPr lang="en-US" altLang="zh-CN" sz="1400" b="1">
                        <a:solidFill>
                          <a:srgbClr val="C00000"/>
                        </a:solidFill>
                        <a:latin typeface="Cambria Math" panose="02040503050406030204" pitchFamily="18" charset="0"/>
                        <a:ea typeface="Cambria Math" panose="02040503050406030204" pitchFamily="18" charset="0"/>
                      </a:rPr>
                      <a:t>(- 0 1)</a:t>
                    </a:r>
                    <a:endParaRPr lang="zh-CN" altLang="en-US" sz="1400" b="1">
                      <a:solidFill>
                        <a:srgbClr val="C00000"/>
                      </a:solidFill>
                      <a:latin typeface="Cambria Math" panose="02040503050406030204" pitchFamily="18" charset="0"/>
                    </a:endParaRPr>
                  </a:p>
                </p:txBody>
              </p:sp>
            </mc:Choice>
            <mc:Fallback xmlns="">
              <p:sp>
                <p:nvSpPr>
                  <p:cNvPr id="17" name="文本框 16">
                    <a:extLst>
                      <a:ext uri="{FF2B5EF4-FFF2-40B4-BE49-F238E27FC236}">
                        <a16:creationId xmlns:a16="http://schemas.microsoft.com/office/drawing/2014/main" id="{5C5DB85F-2B31-4DAA-B657-DD2063DD912D}"/>
                      </a:ext>
                    </a:extLst>
                  </p:cNvPr>
                  <p:cNvSpPr txBox="1">
                    <a:spLocks noRot="1" noChangeAspect="1" noMove="1" noResize="1" noEditPoints="1" noAdjustHandles="1" noChangeArrowheads="1" noChangeShapeType="1" noTextEdit="1"/>
                  </p:cNvSpPr>
                  <p:nvPr/>
                </p:nvSpPr>
                <p:spPr>
                  <a:xfrm>
                    <a:off x="424149" y="5344450"/>
                    <a:ext cx="2501318" cy="287259"/>
                  </a:xfrm>
                  <a:prstGeom prst="rect">
                    <a:avLst/>
                  </a:prstGeom>
                  <a:blipFill>
                    <a:blip r:embed="rId14"/>
                    <a:stretch>
                      <a:fillRect t="-30556" r="-649" b="-47222"/>
                    </a:stretch>
                  </a:blipFill>
                </p:spPr>
                <p:txBody>
                  <a:bodyPr/>
                  <a:lstStyle/>
                  <a:p>
                    <a:r>
                      <a:rPr lang="zh-CN" altLang="en-US">
                        <a:noFill/>
                      </a:rPr>
                      <a:t> </a:t>
                    </a:r>
                  </a:p>
                </p:txBody>
              </p:sp>
            </mc:Fallback>
          </mc:AlternateContent>
          <p:sp>
            <p:nvSpPr>
              <p:cNvPr id="40" name="箭头: 右 39">
                <a:extLst>
                  <a:ext uri="{FF2B5EF4-FFF2-40B4-BE49-F238E27FC236}">
                    <a16:creationId xmlns:a16="http://schemas.microsoft.com/office/drawing/2014/main" id="{9C9AF328-0C53-452B-B5FE-3D27A6DAC149}"/>
                  </a:ext>
                </a:extLst>
              </p:cNvPr>
              <p:cNvSpPr/>
              <p:nvPr/>
            </p:nvSpPr>
            <p:spPr>
              <a:xfrm>
                <a:off x="2955004" y="5450684"/>
                <a:ext cx="578900" cy="87869"/>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4382D4E1-1D3C-41C7-96F2-B1E81B9DCA64}"/>
                      </a:ext>
                    </a:extLst>
                  </p:cNvPr>
                  <p:cNvSpPr txBox="1"/>
                  <p:nvPr/>
                </p:nvSpPr>
                <p:spPr>
                  <a:xfrm>
                    <a:off x="3530175" y="5251203"/>
                    <a:ext cx="999778" cy="526640"/>
                  </a:xfrm>
                  <a:prstGeom prst="rect">
                    <a:avLst/>
                  </a:prstGeom>
                  <a:solidFill>
                    <a:schemeClr val="accent2">
                      <a:lumMod val="20000"/>
                      <a:lumOff val="80000"/>
                    </a:schemeClr>
                  </a:solidFill>
                </p:spPr>
                <p:txBody>
                  <a:bodyPr wrap="square" tIns="0" bIns="0" rtlCol="0">
                    <a:spAutoFit/>
                  </a:bodyPr>
                  <a:lstStyle/>
                  <a:p>
                    <a:pPr>
                      <a:spcAft>
                        <a:spcPts val="225"/>
                      </a:spcAft>
                    </a:pPr>
                    <a:r>
                      <a:rPr lang="en-US" altLang="zh-CN" sz="1200" b="1">
                        <a:solidFill>
                          <a:srgbClr val="C00000"/>
                        </a:solidFill>
                        <a:latin typeface="Cambria Math" panose="02040503050406030204" pitchFamily="18" charset="0"/>
                        <a:ea typeface="Cambria Math" panose="02040503050406030204" pitchFamily="18" charset="0"/>
                      </a:rPr>
                      <a:t>0</a:t>
                    </a:r>
                    <a:r>
                      <a:rPr lang="en-US" altLang="zh-CN" sz="1200" b="1">
                        <a:solidFill>
                          <a:srgbClr val="002060"/>
                        </a:solidFill>
                        <a:latin typeface="Cambria Math" panose="02040503050406030204" pitchFamily="18" charset="0"/>
                        <a:ea typeface="Cambria Math" panose="02040503050406030204" pitchFamily="18" charset="0"/>
                      </a:rPr>
                      <a:t>01</a:t>
                    </a:r>
                    <a:r>
                      <a:rPr lang="en-US" altLang="zh-CN" sz="1200" b="1">
                        <a:solidFill>
                          <a:srgbClr val="C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zh-CN" sz="1200" b="1" i="1">
                                <a:solidFill>
                                  <a:srgbClr val="C00000"/>
                                </a:solidFill>
                                <a:latin typeface="Cambria Math" panose="02040503050406030204" pitchFamily="18" charset="0"/>
                              </a:rPr>
                            </m:ctrlPr>
                          </m:sSubPr>
                          <m:e>
                            <m:r>
                              <a:rPr lang="en-US" altLang="zh-CN" sz="1200" b="1" i="1">
                                <a:solidFill>
                                  <a:srgbClr val="C00000"/>
                                </a:solidFill>
                                <a:latin typeface="Cambria Math" panose="02040503050406030204" pitchFamily="18" charset="0"/>
                              </a:rPr>
                              <m:t>𝑴</m:t>
                            </m:r>
                          </m:e>
                          <m:sub>
                            <m:r>
                              <a:rPr lang="en-US" altLang="zh-CN" sz="1200" b="1" i="1">
                                <a:solidFill>
                                  <a:srgbClr val="C00000"/>
                                </a:solidFill>
                                <a:latin typeface="Cambria Math" panose="02040503050406030204" pitchFamily="18" charset="0"/>
                              </a:rPr>
                              <m:t>𝟏</m:t>
                            </m:r>
                          </m:sub>
                        </m:sSub>
                      </m:oMath>
                    </a14:m>
                    <a:endParaRPr lang="en-US" altLang="zh-CN" sz="1200" b="1">
                      <a:solidFill>
                        <a:srgbClr val="C00000"/>
                      </a:solidFill>
                    </a:endParaRPr>
                  </a:p>
                  <a:p>
                    <a:pPr>
                      <a:spcAft>
                        <a:spcPts val="225"/>
                      </a:spcAft>
                    </a:pPr>
                    <a:r>
                      <a:rPr lang="en-US" altLang="zh-CN" sz="1200" b="1">
                        <a:solidFill>
                          <a:srgbClr val="C00000"/>
                        </a:solidFill>
                        <a:latin typeface="Cambria Math" panose="02040503050406030204" pitchFamily="18" charset="0"/>
                        <a:ea typeface="Cambria Math" panose="02040503050406030204" pitchFamily="18" charset="0"/>
                      </a:rPr>
                      <a:t>1</a:t>
                    </a:r>
                    <a:r>
                      <a:rPr lang="en-US" altLang="zh-CN" sz="1200" b="1">
                        <a:solidFill>
                          <a:srgbClr val="002060"/>
                        </a:solidFill>
                        <a:latin typeface="Cambria Math" panose="02040503050406030204" pitchFamily="18" charset="0"/>
                        <a:ea typeface="Cambria Math" panose="02040503050406030204" pitchFamily="18" charset="0"/>
                      </a:rPr>
                      <a:t>01</a:t>
                    </a:r>
                    <a:r>
                      <a:rPr lang="en-US" altLang="zh-CN" sz="1200" b="1">
                        <a:solidFill>
                          <a:srgbClr val="C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zh-CN" sz="1200" b="1" i="1">
                                <a:solidFill>
                                  <a:srgbClr val="C00000"/>
                                </a:solidFill>
                                <a:latin typeface="Cambria Math" panose="02040503050406030204" pitchFamily="18" charset="0"/>
                              </a:rPr>
                            </m:ctrlPr>
                          </m:sSubPr>
                          <m:e>
                            <m:r>
                              <a:rPr lang="en-US" altLang="zh-CN" sz="1200" b="1" i="1">
                                <a:solidFill>
                                  <a:srgbClr val="C00000"/>
                                </a:solidFill>
                                <a:latin typeface="Cambria Math" panose="02040503050406030204" pitchFamily="18" charset="0"/>
                              </a:rPr>
                              <m:t>𝑴</m:t>
                            </m:r>
                          </m:e>
                          <m:sub>
                            <m:r>
                              <a:rPr lang="en-US" altLang="zh-CN" sz="1200" b="1" i="1">
                                <a:solidFill>
                                  <a:srgbClr val="C00000"/>
                                </a:solidFill>
                                <a:latin typeface="Cambria Math" panose="02040503050406030204" pitchFamily="18" charset="0"/>
                              </a:rPr>
                              <m:t>𝟓</m:t>
                            </m:r>
                          </m:sub>
                        </m:sSub>
                      </m:oMath>
                    </a14:m>
                    <a:endParaRPr lang="zh-CN" altLang="en-US" sz="1200" b="1">
                      <a:solidFill>
                        <a:srgbClr val="C00000"/>
                      </a:solidFill>
                    </a:endParaRPr>
                  </a:p>
                </p:txBody>
              </p:sp>
            </mc:Choice>
            <mc:Fallback xmlns="">
              <p:sp>
                <p:nvSpPr>
                  <p:cNvPr id="19" name="文本框 18">
                    <a:extLst>
                      <a:ext uri="{FF2B5EF4-FFF2-40B4-BE49-F238E27FC236}">
                        <a16:creationId xmlns:a16="http://schemas.microsoft.com/office/drawing/2014/main" id="{D76F9B73-3216-40E8-9BBE-610E93261F53}"/>
                      </a:ext>
                    </a:extLst>
                  </p:cNvPr>
                  <p:cNvSpPr txBox="1">
                    <a:spLocks noRot="1" noChangeAspect="1" noMove="1" noResize="1" noEditPoints="1" noAdjustHandles="1" noChangeArrowheads="1" noChangeShapeType="1" noTextEdit="1"/>
                  </p:cNvSpPr>
                  <p:nvPr/>
                </p:nvSpPr>
                <p:spPr>
                  <a:xfrm>
                    <a:off x="3530175" y="5251203"/>
                    <a:ext cx="999778" cy="526640"/>
                  </a:xfrm>
                  <a:prstGeom prst="rect">
                    <a:avLst/>
                  </a:prstGeom>
                  <a:blipFill>
                    <a:blip r:embed="rId15"/>
                    <a:stretch>
                      <a:fillRect t="-12308" b="-23077"/>
                    </a:stretch>
                  </a:blipFill>
                </p:spPr>
                <p:txBody>
                  <a:bodyPr/>
                  <a:lstStyle/>
                  <a:p>
                    <a:r>
                      <a:rPr lang="zh-CN" altLang="en-US">
                        <a:noFill/>
                      </a:rPr>
                      <a:t> </a:t>
                    </a:r>
                  </a:p>
                </p:txBody>
              </p:sp>
            </mc:Fallback>
          </mc:AlternateContent>
        </p:grpSp>
        <p:sp>
          <p:nvSpPr>
            <p:cNvPr id="38" name="文本框 37">
              <a:extLst>
                <a:ext uri="{FF2B5EF4-FFF2-40B4-BE49-F238E27FC236}">
                  <a16:creationId xmlns:a16="http://schemas.microsoft.com/office/drawing/2014/main" id="{43EC2CED-386E-4FC2-99AF-AF5127F74DC9}"/>
                </a:ext>
              </a:extLst>
            </p:cNvPr>
            <p:cNvSpPr txBox="1"/>
            <p:nvPr/>
          </p:nvSpPr>
          <p:spPr>
            <a:xfrm>
              <a:off x="2951275" y="5576997"/>
              <a:ext cx="620808" cy="215444"/>
            </a:xfrm>
            <a:prstGeom prst="rect">
              <a:avLst/>
            </a:prstGeom>
            <a:noFill/>
          </p:spPr>
          <p:txBody>
            <a:bodyPr wrap="square" tIns="0" bIns="0" rtlCol="0">
              <a:spAutoFit/>
            </a:bodyPr>
            <a:lstStyle/>
            <a:p>
              <a:r>
                <a:rPr lang="zh-CN" altLang="en-US" sz="1050" b="1">
                  <a:solidFill>
                    <a:schemeClr val="accent2">
                      <a:lumMod val="50000"/>
                    </a:schemeClr>
                  </a:solidFill>
                  <a:latin typeface="楷体" panose="02010609060101010101" pitchFamily="49" charset="-122"/>
                  <a:ea typeface="楷体" panose="02010609060101010101" pitchFamily="49" charset="-122"/>
                </a:rPr>
                <a:t>扩展</a:t>
              </a:r>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6BB5AF4-EC36-4456-B827-7D0E0385CFF2}"/>
                  </a:ext>
                </a:extLst>
              </p:cNvPr>
              <p:cNvSpPr txBox="1"/>
              <p:nvPr/>
            </p:nvSpPr>
            <p:spPr>
              <a:xfrm>
                <a:off x="6666801" y="3330843"/>
                <a:ext cx="2284944" cy="487313"/>
              </a:xfrm>
              <a:prstGeom prst="rect">
                <a:avLst/>
              </a:prstGeom>
              <a:solidFill>
                <a:schemeClr val="accent5">
                  <a:lumMod val="20000"/>
                  <a:lumOff val="80000"/>
                  <a:alpha val="50000"/>
                </a:schemeClr>
              </a:solidFill>
            </p:spPr>
            <p:txBody>
              <a:bodyPr wrap="square" rtlCol="0">
                <a:spAutoFit/>
              </a:bodyPr>
              <a:lstStyle/>
              <a:p>
                <a:pPr algn="ctr">
                  <a:spcBef>
                    <a:spcPts val="900"/>
                  </a:spcBef>
                  <a:spcAft>
                    <a:spcPts val="225"/>
                  </a:spcAft>
                </a:pPr>
                <a:r>
                  <a:rPr lang="zh-CN" altLang="en-US" sz="1200" b="1">
                    <a:solidFill>
                      <a:srgbClr val="002060"/>
                    </a:solidFill>
                  </a:rPr>
                  <a:t>公式</a:t>
                </a:r>
                <a14:m>
                  <m:oMath xmlns:m="http://schemas.openxmlformats.org/officeDocument/2006/math">
                    <m:r>
                      <a:rPr lang="en-US" altLang="zh-CN" sz="1200" b="1" i="1">
                        <a:solidFill>
                          <a:srgbClr val="002060"/>
                        </a:solidFill>
                        <a:latin typeface="Cambria Math" panose="02040503050406030204" pitchFamily="18" charset="0"/>
                      </a:rPr>
                      <m:t>𝑨</m:t>
                    </m:r>
                  </m:oMath>
                </a14:m>
                <a:r>
                  <a:rPr lang="zh-CN" altLang="en-US" sz="1200" b="1">
                    <a:solidFill>
                      <a:srgbClr val="002060"/>
                    </a:solidFill>
                  </a:rPr>
                  <a:t>的主合取范式</a:t>
                </a:r>
                <a:endParaRPr lang="en-US" altLang="zh-CN" sz="1200" b="1">
                  <a:solidFill>
                    <a:srgbClr val="002060"/>
                  </a:solidFill>
                </a:endParaRPr>
              </a:p>
              <a:p>
                <a:pPr algn="ctr"/>
                <a14:m>
                  <m:oMathPara xmlns:m="http://schemas.openxmlformats.org/officeDocument/2006/math">
                    <m:oMathParaPr>
                      <m:jc m:val="centerGroup"/>
                    </m:oMathParaPr>
                    <m:oMath xmlns:m="http://schemas.openxmlformats.org/officeDocument/2006/math">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𝟎</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𝟏</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𝟐</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𝟑</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𝟓</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𝟔</m:t>
                          </m:r>
                        </m:sub>
                      </m:sSub>
                    </m:oMath>
                  </m:oMathPara>
                </a14:m>
                <a:endParaRPr lang="zh-CN" altLang="en-US" sz="1200" b="1"/>
              </a:p>
            </p:txBody>
          </p:sp>
        </mc:Choice>
        <mc:Fallback xmlns="">
          <p:sp>
            <p:nvSpPr>
              <p:cNvPr id="42" name="文本框 41">
                <a:extLst>
                  <a:ext uri="{FF2B5EF4-FFF2-40B4-BE49-F238E27FC236}">
                    <a16:creationId xmlns:a16="http://schemas.microsoft.com/office/drawing/2014/main" id="{16BB5AF4-EC36-4456-B827-7D0E0385CFF2}"/>
                  </a:ext>
                </a:extLst>
              </p:cNvPr>
              <p:cNvSpPr txBox="1">
                <a:spLocks noRot="1" noChangeAspect="1" noMove="1" noResize="1" noEditPoints="1" noAdjustHandles="1" noChangeArrowheads="1" noChangeShapeType="1" noTextEdit="1"/>
              </p:cNvSpPr>
              <p:nvPr/>
            </p:nvSpPr>
            <p:spPr>
              <a:xfrm>
                <a:off x="6666801" y="3330843"/>
                <a:ext cx="2284944" cy="487313"/>
              </a:xfrm>
              <a:prstGeom prst="rect">
                <a:avLst/>
              </a:prstGeom>
              <a:blipFill>
                <a:blip r:embed="rId16"/>
                <a:stretch>
                  <a:fillRect/>
                </a:stretch>
              </a:blipFill>
            </p:spPr>
            <p:txBody>
              <a:bodyPr/>
              <a:lstStyle/>
              <a:p>
                <a:r>
                  <a:rPr lang="zh-CN" altLang="en-US">
                    <a:noFill/>
                  </a:rPr>
                  <a:t> </a:t>
                </a:r>
              </a:p>
            </p:txBody>
          </p:sp>
        </mc:Fallback>
      </mc:AlternateContent>
      <p:sp>
        <p:nvSpPr>
          <p:cNvPr id="43" name="箭头: 下 42">
            <a:extLst>
              <a:ext uri="{FF2B5EF4-FFF2-40B4-BE49-F238E27FC236}">
                <a16:creationId xmlns:a16="http://schemas.microsoft.com/office/drawing/2014/main" id="{57855545-0CE3-423F-994B-EA1400600B2B}"/>
              </a:ext>
            </a:extLst>
          </p:cNvPr>
          <p:cNvSpPr/>
          <p:nvPr/>
        </p:nvSpPr>
        <p:spPr>
          <a:xfrm>
            <a:off x="7778506" y="3818156"/>
            <a:ext cx="61534" cy="3571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6A31335-7D18-4FEC-9C15-E72627787E17}"/>
                  </a:ext>
                </a:extLst>
              </p:cNvPr>
              <p:cNvSpPr txBox="1"/>
              <p:nvPr/>
            </p:nvSpPr>
            <p:spPr>
              <a:xfrm>
                <a:off x="6704098" y="4175291"/>
                <a:ext cx="2210350" cy="461665"/>
              </a:xfrm>
              <a:prstGeom prst="rect">
                <a:avLst/>
              </a:prstGeom>
              <a:solidFill>
                <a:schemeClr val="accent5">
                  <a:lumMod val="20000"/>
                  <a:lumOff val="80000"/>
                  <a:alpha val="50000"/>
                </a:schemeClr>
              </a:solidFill>
            </p:spPr>
            <p:txBody>
              <a:bodyPr wrap="square" rtlCol="0">
                <a:spAutoFit/>
              </a:bodyPr>
              <a:lstStyle/>
              <a:p>
                <a:pPr algn="ctr"/>
                <a:r>
                  <a:rPr lang="zh-CN" altLang="en-US" sz="1200" b="1">
                    <a:solidFill>
                      <a:srgbClr val="002060"/>
                    </a:solidFill>
                  </a:rPr>
                  <a:t>公式</a:t>
                </a:r>
                <a14:m>
                  <m:oMath xmlns:m="http://schemas.openxmlformats.org/officeDocument/2006/math">
                    <m:r>
                      <a:rPr lang="en-US" altLang="zh-CN" sz="1200" b="1" i="1">
                        <a:solidFill>
                          <a:srgbClr val="002060"/>
                        </a:solidFill>
                        <a:latin typeface="Cambria Math" panose="02040503050406030204" pitchFamily="18" charset="0"/>
                      </a:rPr>
                      <m:t>𝑨</m:t>
                    </m:r>
                  </m:oMath>
                </a14:m>
                <a:r>
                  <a:rPr lang="zh-CN" altLang="en-US" sz="1200" b="1">
                    <a:solidFill>
                      <a:srgbClr val="002060"/>
                    </a:solidFill>
                  </a:rPr>
                  <a:t>的主析取范式</a:t>
                </a:r>
                <a:endParaRPr lang="en-US" altLang="zh-CN" sz="1200" b="1">
                  <a:solidFill>
                    <a:srgbClr val="002060"/>
                  </a:solidFill>
                </a:endParaRPr>
              </a:p>
              <a:p>
                <a:pPr algn="ctr"/>
                <a14:m>
                  <m:oMathPara xmlns:m="http://schemas.openxmlformats.org/officeDocument/2006/math">
                    <m:oMathParaPr>
                      <m:jc m:val="centerGroup"/>
                    </m:oMathParaPr>
                    <m:oMath xmlns:m="http://schemas.openxmlformats.org/officeDocument/2006/math">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𝒎</m:t>
                          </m:r>
                        </m:e>
                        <m:sub>
                          <m:r>
                            <a:rPr lang="en-US" altLang="zh-CN" sz="1200" b="1" i="1">
                              <a:solidFill>
                                <a:schemeClr val="accent6">
                                  <a:lumMod val="50000"/>
                                </a:schemeClr>
                              </a:solidFill>
                              <a:latin typeface="Cambria Math" panose="02040503050406030204" pitchFamily="18" charset="0"/>
                            </a:rPr>
                            <m:t>𝟒</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𝒎</m:t>
                          </m:r>
                        </m:e>
                        <m:sub>
                          <m:r>
                            <a:rPr lang="en-US" altLang="zh-CN" sz="1200" b="1" i="1">
                              <a:solidFill>
                                <a:schemeClr val="accent6">
                                  <a:lumMod val="50000"/>
                                </a:schemeClr>
                              </a:solidFill>
                              <a:latin typeface="Cambria Math" panose="02040503050406030204" pitchFamily="18" charset="0"/>
                            </a:rPr>
                            <m:t>𝟕</m:t>
                          </m:r>
                        </m:sub>
                      </m:sSub>
                    </m:oMath>
                  </m:oMathPara>
                </a14:m>
                <a:endParaRPr lang="en-US" altLang="zh-CN" sz="1200" b="1"/>
              </a:p>
            </p:txBody>
          </p:sp>
        </mc:Choice>
        <mc:Fallback xmlns="">
          <p:sp>
            <p:nvSpPr>
              <p:cNvPr id="44" name="文本框 43">
                <a:extLst>
                  <a:ext uri="{FF2B5EF4-FFF2-40B4-BE49-F238E27FC236}">
                    <a16:creationId xmlns:a16="http://schemas.microsoft.com/office/drawing/2014/main" id="{46A31335-7D18-4FEC-9C15-E72627787E17}"/>
                  </a:ext>
                </a:extLst>
              </p:cNvPr>
              <p:cNvSpPr txBox="1">
                <a:spLocks noRot="1" noChangeAspect="1" noMove="1" noResize="1" noEditPoints="1" noAdjustHandles="1" noChangeArrowheads="1" noChangeShapeType="1" noTextEdit="1"/>
              </p:cNvSpPr>
              <p:nvPr/>
            </p:nvSpPr>
            <p:spPr>
              <a:xfrm>
                <a:off x="6704098" y="4175291"/>
                <a:ext cx="2210350" cy="461665"/>
              </a:xfrm>
              <a:prstGeom prst="rect">
                <a:avLst/>
              </a:prstGeom>
              <a:blipFill>
                <a:blip r:embed="rId17"/>
                <a:stretch>
                  <a:fillRect t="-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97D2BF4-2CF5-47CC-819C-2C6E480C6785}"/>
                  </a:ext>
                </a:extLst>
              </p:cNvPr>
              <p:cNvSpPr txBox="1"/>
              <p:nvPr/>
            </p:nvSpPr>
            <p:spPr>
              <a:xfrm>
                <a:off x="7338651" y="1417157"/>
                <a:ext cx="1166896" cy="461665"/>
              </a:xfrm>
              <a:prstGeom prst="rect">
                <a:avLst/>
              </a:prstGeom>
              <a:solidFill>
                <a:schemeClr val="accent5">
                  <a:lumMod val="20000"/>
                  <a:lumOff val="80000"/>
                </a:schemeClr>
              </a:solidFill>
              <a:ln w="12700">
                <a:solidFill>
                  <a:schemeClr val="accent1">
                    <a:shade val="50000"/>
                  </a:schemeClr>
                </a:solidFill>
                <a:prstDash val="dash"/>
              </a:ln>
            </p:spPr>
            <p:txBody>
              <a:bodyPr wrap="square" rtlCol="0">
                <a:spAutoFit/>
              </a:bodyPr>
              <a:lstStyle/>
              <a:p>
                <a:r>
                  <a:rPr lang="zh-CN" altLang="en-US" sz="1200">
                    <a:solidFill>
                      <a:schemeClr val="accent2">
                        <a:lumMod val="50000"/>
                      </a:schemeClr>
                    </a:solidFill>
                    <a:latin typeface="楷体" panose="02010609060101010101" pitchFamily="49" charset="-122"/>
                    <a:ea typeface="楷体" panose="02010609060101010101" pitchFamily="49" charset="-122"/>
                  </a:rPr>
                  <a:t>固定变量为</a:t>
                </a:r>
                <a14:m>
                  <m:oMath xmlns:m="http://schemas.openxmlformats.org/officeDocument/2006/math">
                    <m:r>
                      <a:rPr lang="en-US" altLang="zh-CN" sz="1200" i="1">
                        <a:solidFill>
                          <a:schemeClr val="accent2">
                            <a:lumMod val="50000"/>
                          </a:schemeClr>
                        </a:solidFill>
                        <a:latin typeface="Cambria Math" panose="02040503050406030204" pitchFamily="18" charset="0"/>
                        <a:ea typeface="楷体" panose="02010609060101010101" pitchFamily="49" charset="-122"/>
                      </a:rPr>
                      <m:t>𝑝</m:t>
                    </m:r>
                    <m:r>
                      <a:rPr lang="en-US" altLang="zh-CN" sz="1200" i="1">
                        <a:solidFill>
                          <a:schemeClr val="accent2">
                            <a:lumMod val="50000"/>
                          </a:schemeClr>
                        </a:solidFill>
                        <a:latin typeface="Cambria Math" panose="02040503050406030204" pitchFamily="18" charset="0"/>
                        <a:ea typeface="楷体" panose="02010609060101010101" pitchFamily="49" charset="-122"/>
                      </a:rPr>
                      <m:t>, </m:t>
                    </m:r>
                    <m:r>
                      <a:rPr lang="en-US" altLang="zh-CN" sz="1200" i="1">
                        <a:solidFill>
                          <a:schemeClr val="accent2">
                            <a:lumMod val="50000"/>
                          </a:schemeClr>
                        </a:solidFill>
                        <a:latin typeface="Cambria Math" panose="02040503050406030204" pitchFamily="18" charset="0"/>
                        <a:ea typeface="楷体" panose="02010609060101010101" pitchFamily="49" charset="-122"/>
                      </a:rPr>
                      <m:t>𝑞</m:t>
                    </m:r>
                    <m:r>
                      <a:rPr lang="en-US" altLang="zh-CN" sz="1200" i="1">
                        <a:solidFill>
                          <a:schemeClr val="accent2">
                            <a:lumMod val="50000"/>
                          </a:schemeClr>
                        </a:solidFill>
                        <a:latin typeface="Cambria Math" panose="02040503050406030204" pitchFamily="18" charset="0"/>
                        <a:ea typeface="楷体" panose="02010609060101010101" pitchFamily="49" charset="-122"/>
                      </a:rPr>
                      <m:t>, </m:t>
                    </m:r>
                    <m:r>
                      <a:rPr lang="en-US" altLang="zh-CN" sz="1200" i="1">
                        <a:solidFill>
                          <a:schemeClr val="accent2">
                            <a:lumMod val="50000"/>
                          </a:schemeClr>
                        </a:solidFill>
                        <a:latin typeface="Cambria Math" panose="02040503050406030204" pitchFamily="18" charset="0"/>
                        <a:ea typeface="楷体" panose="02010609060101010101" pitchFamily="49" charset="-122"/>
                      </a:rPr>
                      <m:t>𝑟</m:t>
                    </m:r>
                  </m:oMath>
                </a14:m>
                <a:r>
                  <a:rPr lang="zh-CN" altLang="en-US" sz="1200">
                    <a:solidFill>
                      <a:schemeClr val="accent2">
                        <a:lumMod val="50000"/>
                      </a:schemeClr>
                    </a:solidFill>
                    <a:latin typeface="楷体" panose="02010609060101010101" pitchFamily="49" charset="-122"/>
                    <a:ea typeface="楷体" panose="02010609060101010101" pitchFamily="49" charset="-122"/>
                  </a:rPr>
                  <a:t>的顺序！</a:t>
                </a:r>
              </a:p>
            </p:txBody>
          </p:sp>
        </mc:Choice>
        <mc:Fallback xmlns="">
          <p:sp>
            <p:nvSpPr>
              <p:cNvPr id="45" name="文本框 44">
                <a:extLst>
                  <a:ext uri="{FF2B5EF4-FFF2-40B4-BE49-F238E27FC236}">
                    <a16:creationId xmlns:a16="http://schemas.microsoft.com/office/drawing/2014/main" id="{897D2BF4-2CF5-47CC-819C-2C6E480C6785}"/>
                  </a:ext>
                </a:extLst>
              </p:cNvPr>
              <p:cNvSpPr txBox="1">
                <a:spLocks noRot="1" noChangeAspect="1" noMove="1" noResize="1" noEditPoints="1" noAdjustHandles="1" noChangeArrowheads="1" noChangeShapeType="1" noTextEdit="1"/>
              </p:cNvSpPr>
              <p:nvPr/>
            </p:nvSpPr>
            <p:spPr>
              <a:xfrm>
                <a:off x="7338651" y="1417157"/>
                <a:ext cx="1166896" cy="461665"/>
              </a:xfrm>
              <a:prstGeom prst="rect">
                <a:avLst/>
              </a:prstGeom>
              <a:blipFill>
                <a:blip r:embed="rId18"/>
                <a:stretch>
                  <a:fillRect b="-7692"/>
                </a:stretch>
              </a:blipFill>
              <a:ln w="12700">
                <a:solidFill>
                  <a:schemeClr val="accent1">
                    <a:shade val="50000"/>
                  </a:schemeClr>
                </a:solidFill>
                <a:prstDash val="dash"/>
              </a:ln>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735AFCD8-9BA2-4160-B417-11B021AE51A7}"/>
              </a:ext>
            </a:extLst>
          </p:cNvPr>
          <p:cNvSpPr txBox="1"/>
          <p:nvPr/>
        </p:nvSpPr>
        <p:spPr>
          <a:xfrm>
            <a:off x="6927286" y="3917999"/>
            <a:ext cx="1884818" cy="161583"/>
          </a:xfrm>
          <a:prstGeom prst="rect">
            <a:avLst/>
          </a:prstGeom>
          <a:solidFill>
            <a:schemeClr val="bg1"/>
          </a:solidFill>
        </p:spPr>
        <p:txBody>
          <a:bodyPr wrap="square" lIns="0" tIns="0" rIns="0" bIns="0" rtlCol="0">
            <a:spAutoFit/>
          </a:bodyPr>
          <a:lstStyle/>
          <a:p>
            <a:r>
              <a:rPr lang="zh-CN" altLang="en-US" sz="1050">
                <a:solidFill>
                  <a:srgbClr val="C00000"/>
                </a:solidFill>
              </a:rPr>
              <a:t>主析取与主合取范式编码集互补</a:t>
            </a:r>
          </a:p>
        </p:txBody>
      </p:sp>
      <p:sp>
        <p:nvSpPr>
          <p:cNvPr id="47" name="文本框 46">
            <a:extLst>
              <a:ext uri="{FF2B5EF4-FFF2-40B4-BE49-F238E27FC236}">
                <a16:creationId xmlns:a16="http://schemas.microsoft.com/office/drawing/2014/main" id="{3813D6BA-9A2D-4CE7-905B-C501EA5A6426}"/>
              </a:ext>
            </a:extLst>
          </p:cNvPr>
          <p:cNvSpPr txBox="1"/>
          <p:nvPr/>
        </p:nvSpPr>
        <p:spPr>
          <a:xfrm>
            <a:off x="8258763" y="2331193"/>
            <a:ext cx="692982" cy="830997"/>
          </a:xfrm>
          <a:prstGeom prst="rect">
            <a:avLst/>
          </a:prstGeom>
          <a:solidFill>
            <a:schemeClr val="accent2">
              <a:lumMod val="20000"/>
              <a:lumOff val="80000"/>
              <a:alpha val="50000"/>
            </a:schemeClr>
          </a:solidFill>
        </p:spPr>
        <p:txBody>
          <a:bodyPr wrap="square" rtlCol="0">
            <a:spAutoFit/>
          </a:bodyPr>
          <a:lstStyle/>
          <a:p>
            <a:r>
              <a:rPr lang="zh-CN" altLang="en-US" sz="1200">
                <a:solidFill>
                  <a:srgbClr val="C00000"/>
                </a:solidFill>
              </a:rPr>
              <a:t>交换律、排中律、同一律、</a:t>
            </a:r>
            <a:endParaRPr lang="en-US" altLang="zh-CN" sz="1200">
              <a:solidFill>
                <a:srgbClr val="C00000"/>
              </a:solidFill>
            </a:endParaRPr>
          </a:p>
          <a:p>
            <a:r>
              <a:rPr lang="zh-CN" altLang="en-US" sz="1200">
                <a:solidFill>
                  <a:srgbClr val="C00000"/>
                </a:solidFill>
              </a:rPr>
              <a:t>分配律</a:t>
            </a:r>
          </a:p>
        </p:txBody>
      </p:sp>
    </p:spTree>
    <p:extLst>
      <p:ext uri="{BB962C8B-B14F-4D97-AF65-F5344CB8AC3E}">
        <p14:creationId xmlns:p14="http://schemas.microsoft.com/office/powerpoint/2010/main" val="318615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19" grpId="0" animBg="1"/>
      <p:bldP spid="26" grpId="0" animBg="1"/>
      <p:bldP spid="27" grpId="0" animBg="1"/>
      <p:bldP spid="28" grpId="0" animBg="1"/>
      <p:bldP spid="29" grpId="0"/>
      <p:bldP spid="42" grpId="0" animBg="1"/>
      <p:bldP spid="43" grpId="0" animBg="1"/>
      <p:bldP spid="44"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主析取范式与主合取范式</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公式主范式练习</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11</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41CED60C-9C1A-4383-AB5A-799A962340D3}"/>
              </a:ext>
            </a:extLst>
          </p:cNvPr>
          <p:cNvPicPr>
            <a:picLocks noChangeAspect="1"/>
          </p:cNvPicPr>
          <p:nvPr/>
        </p:nvPicPr>
        <p:blipFill>
          <a:blip r:embed="rId2"/>
          <a:stretch>
            <a:fillRect/>
          </a:stretch>
        </p:blipFill>
        <p:spPr>
          <a:xfrm>
            <a:off x="1161267" y="887395"/>
            <a:ext cx="6372594" cy="1323838"/>
          </a:xfrm>
          <a:prstGeom prst="rect">
            <a:avLst/>
          </a:prstGeom>
        </p:spPr>
      </p:pic>
      <p:sp>
        <p:nvSpPr>
          <p:cNvPr id="17" name="文本框 16">
            <a:extLst>
              <a:ext uri="{FF2B5EF4-FFF2-40B4-BE49-F238E27FC236}">
                <a16:creationId xmlns:a16="http://schemas.microsoft.com/office/drawing/2014/main" id="{B4F36096-E317-4815-8C8E-D43C1275775D}"/>
              </a:ext>
            </a:extLst>
          </p:cNvPr>
          <p:cNvSpPr txBox="1"/>
          <p:nvPr/>
        </p:nvSpPr>
        <p:spPr>
          <a:xfrm>
            <a:off x="795131" y="887395"/>
            <a:ext cx="301389" cy="215444"/>
          </a:xfrm>
          <a:prstGeom prst="rect">
            <a:avLst/>
          </a:prstGeom>
          <a:noFill/>
        </p:spPr>
        <p:txBody>
          <a:bodyPr wrap="square" tIns="0" bIns="0" rtlCol="0">
            <a:spAutoFit/>
          </a:bodyPr>
          <a:lstStyle/>
          <a:p>
            <a:pPr algn="ctr"/>
            <a:r>
              <a:rPr lang="en-US" altLang="zh-CN" sz="1400" b="1">
                <a:solidFill>
                  <a:schemeClr val="tx2">
                    <a:lumMod val="50000"/>
                  </a:schemeClr>
                </a:solidFill>
                <a:latin typeface="Arial" panose="020B0604020202020204" pitchFamily="34" charset="0"/>
                <a:cs typeface="Arial" panose="020B0604020202020204" pitchFamily="34" charset="0"/>
              </a:rPr>
              <a:t>1.</a:t>
            </a:r>
            <a:endParaRPr lang="zh-CN" altLang="en-US" sz="1400" b="1">
              <a:solidFill>
                <a:schemeClr val="tx2">
                  <a:lumMod val="50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CABD1428-B0F5-474C-AF88-5048B065F747}"/>
              </a:ext>
            </a:extLst>
          </p:cNvPr>
          <p:cNvPicPr>
            <a:picLocks noChangeAspect="1"/>
          </p:cNvPicPr>
          <p:nvPr/>
        </p:nvPicPr>
        <p:blipFill>
          <a:blip r:embed="rId3"/>
          <a:stretch>
            <a:fillRect/>
          </a:stretch>
        </p:blipFill>
        <p:spPr>
          <a:xfrm>
            <a:off x="792646" y="2529704"/>
            <a:ext cx="7558708" cy="797987"/>
          </a:xfrm>
          <a:prstGeom prst="rect">
            <a:avLst/>
          </a:prstGeom>
        </p:spPr>
      </p:pic>
      <p:pic>
        <p:nvPicPr>
          <p:cNvPr id="4" name="图片 3">
            <a:extLst>
              <a:ext uri="{FF2B5EF4-FFF2-40B4-BE49-F238E27FC236}">
                <a16:creationId xmlns:a16="http://schemas.microsoft.com/office/drawing/2014/main" id="{F6405211-1888-481E-89B9-75E9D4C695A3}"/>
              </a:ext>
            </a:extLst>
          </p:cNvPr>
          <p:cNvPicPr>
            <a:picLocks noChangeAspect="1"/>
          </p:cNvPicPr>
          <p:nvPr/>
        </p:nvPicPr>
        <p:blipFill>
          <a:blip r:embed="rId4"/>
          <a:stretch>
            <a:fillRect/>
          </a:stretch>
        </p:blipFill>
        <p:spPr>
          <a:xfrm>
            <a:off x="792646" y="3589383"/>
            <a:ext cx="7558709" cy="747369"/>
          </a:xfrm>
          <a:prstGeom prst="rect">
            <a:avLst/>
          </a:prstGeom>
        </p:spPr>
      </p:pic>
      <p:sp>
        <p:nvSpPr>
          <p:cNvPr id="18" name="文本框 17">
            <a:extLst>
              <a:ext uri="{FF2B5EF4-FFF2-40B4-BE49-F238E27FC236}">
                <a16:creationId xmlns:a16="http://schemas.microsoft.com/office/drawing/2014/main" id="{149DB046-210E-476B-AD40-AF71BE3A4FDE}"/>
              </a:ext>
            </a:extLst>
          </p:cNvPr>
          <p:cNvSpPr txBox="1"/>
          <p:nvPr/>
        </p:nvSpPr>
        <p:spPr>
          <a:xfrm>
            <a:off x="792646" y="2516367"/>
            <a:ext cx="301389" cy="215444"/>
          </a:xfrm>
          <a:prstGeom prst="rect">
            <a:avLst/>
          </a:prstGeom>
          <a:noFill/>
        </p:spPr>
        <p:txBody>
          <a:bodyPr wrap="square" tIns="0" bIns="0" rtlCol="0">
            <a:spAutoFit/>
          </a:bodyPr>
          <a:lstStyle/>
          <a:p>
            <a:pPr algn="ctr"/>
            <a:r>
              <a:rPr lang="en-US" altLang="zh-CN" sz="1400" b="1">
                <a:solidFill>
                  <a:schemeClr val="tx2">
                    <a:lumMod val="50000"/>
                  </a:schemeClr>
                </a:solidFill>
                <a:latin typeface="Arial" panose="020B0604020202020204" pitchFamily="34" charset="0"/>
                <a:cs typeface="Arial" panose="020B0604020202020204" pitchFamily="34" charset="0"/>
              </a:rPr>
              <a:t>2.</a:t>
            </a:r>
            <a:endParaRPr lang="zh-CN" altLang="en-US" sz="1400" b="1">
              <a:solidFill>
                <a:schemeClr val="tx2">
                  <a:lumMod val="50000"/>
                </a:schemeClr>
              </a:solidFill>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DA524277-6844-4EBE-9D28-CCCE41DF70A3}"/>
              </a:ext>
            </a:extLst>
          </p:cNvPr>
          <p:cNvSpPr txBox="1"/>
          <p:nvPr/>
        </p:nvSpPr>
        <p:spPr>
          <a:xfrm>
            <a:off x="792645" y="3558041"/>
            <a:ext cx="301389" cy="215444"/>
          </a:xfrm>
          <a:prstGeom prst="rect">
            <a:avLst/>
          </a:prstGeom>
          <a:noFill/>
        </p:spPr>
        <p:txBody>
          <a:bodyPr wrap="square" tIns="0" bIns="0" rtlCol="0">
            <a:spAutoFit/>
          </a:bodyPr>
          <a:lstStyle/>
          <a:p>
            <a:pPr algn="ctr"/>
            <a:r>
              <a:rPr lang="en-US" altLang="zh-CN" sz="1400" b="1">
                <a:solidFill>
                  <a:schemeClr val="tx2">
                    <a:lumMod val="50000"/>
                  </a:schemeClr>
                </a:solidFill>
                <a:latin typeface="Arial" panose="020B0604020202020204" pitchFamily="34" charset="0"/>
                <a:cs typeface="Arial" panose="020B0604020202020204" pitchFamily="34" charset="0"/>
              </a:rPr>
              <a:t>3.</a:t>
            </a:r>
            <a:endParaRPr lang="zh-CN" altLang="en-US" sz="1400" b="1">
              <a:solidFill>
                <a:schemeClr val="tx2">
                  <a:lumMod val="50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14E9233A-4BDB-4234-9577-066F84F43EE1}"/>
              </a:ext>
            </a:extLst>
          </p:cNvPr>
          <p:cNvSpPr txBox="1"/>
          <p:nvPr/>
        </p:nvSpPr>
        <p:spPr>
          <a:xfrm>
            <a:off x="1094034" y="1979118"/>
            <a:ext cx="311624" cy="307777"/>
          </a:xfrm>
          <a:prstGeom prst="rect">
            <a:avLst/>
          </a:prstGeom>
          <a:noFill/>
        </p:spPr>
        <p:txBody>
          <a:bodyPr wrap="square" rtlCol="0">
            <a:spAutoFit/>
          </a:bodyPr>
          <a:lstStyle/>
          <a:p>
            <a:pPr algn="ctr"/>
            <a:r>
              <a:rPr lang="zh-CN" altLang="en-US" sz="1400">
                <a:solidFill>
                  <a:srgbClr val="C00000"/>
                </a:solidFill>
              </a:rPr>
              <a:t>✔</a:t>
            </a:r>
          </a:p>
        </p:txBody>
      </p:sp>
      <p:sp>
        <p:nvSpPr>
          <p:cNvPr id="21" name="文本框 20">
            <a:extLst>
              <a:ext uri="{FF2B5EF4-FFF2-40B4-BE49-F238E27FC236}">
                <a16:creationId xmlns:a16="http://schemas.microsoft.com/office/drawing/2014/main" id="{4F562D71-630F-4F4B-A49B-31F75F7FEEC1}"/>
              </a:ext>
            </a:extLst>
          </p:cNvPr>
          <p:cNvSpPr txBox="1"/>
          <p:nvPr/>
        </p:nvSpPr>
        <p:spPr>
          <a:xfrm>
            <a:off x="1094034" y="3109107"/>
            <a:ext cx="311624" cy="307777"/>
          </a:xfrm>
          <a:prstGeom prst="rect">
            <a:avLst/>
          </a:prstGeom>
          <a:noFill/>
        </p:spPr>
        <p:txBody>
          <a:bodyPr wrap="square" rtlCol="0">
            <a:spAutoFit/>
          </a:bodyPr>
          <a:lstStyle/>
          <a:p>
            <a:pPr algn="ctr"/>
            <a:r>
              <a:rPr lang="zh-CN" altLang="en-US" sz="1400">
                <a:solidFill>
                  <a:srgbClr val="C00000"/>
                </a:solidFill>
              </a:rPr>
              <a:t>✔</a:t>
            </a:r>
          </a:p>
        </p:txBody>
      </p:sp>
      <p:sp>
        <p:nvSpPr>
          <p:cNvPr id="22" name="文本框 21">
            <a:extLst>
              <a:ext uri="{FF2B5EF4-FFF2-40B4-BE49-F238E27FC236}">
                <a16:creationId xmlns:a16="http://schemas.microsoft.com/office/drawing/2014/main" id="{B930CD86-E415-46B9-86C8-4A2CBE2D1371}"/>
              </a:ext>
            </a:extLst>
          </p:cNvPr>
          <p:cNvSpPr txBox="1"/>
          <p:nvPr/>
        </p:nvSpPr>
        <p:spPr>
          <a:xfrm>
            <a:off x="4899065" y="3109106"/>
            <a:ext cx="311624" cy="307777"/>
          </a:xfrm>
          <a:prstGeom prst="rect">
            <a:avLst/>
          </a:prstGeom>
          <a:noFill/>
        </p:spPr>
        <p:txBody>
          <a:bodyPr wrap="square" rtlCol="0">
            <a:spAutoFit/>
          </a:bodyPr>
          <a:lstStyle/>
          <a:p>
            <a:pPr algn="ctr"/>
            <a:r>
              <a:rPr lang="zh-CN" altLang="en-US" sz="1400">
                <a:solidFill>
                  <a:srgbClr val="C00000"/>
                </a:solidFill>
              </a:rPr>
              <a:t>✔</a:t>
            </a:r>
          </a:p>
        </p:txBody>
      </p:sp>
      <p:sp>
        <p:nvSpPr>
          <p:cNvPr id="23" name="文本框 22">
            <a:extLst>
              <a:ext uri="{FF2B5EF4-FFF2-40B4-BE49-F238E27FC236}">
                <a16:creationId xmlns:a16="http://schemas.microsoft.com/office/drawing/2014/main" id="{E9E1A18C-6859-4AAA-AC7D-2B31B382ED90}"/>
              </a:ext>
            </a:extLst>
          </p:cNvPr>
          <p:cNvSpPr txBox="1"/>
          <p:nvPr/>
        </p:nvSpPr>
        <p:spPr>
          <a:xfrm>
            <a:off x="1047652" y="4170131"/>
            <a:ext cx="311624" cy="307777"/>
          </a:xfrm>
          <a:prstGeom prst="rect">
            <a:avLst/>
          </a:prstGeom>
          <a:noFill/>
        </p:spPr>
        <p:txBody>
          <a:bodyPr wrap="square" rtlCol="0">
            <a:spAutoFit/>
          </a:bodyPr>
          <a:lstStyle/>
          <a:p>
            <a:pPr algn="ctr"/>
            <a:r>
              <a:rPr lang="zh-CN" altLang="en-US" sz="1400">
                <a:solidFill>
                  <a:srgbClr val="C00000"/>
                </a:solidFill>
              </a:rPr>
              <a:t>✔</a:t>
            </a:r>
          </a:p>
        </p:txBody>
      </p:sp>
      <p:sp>
        <p:nvSpPr>
          <p:cNvPr id="24" name="文本框 23">
            <a:extLst>
              <a:ext uri="{FF2B5EF4-FFF2-40B4-BE49-F238E27FC236}">
                <a16:creationId xmlns:a16="http://schemas.microsoft.com/office/drawing/2014/main" id="{BFA39192-1946-4FEE-BF76-C77CF5D32858}"/>
              </a:ext>
            </a:extLst>
          </p:cNvPr>
          <p:cNvSpPr txBox="1"/>
          <p:nvPr/>
        </p:nvSpPr>
        <p:spPr>
          <a:xfrm>
            <a:off x="3741156" y="4140023"/>
            <a:ext cx="311624" cy="307777"/>
          </a:xfrm>
          <a:prstGeom prst="rect">
            <a:avLst/>
          </a:prstGeom>
          <a:noFill/>
        </p:spPr>
        <p:txBody>
          <a:bodyPr wrap="square" rtlCol="0">
            <a:spAutoFit/>
          </a:bodyPr>
          <a:lstStyle/>
          <a:p>
            <a:pPr algn="ctr"/>
            <a:r>
              <a:rPr lang="zh-CN" altLang="en-US" sz="1400">
                <a:solidFill>
                  <a:srgbClr val="C00000"/>
                </a:solidFill>
              </a:rPr>
              <a:t>✔</a:t>
            </a:r>
          </a:p>
        </p:txBody>
      </p:sp>
    </p:spTree>
    <p:extLst>
      <p:ext uri="{BB962C8B-B14F-4D97-AF65-F5344CB8AC3E}">
        <p14:creationId xmlns:p14="http://schemas.microsoft.com/office/powerpoint/2010/main" val="78793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C8A63A11-312B-46D2-98D0-53742CDD8886}"/>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内容提要</a:t>
            </a:r>
          </a:p>
        </p:txBody>
      </p:sp>
      <p:sp>
        <p:nvSpPr>
          <p:cNvPr id="2" name="文本框 1">
            <a:extLst>
              <a:ext uri="{FF2B5EF4-FFF2-40B4-BE49-F238E27FC236}">
                <a16:creationId xmlns:a16="http://schemas.microsoft.com/office/drawing/2014/main" id="{85BA4EFF-667B-4FC6-8446-13B52B94D7E0}"/>
              </a:ext>
            </a:extLst>
          </p:cNvPr>
          <p:cNvSpPr txBox="1"/>
          <p:nvPr/>
        </p:nvSpPr>
        <p:spPr>
          <a:xfrm>
            <a:off x="830422" y="1114620"/>
            <a:ext cx="4655978" cy="2914259"/>
          </a:xfrm>
          <a:prstGeom prst="rect">
            <a:avLst/>
          </a:prstGeom>
          <a:noFill/>
        </p:spPr>
        <p:txBody>
          <a:bodyPr wrap="square" rtlCol="0">
            <a:spAutoFit/>
          </a:bodyPr>
          <a:lstStyle/>
          <a:p>
            <a:pPr>
              <a:lnSpc>
                <a:spcPct val="200000"/>
              </a:lnSpc>
            </a:pPr>
            <a:r>
              <a:rPr lang="zh-CN" altLang="en-US" sz="2400" b="1">
                <a:solidFill>
                  <a:schemeClr val="bg1">
                    <a:lumMod val="95000"/>
                  </a:schemeClr>
                </a:solidFill>
                <a:latin typeface="仿宋" panose="02010609060101010101" pitchFamily="49" charset="-122"/>
                <a:ea typeface="仿宋" panose="02010609060101010101" pitchFamily="49" charset="-122"/>
              </a:rPr>
              <a:t>主析取范式与主合取范式</a:t>
            </a:r>
            <a:endParaRPr lang="en-US" altLang="zh-CN" sz="2400" b="1">
              <a:solidFill>
                <a:schemeClr val="bg1">
                  <a:lumMod val="95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主范式的应用</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命题逻辑公式范式的建模与实现</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消解原理的实现</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p:txBody>
      </p:sp>
      <p:sp>
        <p:nvSpPr>
          <p:cNvPr id="11" name="矩形 10">
            <a:extLst>
              <a:ext uri="{FF2B5EF4-FFF2-40B4-BE49-F238E27FC236}">
                <a16:creationId xmlns:a16="http://schemas.microsoft.com/office/drawing/2014/main" id="{442470A3-17E0-4A28-9AF9-5A2F0FB0419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矩形 11">
            <a:extLst>
              <a:ext uri="{FF2B5EF4-FFF2-40B4-BE49-F238E27FC236}">
                <a16:creationId xmlns:a16="http://schemas.microsoft.com/office/drawing/2014/main" id="{AC32D6D5-FC5F-4988-89F0-E5114C49A15E}"/>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FDE91CAA-7321-49F4-9733-065AE332399B}"/>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4" name="矩形 13">
            <a:extLst>
              <a:ext uri="{FF2B5EF4-FFF2-40B4-BE49-F238E27FC236}">
                <a16:creationId xmlns:a16="http://schemas.microsoft.com/office/drawing/2014/main" id="{7FD880B9-427D-4B2C-B60B-E79B30A493F1}"/>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5" name="矩形 14">
            <a:extLst>
              <a:ext uri="{FF2B5EF4-FFF2-40B4-BE49-F238E27FC236}">
                <a16:creationId xmlns:a16="http://schemas.microsoft.com/office/drawing/2014/main" id="{E8FDFDF5-F81B-461A-AA68-EF7C48D09363}"/>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D96B9435-B891-4393-B68B-E3404920B5F1}" type="slidenum">
              <a:rPr lang="en-US" altLang="zh-CN" sz="1400" smtClean="0">
                <a:latin typeface="Arial" panose="020B0604020202020204" pitchFamily="34" charset="0"/>
                <a:ea typeface="楷体" panose="02010609060101010101" pitchFamily="49" charset="-122"/>
                <a:cs typeface="Arial" panose="020B0604020202020204" pitchFamily="34" charset="0"/>
              </a:rPr>
              <a:t>12</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1636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主范式的应用</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主范式的应用概述</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13</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DAF003FE-B83E-4F7E-9803-8C24D1590EA1}"/>
              </a:ext>
            </a:extLst>
          </p:cNvPr>
          <p:cNvSpPr txBox="1"/>
          <p:nvPr/>
        </p:nvSpPr>
        <p:spPr>
          <a:xfrm>
            <a:off x="763754" y="907361"/>
            <a:ext cx="7616485" cy="688394"/>
          </a:xfrm>
          <a:prstGeom prst="rect">
            <a:avLst/>
          </a:prstGeom>
          <a:solidFill>
            <a:schemeClr val="accent4">
              <a:lumMod val="20000"/>
              <a:lumOff val="80000"/>
            </a:schemeClr>
          </a:solidFill>
        </p:spPr>
        <p:txBody>
          <a:bodyPr wrap="square" rtlCol="0">
            <a:spAutoFit/>
          </a:bodyPr>
          <a:lstStyle/>
          <a:p>
            <a:pPr>
              <a:lnSpc>
                <a:spcPts val="2100"/>
              </a:lnSpc>
              <a:spcBef>
                <a:spcPts val="600"/>
              </a:spcBef>
            </a:pPr>
            <a:r>
              <a:rPr lang="zh-CN" altLang="en-US" sz="1600" b="1">
                <a:solidFill>
                  <a:srgbClr val="002060"/>
                </a:solidFill>
                <a:latin typeface="楷体" panose="02010609060101010101" pitchFamily="49" charset="-122"/>
                <a:ea typeface="楷体" panose="02010609060101010101" pitchFamily="49" charset="-122"/>
              </a:rPr>
              <a:t>主范式实际上是公式真值表的另一种表达形式</a:t>
            </a:r>
            <a:endParaRPr lang="en-US" altLang="zh-CN" sz="1600" b="1">
              <a:solidFill>
                <a:srgbClr val="002060"/>
              </a:solidFill>
              <a:latin typeface="楷体" panose="02010609060101010101" pitchFamily="49" charset="-122"/>
              <a:ea typeface="楷体" panose="02010609060101010101" pitchFamily="49" charset="-122"/>
            </a:endParaRPr>
          </a:p>
          <a:p>
            <a:pPr marL="285750" indent="-285750">
              <a:lnSpc>
                <a:spcPts val="2100"/>
              </a:lnSpc>
              <a:spcBef>
                <a:spcPts val="600"/>
              </a:spcBef>
              <a:buFont typeface="Arial" panose="020B0604020202020204" pitchFamily="34" charset="0"/>
              <a:buChar char="•"/>
            </a:pPr>
            <a:r>
              <a:rPr lang="zh-CN" altLang="en-US" sz="1400" b="1">
                <a:solidFill>
                  <a:schemeClr val="accent6">
                    <a:lumMod val="50000"/>
                  </a:schemeClr>
                </a:solidFill>
              </a:rPr>
              <a:t>求出与公式逻辑等值的主范式就给出了公式的真值表，从而给出公式的</a:t>
            </a:r>
            <a:r>
              <a:rPr lang="zh-CN" altLang="en-US" sz="1400" b="1">
                <a:solidFill>
                  <a:srgbClr val="C00000"/>
                </a:solidFill>
              </a:rPr>
              <a:t>成真赋值</a:t>
            </a:r>
            <a:r>
              <a:rPr lang="zh-CN" altLang="en-US" sz="1400" b="1">
                <a:solidFill>
                  <a:schemeClr val="accent6">
                    <a:lumMod val="50000"/>
                  </a:schemeClr>
                </a:solidFill>
              </a:rPr>
              <a:t>和</a:t>
            </a:r>
            <a:r>
              <a:rPr lang="zh-CN" altLang="en-US" sz="1400" b="1">
                <a:solidFill>
                  <a:srgbClr val="C00000"/>
                </a:solidFill>
              </a:rPr>
              <a:t>成假赋值</a:t>
            </a:r>
          </a:p>
        </p:txBody>
      </p:sp>
      <p:sp>
        <p:nvSpPr>
          <p:cNvPr id="3" name="文本框 2">
            <a:extLst>
              <a:ext uri="{FF2B5EF4-FFF2-40B4-BE49-F238E27FC236}">
                <a16:creationId xmlns:a16="http://schemas.microsoft.com/office/drawing/2014/main" id="{D7EB6868-DF25-40C0-9E2C-63644FA23C07}"/>
              </a:ext>
            </a:extLst>
          </p:cNvPr>
          <p:cNvSpPr txBox="1"/>
          <p:nvPr/>
        </p:nvSpPr>
        <p:spPr>
          <a:xfrm>
            <a:off x="763754" y="1744730"/>
            <a:ext cx="7500633" cy="2688941"/>
          </a:xfrm>
          <a:prstGeom prst="rect">
            <a:avLst/>
          </a:prstGeom>
          <a:solidFill>
            <a:schemeClr val="accent5">
              <a:lumMod val="20000"/>
              <a:lumOff val="80000"/>
            </a:schemeClr>
          </a:solidFill>
        </p:spPr>
        <p:txBody>
          <a:bodyPr wrap="square" rtlCol="0">
            <a:spAutoFit/>
          </a:bodyPr>
          <a:lstStyle/>
          <a:p>
            <a:pPr marL="285750" indent="-285750">
              <a:lnSpc>
                <a:spcPts val="2100"/>
              </a:lnSpc>
              <a:spcBef>
                <a:spcPts val="600"/>
              </a:spcBef>
              <a:buFont typeface="Arial" panose="020B0604020202020204" pitchFamily="34" charset="0"/>
              <a:buChar char="•"/>
            </a:pPr>
            <a:r>
              <a:rPr lang="zh-CN" altLang="en-US" sz="1600" b="1">
                <a:solidFill>
                  <a:srgbClr val="002060"/>
                </a:solidFill>
                <a:latin typeface="楷体" panose="02010609060101010101" pitchFamily="49" charset="-122"/>
                <a:ea typeface="楷体" panose="02010609060101010101" pitchFamily="49" charset="-122"/>
              </a:rPr>
              <a:t>命题逻辑很多应用都可归结为给出一些条件，求是否存在满足这些条件的方案</a:t>
            </a:r>
            <a:endParaRPr lang="en-US" altLang="zh-CN" sz="1600" b="1">
              <a:solidFill>
                <a:srgbClr val="002060"/>
              </a:solidFill>
              <a:latin typeface="楷体" panose="02010609060101010101" pitchFamily="49" charset="-122"/>
              <a:ea typeface="楷体" panose="02010609060101010101" pitchFamily="49" charset="-122"/>
            </a:endParaRPr>
          </a:p>
          <a:p>
            <a:pPr marL="742950" lvl="1" indent="-285750">
              <a:lnSpc>
                <a:spcPts val="2100"/>
              </a:lnSpc>
              <a:spcBef>
                <a:spcPts val="600"/>
              </a:spcBef>
              <a:buFont typeface="Arial" panose="020B0604020202020204" pitchFamily="34" charset="0"/>
              <a:buChar char="•"/>
            </a:pPr>
            <a:r>
              <a:rPr lang="zh-CN" altLang="en-US" sz="1400" b="1">
                <a:solidFill>
                  <a:schemeClr val="accent6">
                    <a:lumMod val="50000"/>
                  </a:schemeClr>
                </a:solidFill>
              </a:rPr>
              <a:t>也就是说判断这些条件的合取式是否是可满足式，也即是否有成真赋值</a:t>
            </a:r>
            <a:endParaRPr lang="en-US" altLang="zh-CN" sz="1400" b="1">
              <a:solidFill>
                <a:schemeClr val="accent6">
                  <a:lumMod val="50000"/>
                </a:schemeClr>
              </a:solidFill>
            </a:endParaRPr>
          </a:p>
          <a:p>
            <a:pPr marL="742950" lvl="1" indent="-285750">
              <a:lnSpc>
                <a:spcPts val="2100"/>
              </a:lnSpc>
              <a:spcBef>
                <a:spcPts val="600"/>
              </a:spcBef>
              <a:buFont typeface="Arial" panose="020B0604020202020204" pitchFamily="34" charset="0"/>
              <a:buChar char="•"/>
            </a:pPr>
            <a:r>
              <a:rPr lang="zh-CN" altLang="en-US" sz="1400" b="1">
                <a:solidFill>
                  <a:schemeClr val="accent6">
                    <a:lumMod val="50000"/>
                  </a:schemeClr>
                </a:solidFill>
              </a:rPr>
              <a:t>约束某个方案或说某个问题的解的一些条件组合称为</a:t>
            </a:r>
            <a:r>
              <a:rPr lang="zh-CN" altLang="en-US" sz="1400" b="1">
                <a:solidFill>
                  <a:srgbClr val="C00000"/>
                </a:solidFill>
              </a:rPr>
              <a:t>规范</a:t>
            </a:r>
            <a:r>
              <a:rPr lang="en-US" altLang="zh-CN" sz="1400" b="1">
                <a:solidFill>
                  <a:srgbClr val="C00000"/>
                </a:solidFill>
              </a:rPr>
              <a:t>(specification)</a:t>
            </a:r>
          </a:p>
          <a:p>
            <a:pPr marL="1200150" lvl="2" indent="-285750">
              <a:lnSpc>
                <a:spcPts val="2100"/>
              </a:lnSpc>
              <a:spcBef>
                <a:spcPts val="600"/>
              </a:spcBef>
              <a:buFont typeface="Arial" panose="020B0604020202020204" pitchFamily="34" charset="0"/>
              <a:buChar char="•"/>
            </a:pPr>
            <a:r>
              <a:rPr lang="zh-CN" altLang="en-US" sz="1400" b="1">
                <a:solidFill>
                  <a:schemeClr val="accent2">
                    <a:lumMod val="50000"/>
                  </a:schemeClr>
                </a:solidFill>
                <a:latin typeface="楷体" panose="02010609060101010101" pitchFamily="49" charset="-122"/>
                <a:ea typeface="楷体" panose="02010609060101010101" pitchFamily="49" charset="-122"/>
              </a:rPr>
              <a:t>对于约束求解问题的计算机软硬件系统的条件称为计算机软硬件系统的规范</a:t>
            </a:r>
          </a:p>
          <a:p>
            <a:pPr marL="742950" lvl="1" indent="-285750">
              <a:lnSpc>
                <a:spcPts val="2100"/>
              </a:lnSpc>
              <a:spcBef>
                <a:spcPts val="600"/>
              </a:spcBef>
              <a:buFont typeface="Arial" panose="020B0604020202020204" pitchFamily="34" charset="0"/>
              <a:buChar char="•"/>
            </a:pPr>
            <a:r>
              <a:rPr lang="zh-CN" altLang="en-US" sz="1400" b="1">
                <a:solidFill>
                  <a:schemeClr val="accent6">
                    <a:lumMod val="50000"/>
                  </a:schemeClr>
                </a:solidFill>
              </a:rPr>
              <a:t>说规范是</a:t>
            </a:r>
            <a:r>
              <a:rPr lang="zh-CN" altLang="en-US" sz="1400" b="1">
                <a:solidFill>
                  <a:srgbClr val="C00000"/>
                </a:solidFill>
              </a:rPr>
              <a:t>一致</a:t>
            </a:r>
            <a:r>
              <a:rPr lang="en-US" altLang="zh-CN" sz="1400" b="1">
                <a:solidFill>
                  <a:schemeClr val="accent6">
                    <a:lumMod val="50000"/>
                  </a:schemeClr>
                </a:solidFill>
              </a:rPr>
              <a:t>(consistent)</a:t>
            </a:r>
            <a:r>
              <a:rPr lang="zh-CN" altLang="en-US" sz="1400" b="1">
                <a:solidFill>
                  <a:schemeClr val="accent6">
                    <a:lumMod val="50000"/>
                  </a:schemeClr>
                </a:solidFill>
              </a:rPr>
              <a:t>的，如果它对应的逻辑公式是可满足式</a:t>
            </a:r>
            <a:endParaRPr lang="en-US" altLang="zh-CN" sz="1400" b="1">
              <a:solidFill>
                <a:schemeClr val="accent6">
                  <a:lumMod val="50000"/>
                </a:schemeClr>
              </a:solidFill>
            </a:endParaRPr>
          </a:p>
          <a:p>
            <a:pPr marL="285750" indent="-285750">
              <a:lnSpc>
                <a:spcPts val="2100"/>
              </a:lnSpc>
              <a:spcBef>
                <a:spcPts val="600"/>
              </a:spcBef>
              <a:buFont typeface="Arial" panose="020B0604020202020204" pitchFamily="34" charset="0"/>
              <a:buChar char="•"/>
            </a:pPr>
            <a:r>
              <a:rPr lang="zh-CN" altLang="en-US" sz="1600" b="1">
                <a:solidFill>
                  <a:srgbClr val="002060"/>
                </a:solidFill>
                <a:latin typeface="楷体" panose="02010609060101010101" pitchFamily="49" charset="-122"/>
                <a:ea typeface="楷体" panose="02010609060101010101" pitchFamily="49" charset="-122"/>
              </a:rPr>
              <a:t>求与公式逻辑等值的主范式是判断一个公式是否是可满足式的重要方法，也是主范式的主要应用之一</a:t>
            </a:r>
            <a:endParaRPr lang="en-US" altLang="zh-CN" sz="1600" b="1">
              <a:solidFill>
                <a:srgbClr val="002060"/>
              </a:solidFill>
              <a:latin typeface="楷体" panose="02010609060101010101" pitchFamily="49" charset="-122"/>
              <a:ea typeface="楷体" panose="02010609060101010101" pitchFamily="49" charset="-122"/>
            </a:endParaRPr>
          </a:p>
          <a:p>
            <a:pPr marL="742950" lvl="1" indent="-285750">
              <a:lnSpc>
                <a:spcPts val="2100"/>
              </a:lnSpc>
              <a:spcBef>
                <a:spcPts val="600"/>
              </a:spcBef>
              <a:buFont typeface="Arial" panose="020B0604020202020204" pitchFamily="34" charset="0"/>
              <a:buChar char="•"/>
            </a:pPr>
            <a:r>
              <a:rPr lang="zh-CN" altLang="en-US" sz="1400" b="1">
                <a:solidFill>
                  <a:schemeClr val="accent6">
                    <a:lumMod val="50000"/>
                  </a:schemeClr>
                </a:solidFill>
              </a:rPr>
              <a:t>归谬赋值法、真值树法、消解原理等都可用于判断一个公式是否是可满足式</a:t>
            </a:r>
            <a:endParaRPr lang="en-US" altLang="zh-CN" sz="1400" b="1">
              <a:solidFill>
                <a:schemeClr val="accent6">
                  <a:lumMod val="50000"/>
                </a:schemeClr>
              </a:solidFill>
            </a:endParaRPr>
          </a:p>
        </p:txBody>
      </p:sp>
    </p:spTree>
    <p:extLst>
      <p:ext uri="{BB962C8B-B14F-4D97-AF65-F5344CB8AC3E}">
        <p14:creationId xmlns:p14="http://schemas.microsoft.com/office/powerpoint/2010/main" val="1079438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主范式的应用</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主范式应用举例</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14</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D505D307-F450-4F9F-989D-B61D0CD853F4}"/>
              </a:ext>
            </a:extLst>
          </p:cNvPr>
          <p:cNvSpPr txBox="1"/>
          <p:nvPr/>
        </p:nvSpPr>
        <p:spPr>
          <a:xfrm>
            <a:off x="673468" y="1094977"/>
            <a:ext cx="4246402" cy="3175869"/>
          </a:xfrm>
          <a:prstGeom prst="rect">
            <a:avLst/>
          </a:prstGeom>
          <a:solidFill>
            <a:schemeClr val="accent6">
              <a:lumMod val="20000"/>
              <a:lumOff val="80000"/>
              <a:alpha val="49000"/>
            </a:schemeClr>
          </a:solidFill>
        </p:spPr>
        <p:txBody>
          <a:bodyPr wrap="square" rtlCol="0">
            <a:spAutoFit/>
          </a:bodyPr>
          <a:lstStyle/>
          <a:p>
            <a:pPr>
              <a:lnSpc>
                <a:spcPts val="2100"/>
              </a:lnSpc>
              <a:spcBef>
                <a:spcPts val="600"/>
              </a:spcBef>
              <a:spcAft>
                <a:spcPts val="300"/>
              </a:spcAft>
            </a:pPr>
            <a:r>
              <a:rPr lang="zh-CN" altLang="en-US" sz="1600" b="1">
                <a:solidFill>
                  <a:srgbClr val="002060"/>
                </a:solidFill>
                <a:latin typeface="楷体" panose="02010609060101010101" pitchFamily="49" charset="-122"/>
                <a:ea typeface="楷体" panose="02010609060101010101" pitchFamily="49" charset="-122"/>
              </a:rPr>
              <a:t>新学年开始，给某年级安排课表时，各任课教师分别有如下要求：</a:t>
            </a:r>
            <a:endParaRPr lang="en-US" altLang="zh-CN" sz="1600" b="1">
              <a:solidFill>
                <a:srgbClr val="002060"/>
              </a:solidFill>
              <a:latin typeface="楷体" panose="02010609060101010101" pitchFamily="49" charset="-122"/>
              <a:ea typeface="楷体" panose="02010609060101010101" pitchFamily="49" charset="-122"/>
            </a:endParaRPr>
          </a:p>
          <a:p>
            <a:pPr marL="342900" indent="-342900">
              <a:lnSpc>
                <a:spcPts val="2100"/>
              </a:lnSpc>
              <a:spcBef>
                <a:spcPts val="600"/>
              </a:spcBef>
              <a:spcAft>
                <a:spcPts val="300"/>
              </a:spcAft>
              <a:buFont typeface="+mj-lt"/>
              <a:buAutoNum type="arabicPeriod"/>
            </a:pPr>
            <a:r>
              <a:rPr lang="zh-CN" altLang="en-US" sz="1600" b="1">
                <a:solidFill>
                  <a:schemeClr val="accent2">
                    <a:lumMod val="50000"/>
                  </a:schemeClr>
                </a:solidFill>
              </a:rPr>
              <a:t>大学英语教师：要求在每星期一或三上课</a:t>
            </a:r>
            <a:endParaRPr lang="en-US" altLang="zh-CN" sz="1600" b="1">
              <a:solidFill>
                <a:schemeClr val="accent2">
                  <a:lumMod val="50000"/>
                </a:schemeClr>
              </a:solidFill>
            </a:endParaRPr>
          </a:p>
          <a:p>
            <a:pPr marL="342900" indent="-342900">
              <a:lnSpc>
                <a:spcPts val="2100"/>
              </a:lnSpc>
              <a:spcBef>
                <a:spcPts val="600"/>
              </a:spcBef>
              <a:spcAft>
                <a:spcPts val="300"/>
              </a:spcAft>
              <a:buFont typeface="+mj-lt"/>
              <a:buAutoNum type="arabicPeriod"/>
            </a:pPr>
            <a:r>
              <a:rPr lang="zh-CN" altLang="en-US" sz="1600" b="1">
                <a:solidFill>
                  <a:schemeClr val="accent2">
                    <a:lumMod val="50000"/>
                  </a:schemeClr>
                </a:solidFill>
              </a:rPr>
              <a:t>程序设计教师：要求在每星期三或五上课</a:t>
            </a:r>
            <a:endParaRPr lang="en-US" altLang="zh-CN" sz="1600" b="1">
              <a:solidFill>
                <a:schemeClr val="accent2">
                  <a:lumMod val="50000"/>
                </a:schemeClr>
              </a:solidFill>
            </a:endParaRPr>
          </a:p>
          <a:p>
            <a:pPr marL="342900" indent="-342900">
              <a:lnSpc>
                <a:spcPts val="2100"/>
              </a:lnSpc>
              <a:spcBef>
                <a:spcPts val="600"/>
              </a:spcBef>
              <a:spcAft>
                <a:spcPts val="300"/>
              </a:spcAft>
              <a:buFont typeface="+mj-lt"/>
              <a:buAutoNum type="arabicPeriod"/>
            </a:pPr>
            <a:r>
              <a:rPr lang="zh-CN" altLang="en-US" sz="1600" b="1">
                <a:solidFill>
                  <a:schemeClr val="accent2">
                    <a:lumMod val="50000"/>
                  </a:schemeClr>
                </a:solidFill>
              </a:rPr>
              <a:t>离散数学教师：要求在每星期二或四上课</a:t>
            </a:r>
            <a:endParaRPr lang="en-US" altLang="zh-CN" sz="1600" b="1">
              <a:solidFill>
                <a:schemeClr val="accent2">
                  <a:lumMod val="50000"/>
                </a:schemeClr>
              </a:solidFill>
            </a:endParaRPr>
          </a:p>
          <a:p>
            <a:pPr marL="342900" indent="-342900">
              <a:lnSpc>
                <a:spcPts val="2100"/>
              </a:lnSpc>
              <a:spcBef>
                <a:spcPts val="600"/>
              </a:spcBef>
              <a:spcAft>
                <a:spcPts val="300"/>
              </a:spcAft>
              <a:buFont typeface="+mj-lt"/>
              <a:buAutoNum type="arabicPeriod"/>
            </a:pPr>
            <a:r>
              <a:rPr lang="zh-CN" altLang="en-US" sz="1600" b="1">
                <a:solidFill>
                  <a:schemeClr val="accent2">
                    <a:lumMod val="50000"/>
                  </a:schemeClr>
                </a:solidFill>
              </a:rPr>
              <a:t>高等数学教师：要求在每星期一或二上课</a:t>
            </a:r>
            <a:endParaRPr lang="en-US" altLang="zh-CN" sz="1600" b="1">
              <a:solidFill>
                <a:schemeClr val="accent2">
                  <a:lumMod val="50000"/>
                </a:schemeClr>
              </a:solidFill>
            </a:endParaRPr>
          </a:p>
          <a:p>
            <a:pPr marL="342900" indent="-342900">
              <a:lnSpc>
                <a:spcPts val="2100"/>
              </a:lnSpc>
              <a:spcBef>
                <a:spcPts val="600"/>
              </a:spcBef>
              <a:spcAft>
                <a:spcPts val="300"/>
              </a:spcAft>
              <a:buFont typeface="+mj-lt"/>
              <a:buAutoNum type="arabicPeriod"/>
            </a:pPr>
            <a:r>
              <a:rPr lang="zh-CN" altLang="en-US" sz="1600" b="1">
                <a:solidFill>
                  <a:schemeClr val="accent2">
                    <a:lumMod val="50000"/>
                  </a:schemeClr>
                </a:solidFill>
              </a:rPr>
              <a:t>高等代数教师：要求在每星期四或五上课</a:t>
            </a:r>
            <a:endParaRPr lang="en-US" altLang="zh-CN" sz="1600" b="1">
              <a:solidFill>
                <a:schemeClr val="accent2">
                  <a:lumMod val="50000"/>
                </a:schemeClr>
              </a:solidFill>
            </a:endParaRPr>
          </a:p>
          <a:p>
            <a:pPr>
              <a:lnSpc>
                <a:spcPts val="2100"/>
              </a:lnSpc>
              <a:spcBef>
                <a:spcPts val="600"/>
              </a:spcBef>
              <a:spcAft>
                <a:spcPts val="300"/>
              </a:spcAft>
            </a:pPr>
            <a:r>
              <a:rPr lang="zh-CN" altLang="en-US" sz="1600" b="1">
                <a:solidFill>
                  <a:srgbClr val="002060"/>
                </a:solidFill>
                <a:latin typeface="楷体" panose="02010609060101010101" pitchFamily="49" charset="-122"/>
                <a:ea typeface="楷体" panose="02010609060101010101" pitchFamily="49" charset="-122"/>
              </a:rPr>
              <a:t>怎会安排才能满足全部教师的要求，且每周的每一天只有一位教师上课？</a:t>
            </a:r>
          </a:p>
        </p:txBody>
      </p:sp>
      <p:sp>
        <p:nvSpPr>
          <p:cNvPr id="10" name="文本框 9">
            <a:extLst>
              <a:ext uri="{FF2B5EF4-FFF2-40B4-BE49-F238E27FC236}">
                <a16:creationId xmlns:a16="http://schemas.microsoft.com/office/drawing/2014/main" id="{C994EE4F-124C-4A1A-A5D9-204E8E656E8E}"/>
              </a:ext>
            </a:extLst>
          </p:cNvPr>
          <p:cNvSpPr txBox="1"/>
          <p:nvPr/>
        </p:nvSpPr>
        <p:spPr>
          <a:xfrm>
            <a:off x="5278791" y="1085359"/>
            <a:ext cx="3191741" cy="3185487"/>
          </a:xfrm>
          <a:prstGeom prst="rect">
            <a:avLst/>
          </a:prstGeom>
          <a:solidFill>
            <a:schemeClr val="accent6">
              <a:lumMod val="20000"/>
              <a:lumOff val="80000"/>
              <a:alpha val="66000"/>
            </a:schemeClr>
          </a:solidFill>
        </p:spPr>
        <p:txBody>
          <a:bodyPr wrap="square" rtlCol="0">
            <a:spAutoFit/>
          </a:bodyPr>
          <a:lstStyle/>
          <a:p>
            <a:pPr>
              <a:spcBef>
                <a:spcPts val="600"/>
              </a:spcBef>
            </a:pPr>
            <a:r>
              <a:rPr lang="zh-CN" altLang="en-US" sz="1600" b="1">
                <a:solidFill>
                  <a:srgbClr val="002060"/>
                </a:solidFill>
                <a:latin typeface="楷体" panose="02010609060101010101" pitchFamily="49" charset="-122"/>
                <a:ea typeface="楷体" panose="02010609060101010101" pitchFamily="49" charset="-122"/>
              </a:rPr>
              <a:t>试分析下面的议论是否一致：</a:t>
            </a:r>
            <a:endParaRPr lang="en-US" altLang="zh-CN" sz="1600" b="1">
              <a:solidFill>
                <a:srgbClr val="002060"/>
              </a:solidFill>
              <a:latin typeface="楷体" panose="02010609060101010101" pitchFamily="49" charset="-122"/>
              <a:ea typeface="楷体" panose="02010609060101010101" pitchFamily="49" charset="-122"/>
            </a:endParaRPr>
          </a:p>
          <a:p>
            <a:pPr marL="342900" indent="-342900">
              <a:spcBef>
                <a:spcPts val="600"/>
              </a:spcBef>
              <a:buFont typeface="+mj-lt"/>
              <a:buAutoNum type="arabicPeriod"/>
            </a:pPr>
            <a:r>
              <a:rPr lang="zh-CN" altLang="en-US" sz="1600" b="1">
                <a:solidFill>
                  <a:schemeClr val="accent2">
                    <a:lumMod val="50000"/>
                  </a:schemeClr>
                </a:solidFill>
              </a:rPr>
              <a:t>谋杀至少由管家、女仆和园丁三人中一人参与；</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有证据说明，或者谋杀在室内发生，或者管家参与了谋杀；</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如果谋杀在室内发生，则园丁可排除作案的可能；</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如果使用了毒药，那么除非女仆作案，否则管家不会作案；</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但是，女仆没有参与作案，而且谋杀确实使用了毒药</a:t>
            </a:r>
          </a:p>
        </p:txBody>
      </p:sp>
    </p:spTree>
    <p:extLst>
      <p:ext uri="{BB962C8B-B14F-4D97-AF65-F5344CB8AC3E}">
        <p14:creationId xmlns:p14="http://schemas.microsoft.com/office/powerpoint/2010/main" val="215782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主范式的应用</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自然语言命题在命题逻辑的符号化</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15</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A4411CDD-67AE-40B9-B5FA-9A653DEAAE83}"/>
              </a:ext>
            </a:extLst>
          </p:cNvPr>
          <p:cNvSpPr txBox="1"/>
          <p:nvPr/>
        </p:nvSpPr>
        <p:spPr>
          <a:xfrm>
            <a:off x="470965" y="837816"/>
            <a:ext cx="6347970" cy="1215717"/>
          </a:xfrm>
          <a:prstGeom prst="rect">
            <a:avLst/>
          </a:prstGeom>
          <a:solidFill>
            <a:schemeClr val="accent2">
              <a:lumMod val="20000"/>
              <a:lumOff val="80000"/>
            </a:schemeClr>
          </a:solidFill>
        </p:spPr>
        <p:txBody>
          <a:bodyPr wrap="square" rtlCol="0">
            <a:spAutoFit/>
          </a:bodyPr>
          <a:lstStyle/>
          <a:p>
            <a:pPr algn="ctr">
              <a:spcBef>
                <a:spcPts val="600"/>
              </a:spcBef>
            </a:pPr>
            <a:r>
              <a:rPr lang="zh-CN" altLang="en-US" sz="1600" b="1">
                <a:solidFill>
                  <a:srgbClr val="C00000"/>
                </a:solidFill>
              </a:rPr>
              <a:t>自然语言命题在命题逻辑的符号化</a:t>
            </a:r>
          </a:p>
          <a:p>
            <a:pPr marL="285750" indent="-285750">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通读句子，找出不同的原子命题以命题变量表示</a:t>
            </a:r>
          </a:p>
          <a:p>
            <a:pPr marL="285750" indent="-285750">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根据连词的逻辑含义，分析句子的结构，确定各子命题之间的逻辑关系</a:t>
            </a:r>
          </a:p>
          <a:p>
            <a:pPr marL="285750" indent="-285750">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符号化各子命题，并根据句子的结构，使用合适的逻辑运算符联结各子命题</a:t>
            </a:r>
          </a:p>
        </p:txBody>
      </p:sp>
      <p:sp>
        <p:nvSpPr>
          <p:cNvPr id="9" name="文本框 8">
            <a:extLst>
              <a:ext uri="{FF2B5EF4-FFF2-40B4-BE49-F238E27FC236}">
                <a16:creationId xmlns:a16="http://schemas.microsoft.com/office/drawing/2014/main" id="{D9EB32B6-FC16-4E97-AAEB-7354D6F569B6}"/>
              </a:ext>
            </a:extLst>
          </p:cNvPr>
          <p:cNvSpPr txBox="1"/>
          <p:nvPr/>
        </p:nvSpPr>
        <p:spPr>
          <a:xfrm>
            <a:off x="468540" y="2109923"/>
            <a:ext cx="5587625" cy="2457852"/>
          </a:xfrm>
          <a:prstGeom prst="rect">
            <a:avLst/>
          </a:prstGeom>
          <a:solidFill>
            <a:schemeClr val="accent5">
              <a:lumMod val="20000"/>
              <a:lumOff val="80000"/>
              <a:alpha val="25000"/>
            </a:schemeClr>
          </a:solidFill>
        </p:spPr>
        <p:txBody>
          <a:bodyPr wrap="square" rtlCol="0">
            <a:spAutoFit/>
          </a:bodyPr>
          <a:lstStyle/>
          <a:p>
            <a:pPr marL="342900" indent="-342900">
              <a:lnSpc>
                <a:spcPts val="1800"/>
              </a:lnSpc>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带否定联结词的命题有时也可直接符号化为原子命题</a:t>
            </a:r>
          </a:p>
          <a:p>
            <a:pPr marL="800100" lvl="1" indent="-342900">
              <a:lnSpc>
                <a:spcPts val="1800"/>
              </a:lnSpc>
              <a:spcBef>
                <a:spcPts val="600"/>
              </a:spcBef>
              <a:buFont typeface="Arial" panose="020B0604020202020204" pitchFamily="34" charset="0"/>
              <a:buChar char="•"/>
            </a:pPr>
            <a:r>
              <a:rPr lang="zh-CN" altLang="en-US" sz="1200" b="1">
                <a:solidFill>
                  <a:schemeClr val="accent6">
                    <a:lumMod val="50000"/>
                  </a:schemeClr>
                </a:solidFill>
              </a:rPr>
              <a:t>看是否强调其中的否定含义，看是否有相应的肯定命题</a:t>
            </a:r>
          </a:p>
          <a:p>
            <a:pPr marL="342900" indent="-342900">
              <a:lnSpc>
                <a:spcPts val="1800"/>
              </a:lnSpc>
              <a:spcBef>
                <a:spcPts val="600"/>
              </a:spcBef>
              <a:buFont typeface="Arial" panose="020B0604020202020204" pitchFamily="34" charset="0"/>
              <a:buChar char="•"/>
            </a:pPr>
            <a:r>
              <a:rPr lang="en-US" altLang="zh-CN" sz="1400" b="1">
                <a:solidFill>
                  <a:srgbClr val="002060"/>
                </a:solidFill>
                <a:latin typeface="楷体" panose="02010609060101010101" pitchFamily="49" charset="-122"/>
                <a:ea typeface="楷体" panose="02010609060101010101" pitchFamily="49" charset="-122"/>
              </a:rPr>
              <a:t>“</a:t>
            </a:r>
            <a:r>
              <a:rPr lang="zh-CN" altLang="en-US" sz="1400" b="1">
                <a:solidFill>
                  <a:srgbClr val="002060"/>
                </a:solidFill>
                <a:latin typeface="楷体" panose="02010609060101010101" pitchFamily="49" charset="-122"/>
                <a:ea typeface="楷体" panose="02010609060101010101" pitchFamily="49" charset="-122"/>
              </a:rPr>
              <a:t>要么</a:t>
            </a:r>
            <a:r>
              <a:rPr lang="en-US" altLang="zh-CN" sz="1400" b="1">
                <a:solidFill>
                  <a:srgbClr val="002060"/>
                </a:solidFill>
                <a:latin typeface="楷体" panose="02010609060101010101" pitchFamily="49" charset="-122"/>
                <a:ea typeface="楷体" panose="02010609060101010101" pitchFamily="49" charset="-122"/>
              </a:rPr>
              <a:t>…</a:t>
            </a:r>
            <a:r>
              <a:rPr lang="zh-CN" altLang="en-US" sz="1400" b="1">
                <a:solidFill>
                  <a:srgbClr val="002060"/>
                </a:solidFill>
                <a:latin typeface="楷体" panose="02010609060101010101" pitchFamily="49" charset="-122"/>
                <a:ea typeface="楷体" panose="02010609060101010101" pitchFamily="49" charset="-122"/>
              </a:rPr>
              <a:t>要么</a:t>
            </a:r>
            <a:r>
              <a:rPr lang="en-US" altLang="zh-CN" sz="1400" b="1">
                <a:solidFill>
                  <a:srgbClr val="002060"/>
                </a:solidFill>
                <a:latin typeface="楷体" panose="02010609060101010101" pitchFamily="49" charset="-122"/>
                <a:ea typeface="楷体" panose="02010609060101010101" pitchFamily="49" charset="-122"/>
              </a:rPr>
              <a:t>…”</a:t>
            </a:r>
            <a:r>
              <a:rPr lang="zh-CN" altLang="en-US" sz="1400" b="1">
                <a:solidFill>
                  <a:srgbClr val="002060"/>
                </a:solidFill>
                <a:latin typeface="楷体" panose="02010609060101010101" pitchFamily="49" charset="-122"/>
                <a:ea typeface="楷体" panose="02010609060101010101" pitchFamily="49" charset="-122"/>
              </a:rPr>
              <a:t>这种句式通常使用相容或进行符号化即可</a:t>
            </a:r>
          </a:p>
          <a:p>
            <a:pPr marL="800100" lvl="1" indent="-342900">
              <a:lnSpc>
                <a:spcPts val="1800"/>
              </a:lnSpc>
              <a:spcBef>
                <a:spcPts val="600"/>
              </a:spcBef>
              <a:buFont typeface="Arial" panose="020B0604020202020204" pitchFamily="34" charset="0"/>
              <a:buChar char="•"/>
            </a:pPr>
            <a:r>
              <a:rPr lang="zh-CN" altLang="en-US" sz="1200" b="1">
                <a:solidFill>
                  <a:schemeClr val="accent6">
                    <a:lumMod val="50000"/>
                  </a:schemeClr>
                </a:solidFill>
              </a:rPr>
              <a:t>除非特别强调“二者必居其一”，否则一般使用相容或符号化析取命题</a:t>
            </a:r>
            <a:endParaRPr lang="en-US" altLang="zh-CN" sz="1200" b="1">
              <a:solidFill>
                <a:schemeClr val="accent6">
                  <a:lumMod val="50000"/>
                </a:schemeClr>
              </a:solidFill>
            </a:endParaRPr>
          </a:p>
          <a:p>
            <a:pPr marL="342900" indent="-342900">
              <a:lnSpc>
                <a:spcPts val="1800"/>
              </a:lnSpc>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“除非”的基本含义是“只有”、“若不”</a:t>
            </a:r>
          </a:p>
          <a:p>
            <a:pPr marL="800100" lvl="1" indent="-342900">
              <a:lnSpc>
                <a:spcPts val="1800"/>
              </a:lnSpc>
              <a:spcBef>
                <a:spcPts val="600"/>
              </a:spcBef>
              <a:buFont typeface="Arial" panose="020B0604020202020204" pitchFamily="34" charset="0"/>
              <a:buChar char="•"/>
            </a:pPr>
            <a:r>
              <a:rPr lang="zh-CN" altLang="en-US" sz="1200" b="1">
                <a:solidFill>
                  <a:schemeClr val="accent6">
                    <a:lumMod val="50000"/>
                  </a:schemeClr>
                </a:solidFill>
              </a:rPr>
              <a:t>当“除非”与否定词连用时要注意分析原子命题之间的逻辑蕴涵关系</a:t>
            </a:r>
          </a:p>
          <a:p>
            <a:pPr marL="342900" indent="-342900">
              <a:lnSpc>
                <a:spcPts val="1800"/>
              </a:lnSpc>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在日常生活和数学定义中，条件命题也会用于表示双蕴涵的含义</a:t>
            </a:r>
          </a:p>
          <a:p>
            <a:pPr marL="800100" lvl="1" indent="-342900">
              <a:lnSpc>
                <a:spcPts val="1800"/>
              </a:lnSpc>
              <a:spcBef>
                <a:spcPts val="600"/>
              </a:spcBef>
              <a:buFont typeface="Arial" panose="020B0604020202020204" pitchFamily="34" charset="0"/>
              <a:buChar char="•"/>
            </a:pPr>
            <a:r>
              <a:rPr lang="zh-CN" altLang="en-US" sz="1200" b="1">
                <a:solidFill>
                  <a:srgbClr val="C00000"/>
                </a:solidFill>
              </a:rPr>
              <a:t>符号化时有时要在找出原子命题的基础上注意澄清自己对命题的理解</a:t>
            </a:r>
            <a:endParaRPr lang="en-US" altLang="zh-CN" b="1">
              <a:solidFill>
                <a:srgbClr val="002060"/>
              </a:solidFill>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212183F2-917C-49F4-BEB2-4CE83F5EE411}"/>
              </a:ext>
            </a:extLst>
          </p:cNvPr>
          <p:cNvSpPr txBox="1"/>
          <p:nvPr/>
        </p:nvSpPr>
        <p:spPr>
          <a:xfrm>
            <a:off x="6937108" y="3475168"/>
            <a:ext cx="1735927" cy="1092607"/>
          </a:xfrm>
          <a:prstGeom prst="rect">
            <a:avLst/>
          </a:prstGeom>
          <a:solidFill>
            <a:schemeClr val="accent6">
              <a:lumMod val="20000"/>
              <a:lumOff val="80000"/>
              <a:alpha val="25000"/>
            </a:schemeClr>
          </a:solidFill>
          <a:ln w="12700">
            <a:solidFill>
              <a:srgbClr val="002060"/>
            </a:solidFill>
            <a:prstDash val="sysDash"/>
          </a:ln>
        </p:spPr>
        <p:txBody>
          <a:bodyPr wrap="square" rtlCol="0">
            <a:spAutoFit/>
          </a:bodyPr>
          <a:lstStyle/>
          <a:p>
            <a:pPr marL="285750" indent="-285750">
              <a:spcBef>
                <a:spcPts val="300"/>
              </a:spcBef>
              <a:buFont typeface="Arial" panose="020B0604020202020204" pitchFamily="34" charset="0"/>
              <a:buChar char="•"/>
            </a:pPr>
            <a:r>
              <a:rPr lang="zh-CN" altLang="en-US" sz="1200" b="1">
                <a:solidFill>
                  <a:schemeClr val="accent2">
                    <a:lumMod val="50000"/>
                  </a:schemeClr>
                </a:solidFill>
              </a:rPr>
              <a:t>“今天不许出去，除非完成了作业”</a:t>
            </a:r>
            <a:endParaRPr lang="en-US" altLang="zh-CN" sz="1200" b="1">
              <a:solidFill>
                <a:schemeClr val="accent2">
                  <a:lumMod val="50000"/>
                </a:schemeClr>
              </a:solidFill>
            </a:endParaRPr>
          </a:p>
          <a:p>
            <a:pPr marL="285750" indent="-285750">
              <a:spcBef>
                <a:spcPts val="300"/>
              </a:spcBef>
              <a:buFont typeface="Arial" panose="020B0604020202020204" pitchFamily="34" charset="0"/>
              <a:buChar char="•"/>
            </a:pPr>
            <a:r>
              <a:rPr lang="zh-CN" altLang="en-US" sz="1200" b="1">
                <a:solidFill>
                  <a:schemeClr val="accent2">
                    <a:lumMod val="50000"/>
                  </a:schemeClr>
                </a:solidFill>
              </a:rPr>
              <a:t>“一个整数是素数，如果它的因子只有</a:t>
            </a:r>
            <a:r>
              <a:rPr lang="en-US" altLang="zh-CN" sz="1200" b="1">
                <a:solidFill>
                  <a:schemeClr val="accent2">
                    <a:lumMod val="50000"/>
                  </a:schemeClr>
                </a:solidFill>
              </a:rPr>
              <a:t>1</a:t>
            </a:r>
            <a:r>
              <a:rPr lang="zh-CN" altLang="en-US" sz="1200" b="1">
                <a:solidFill>
                  <a:schemeClr val="accent2">
                    <a:lumMod val="50000"/>
                  </a:schemeClr>
                </a:solidFill>
              </a:rPr>
              <a:t>和它自己”</a:t>
            </a:r>
          </a:p>
        </p:txBody>
      </p:sp>
      <p:grpSp>
        <p:nvGrpSpPr>
          <p:cNvPr id="4" name="组合 3">
            <a:extLst>
              <a:ext uri="{FF2B5EF4-FFF2-40B4-BE49-F238E27FC236}">
                <a16:creationId xmlns:a16="http://schemas.microsoft.com/office/drawing/2014/main" id="{2A972768-4914-40AD-8FE4-7EC5AB135A39}"/>
              </a:ext>
            </a:extLst>
          </p:cNvPr>
          <p:cNvGrpSpPr/>
          <p:nvPr/>
        </p:nvGrpSpPr>
        <p:grpSpPr>
          <a:xfrm>
            <a:off x="6937108" y="1216844"/>
            <a:ext cx="1735927" cy="2122005"/>
            <a:chOff x="6972300" y="1287117"/>
            <a:chExt cx="1735927" cy="2122005"/>
          </a:xfrm>
        </p:grpSpPr>
        <p:sp>
          <p:nvSpPr>
            <p:cNvPr id="17" name="文本框 16">
              <a:extLst>
                <a:ext uri="{FF2B5EF4-FFF2-40B4-BE49-F238E27FC236}">
                  <a16:creationId xmlns:a16="http://schemas.microsoft.com/office/drawing/2014/main" id="{4BCC35DD-FEB1-4B16-9502-364ABCF07BCD}"/>
                </a:ext>
              </a:extLst>
            </p:cNvPr>
            <p:cNvSpPr txBox="1"/>
            <p:nvPr/>
          </p:nvSpPr>
          <p:spPr>
            <a:xfrm>
              <a:off x="7150914" y="2161401"/>
              <a:ext cx="1273812" cy="461665"/>
            </a:xfrm>
            <a:prstGeom prst="rect">
              <a:avLst/>
            </a:prstGeom>
            <a:solidFill>
              <a:schemeClr val="accent2">
                <a:lumMod val="20000"/>
                <a:lumOff val="80000"/>
              </a:schemeClr>
            </a:solidFill>
          </p:spPr>
          <p:txBody>
            <a:bodyPr wrap="square" rtlCol="0">
              <a:spAutoFit/>
            </a:bodyPr>
            <a:lstStyle/>
            <a:p>
              <a:r>
                <a:rPr lang="zh-CN" altLang="en-US" sz="1200" b="1">
                  <a:solidFill>
                    <a:srgbClr val="002060"/>
                  </a:solidFill>
                  <a:latin typeface="Arial" panose="020B0604020202020204" pitchFamily="34" charset="0"/>
                  <a:ea typeface="楷体" panose="02010609060101010101" pitchFamily="49" charset="-122"/>
                  <a:cs typeface="Arial" panose="020B0604020202020204" pitchFamily="34" charset="0"/>
                </a:rPr>
                <a:t>他不熟悉</a:t>
              </a:r>
              <a:r>
                <a:rPr lang="en-US" altLang="zh-CN" sz="1200">
                  <a:solidFill>
                    <a:srgbClr val="002060"/>
                  </a:solidFill>
                  <a:latin typeface="Arial" panose="020B0604020202020204" pitchFamily="34" charset="0"/>
                  <a:ea typeface="楷体" panose="02010609060101010101" pitchFamily="49" charset="-122"/>
                  <a:cs typeface="Arial" panose="020B0604020202020204" pitchFamily="34" charset="0"/>
                </a:rPr>
                <a:t>C++</a:t>
              </a:r>
              <a:r>
                <a:rPr lang="zh-CN" altLang="en-US" sz="1200" b="1">
                  <a:solidFill>
                    <a:srgbClr val="002060"/>
                  </a:solidFill>
                  <a:latin typeface="Arial" panose="020B0604020202020204" pitchFamily="34" charset="0"/>
                  <a:ea typeface="楷体" panose="02010609060101010101" pitchFamily="49" charset="-122"/>
                  <a:cs typeface="Arial" panose="020B0604020202020204" pitchFamily="34" charset="0"/>
                </a:rPr>
                <a:t>语言或</a:t>
              </a:r>
              <a:r>
                <a:rPr lang="en-US" altLang="zh-CN" sz="1200">
                  <a:solidFill>
                    <a:srgbClr val="002060"/>
                  </a:solidFill>
                  <a:latin typeface="Arial" panose="020B0604020202020204" pitchFamily="34" charset="0"/>
                  <a:ea typeface="楷体" panose="02010609060101010101" pitchFamily="49" charset="-122"/>
                  <a:cs typeface="Arial" panose="020B0604020202020204" pitchFamily="34" charset="0"/>
                </a:rPr>
                <a:t>Java</a:t>
              </a:r>
              <a:r>
                <a:rPr lang="zh-CN" altLang="en-US" sz="1200" b="1">
                  <a:solidFill>
                    <a:srgbClr val="002060"/>
                  </a:solidFill>
                  <a:latin typeface="Arial" panose="020B0604020202020204" pitchFamily="34" charset="0"/>
                  <a:ea typeface="楷体" panose="02010609060101010101" pitchFamily="49" charset="-122"/>
                  <a:cs typeface="Arial" panose="020B0604020202020204" pitchFamily="34" charset="0"/>
                </a:rPr>
                <a:t>语言</a:t>
              </a:r>
            </a:p>
          </p:txBody>
        </p:sp>
        <p:sp>
          <p:nvSpPr>
            <p:cNvPr id="18" name="文本框 17">
              <a:extLst>
                <a:ext uri="{FF2B5EF4-FFF2-40B4-BE49-F238E27FC236}">
                  <a16:creationId xmlns:a16="http://schemas.microsoft.com/office/drawing/2014/main" id="{35AD2555-BD53-4E89-99F0-7C349B1A478D}"/>
                </a:ext>
              </a:extLst>
            </p:cNvPr>
            <p:cNvSpPr txBox="1"/>
            <p:nvPr/>
          </p:nvSpPr>
          <p:spPr>
            <a:xfrm>
              <a:off x="7055085" y="2877318"/>
              <a:ext cx="1568271" cy="461665"/>
            </a:xfrm>
            <a:prstGeom prst="rect">
              <a:avLst/>
            </a:prstGeom>
            <a:solidFill>
              <a:schemeClr val="accent4">
                <a:lumMod val="20000"/>
                <a:lumOff val="80000"/>
              </a:schemeClr>
            </a:solidFill>
          </p:spPr>
          <p:txBody>
            <a:bodyPr wrap="square" rtlCol="0">
              <a:spAutoFit/>
            </a:bodyPr>
            <a:lstStyle/>
            <a:p>
              <a:r>
                <a:rPr lang="zh-CN" altLang="en-US" sz="1200" b="1">
                  <a:solidFill>
                    <a:schemeClr val="accent6">
                      <a:lumMod val="50000"/>
                    </a:schemeClr>
                  </a:solidFill>
                  <a:latin typeface="Arial" panose="020B0604020202020204" pitchFamily="34" charset="0"/>
                  <a:ea typeface="楷体" panose="02010609060101010101" pitchFamily="49" charset="-122"/>
                  <a:cs typeface="Arial" panose="020B0604020202020204" pitchFamily="34" charset="0"/>
                </a:rPr>
                <a:t>他既不熟悉</a:t>
              </a:r>
              <a:r>
                <a:rPr lang="en-US" altLang="zh-CN" sz="1200">
                  <a:solidFill>
                    <a:schemeClr val="accent6">
                      <a:lumMod val="50000"/>
                    </a:schemeClr>
                  </a:solidFill>
                  <a:latin typeface="Arial" panose="020B0604020202020204" pitchFamily="34" charset="0"/>
                  <a:ea typeface="楷体" panose="02010609060101010101" pitchFamily="49" charset="-122"/>
                  <a:cs typeface="Arial" panose="020B0604020202020204" pitchFamily="34" charset="0"/>
                </a:rPr>
                <a:t>C++</a:t>
              </a:r>
              <a:r>
                <a:rPr lang="zh-CN" altLang="en-US" sz="1200" b="1">
                  <a:solidFill>
                    <a:schemeClr val="accent6">
                      <a:lumMod val="50000"/>
                    </a:schemeClr>
                  </a:solidFill>
                  <a:latin typeface="Arial" panose="020B0604020202020204" pitchFamily="34" charset="0"/>
                  <a:ea typeface="楷体" panose="02010609060101010101" pitchFamily="49" charset="-122"/>
                  <a:cs typeface="Arial" panose="020B0604020202020204" pitchFamily="34" charset="0"/>
                </a:rPr>
                <a:t>语言也不熟悉</a:t>
              </a:r>
              <a:r>
                <a:rPr lang="en-US" altLang="zh-CN" sz="1200">
                  <a:solidFill>
                    <a:schemeClr val="accent6">
                      <a:lumMod val="50000"/>
                    </a:schemeClr>
                  </a:solidFill>
                  <a:latin typeface="Arial" panose="020B0604020202020204" pitchFamily="34" charset="0"/>
                  <a:ea typeface="楷体" panose="02010609060101010101" pitchFamily="49" charset="-122"/>
                  <a:cs typeface="Arial" panose="020B0604020202020204" pitchFamily="34" charset="0"/>
                </a:rPr>
                <a:t>Java</a:t>
              </a:r>
              <a:r>
                <a:rPr lang="zh-CN" altLang="en-US" sz="1200" b="1">
                  <a:solidFill>
                    <a:schemeClr val="accent6">
                      <a:lumMod val="50000"/>
                    </a:schemeClr>
                  </a:solidFill>
                  <a:latin typeface="Arial" panose="020B0604020202020204" pitchFamily="34" charset="0"/>
                  <a:ea typeface="楷体" panose="02010609060101010101" pitchFamily="49" charset="-122"/>
                  <a:cs typeface="Arial" panose="020B0604020202020204" pitchFamily="34" charset="0"/>
                </a:rPr>
                <a:t>语言</a:t>
              </a:r>
            </a:p>
          </p:txBody>
        </p:sp>
        <p:sp>
          <p:nvSpPr>
            <p:cNvPr id="19" name="箭头: 下 18">
              <a:extLst>
                <a:ext uri="{FF2B5EF4-FFF2-40B4-BE49-F238E27FC236}">
                  <a16:creationId xmlns:a16="http://schemas.microsoft.com/office/drawing/2014/main" id="{8798ABB8-F297-4ECE-833D-069B0A04892B}"/>
                </a:ext>
              </a:extLst>
            </p:cNvPr>
            <p:cNvSpPr/>
            <p:nvPr/>
          </p:nvSpPr>
          <p:spPr>
            <a:xfrm>
              <a:off x="7749902" y="2623066"/>
              <a:ext cx="70867" cy="244736"/>
            </a:xfrm>
            <a:prstGeom prst="downArrow">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 name="文本框 1">
              <a:extLst>
                <a:ext uri="{FF2B5EF4-FFF2-40B4-BE49-F238E27FC236}">
                  <a16:creationId xmlns:a16="http://schemas.microsoft.com/office/drawing/2014/main" id="{9F6C5600-2816-470C-B65B-A7CDBB7E8915}"/>
                </a:ext>
              </a:extLst>
            </p:cNvPr>
            <p:cNvSpPr txBox="1"/>
            <p:nvPr/>
          </p:nvSpPr>
          <p:spPr>
            <a:xfrm>
              <a:off x="7150914" y="1333910"/>
              <a:ext cx="1273812" cy="738664"/>
            </a:xfrm>
            <a:prstGeom prst="rect">
              <a:avLst/>
            </a:prstGeom>
            <a:noFill/>
          </p:spPr>
          <p:txBody>
            <a:bodyPr wrap="square" rtlCol="0">
              <a:spAutoFit/>
            </a:bodyPr>
            <a:lstStyle/>
            <a:p>
              <a:r>
                <a:rPr lang="zh-CN" altLang="en-US" sz="1400" b="1">
                  <a:solidFill>
                    <a:srgbClr val="C00000"/>
                  </a:solidFill>
                </a:rPr>
                <a:t>否定联结词放在原子命题前最容易理解</a:t>
              </a:r>
            </a:p>
          </p:txBody>
        </p:sp>
        <p:sp>
          <p:nvSpPr>
            <p:cNvPr id="3" name="矩形: 圆角 2">
              <a:extLst>
                <a:ext uri="{FF2B5EF4-FFF2-40B4-BE49-F238E27FC236}">
                  <a16:creationId xmlns:a16="http://schemas.microsoft.com/office/drawing/2014/main" id="{ED538B1E-00FF-4FD4-A192-15306BF9D364}"/>
                </a:ext>
              </a:extLst>
            </p:cNvPr>
            <p:cNvSpPr/>
            <p:nvPr/>
          </p:nvSpPr>
          <p:spPr>
            <a:xfrm>
              <a:off x="6972300" y="1287117"/>
              <a:ext cx="1735927" cy="2122005"/>
            </a:xfrm>
            <a:prstGeom prst="roundRect">
              <a:avLst>
                <a:gd name="adj" fmla="val 9104"/>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箭头: 右 4">
            <a:extLst>
              <a:ext uri="{FF2B5EF4-FFF2-40B4-BE49-F238E27FC236}">
                <a16:creationId xmlns:a16="http://schemas.microsoft.com/office/drawing/2014/main" id="{99D3120A-6E34-4841-A258-3B50D739720D}"/>
              </a:ext>
            </a:extLst>
          </p:cNvPr>
          <p:cNvSpPr/>
          <p:nvPr/>
        </p:nvSpPr>
        <p:spPr>
          <a:xfrm>
            <a:off x="5978387" y="4084983"/>
            <a:ext cx="87961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077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主范式的应用</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主范式应用举例</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16</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198AF3C-C1D0-4C07-84F3-481478BFE7DC}"/>
                  </a:ext>
                </a:extLst>
              </p:cNvPr>
              <p:cNvSpPr txBox="1"/>
              <p:nvPr/>
            </p:nvSpPr>
            <p:spPr>
              <a:xfrm>
                <a:off x="613398" y="3179724"/>
                <a:ext cx="3655459" cy="1392689"/>
              </a:xfrm>
              <a:prstGeom prst="rect">
                <a:avLst/>
              </a:prstGeom>
              <a:solidFill>
                <a:schemeClr val="accent6">
                  <a:lumMod val="20000"/>
                  <a:lumOff val="80000"/>
                </a:schemeClr>
              </a:solidFill>
            </p:spPr>
            <p:txBody>
              <a:bodyPr wrap="square" rtlCol="0">
                <a:spAutoFit/>
              </a:bodyPr>
              <a:lstStyle/>
              <a:p>
                <a:pPr>
                  <a:spcBef>
                    <a:spcPts val="300"/>
                  </a:spcBef>
                </a:pPr>
                <a:r>
                  <a:rPr lang="zh-CN" altLang="en-US" sz="1200" b="1">
                    <a:solidFill>
                      <a:schemeClr val="accent2">
                        <a:lumMod val="50000"/>
                      </a:schemeClr>
                    </a:solidFill>
                  </a:rPr>
                  <a:t>提取</a:t>
                </a:r>
                <a:r>
                  <a:rPr lang="zh-CN" altLang="en-US" sz="1200" b="1">
                    <a:solidFill>
                      <a:srgbClr val="C00000"/>
                    </a:solidFill>
                  </a:rPr>
                  <a:t>原子命题</a:t>
                </a:r>
                <a:r>
                  <a:rPr lang="zh-CN" altLang="en-US" sz="1200" b="1">
                    <a:solidFill>
                      <a:schemeClr val="accent2">
                        <a:lumMod val="50000"/>
                      </a:schemeClr>
                    </a:solidFill>
                  </a:rPr>
                  <a:t>：</a:t>
                </a:r>
                <a:endParaRPr lang="en-US" altLang="zh-CN" sz="1200" b="1">
                  <a:solidFill>
                    <a:schemeClr val="accent2">
                      <a:lumMod val="50000"/>
                    </a:schemeClr>
                  </a:solidFill>
                </a:endParaRPr>
              </a:p>
              <a:p>
                <a:pPr>
                  <a:spcBef>
                    <a:spcPts val="3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𝒑</m:t>
                    </m:r>
                  </m:oMath>
                </a14:m>
                <a:r>
                  <a:rPr lang="en-US" altLang="zh-CN" sz="1200" b="1">
                    <a:solidFill>
                      <a:schemeClr val="accent2">
                        <a:lumMod val="50000"/>
                      </a:schemeClr>
                    </a:solidFill>
                  </a:rPr>
                  <a:t>:</a:t>
                </a:r>
                <a:r>
                  <a:rPr lang="zh-CN" altLang="en-US" sz="1200" b="1">
                    <a:solidFill>
                      <a:schemeClr val="accent2">
                        <a:lumMod val="50000"/>
                      </a:schemeClr>
                    </a:solidFill>
                  </a:rPr>
                  <a:t>大学英语星期一上课</a:t>
                </a:r>
                <a:r>
                  <a:rPr lang="en-US" altLang="zh-CN" sz="1200" b="1">
                    <a:solidFill>
                      <a:schemeClr val="accent2">
                        <a:lumMod val="50000"/>
                      </a:schemeClr>
                    </a:solidFill>
                  </a:rPr>
                  <a:t>	</a:t>
                </a: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𝒒</m:t>
                    </m:r>
                  </m:oMath>
                </a14:m>
                <a:r>
                  <a:rPr lang="en-US" altLang="zh-CN" sz="1200" b="1">
                    <a:solidFill>
                      <a:schemeClr val="accent2">
                        <a:lumMod val="50000"/>
                      </a:schemeClr>
                    </a:solidFill>
                  </a:rPr>
                  <a:t>: </a:t>
                </a:r>
                <a:r>
                  <a:rPr lang="zh-CN" altLang="en-US" sz="1200" b="1">
                    <a:solidFill>
                      <a:schemeClr val="accent2">
                        <a:lumMod val="50000"/>
                      </a:schemeClr>
                    </a:solidFill>
                  </a:rPr>
                  <a:t>大学英语星期三上课</a:t>
                </a:r>
                <a:endParaRPr lang="en-US" altLang="zh-CN" sz="1200" b="1" i="1">
                  <a:solidFill>
                    <a:schemeClr val="accent2">
                      <a:lumMod val="50000"/>
                    </a:schemeClr>
                  </a:solidFill>
                  <a:latin typeface="Cambria Math" panose="02040503050406030204" pitchFamily="18" charset="0"/>
                </a:endParaRPr>
              </a:p>
              <a:p>
                <a:pPr>
                  <a:spcBef>
                    <a:spcPts val="3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𝒓</m:t>
                    </m:r>
                  </m:oMath>
                </a14:m>
                <a:r>
                  <a:rPr lang="en-US" altLang="zh-CN" sz="1200" b="1">
                    <a:solidFill>
                      <a:schemeClr val="accent2">
                        <a:lumMod val="50000"/>
                      </a:schemeClr>
                    </a:solidFill>
                  </a:rPr>
                  <a:t>: </a:t>
                </a:r>
                <a:r>
                  <a:rPr lang="zh-CN" altLang="en-US" sz="1200" b="1">
                    <a:solidFill>
                      <a:schemeClr val="accent2">
                        <a:lumMod val="50000"/>
                      </a:schemeClr>
                    </a:solidFill>
                  </a:rPr>
                  <a:t>程序设计星期三上课</a:t>
                </a:r>
                <a:r>
                  <a:rPr lang="en-US" altLang="zh-CN" sz="1200" b="1">
                    <a:solidFill>
                      <a:schemeClr val="accent2">
                        <a:lumMod val="50000"/>
                      </a:schemeClr>
                    </a:solidFill>
                  </a:rPr>
                  <a:t>	</a:t>
                </a: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𝒔</m:t>
                    </m:r>
                  </m:oMath>
                </a14:m>
                <a:r>
                  <a:rPr lang="en-US" altLang="zh-CN" sz="1200" b="1">
                    <a:solidFill>
                      <a:schemeClr val="accent2">
                        <a:lumMod val="50000"/>
                      </a:schemeClr>
                    </a:solidFill>
                  </a:rPr>
                  <a:t>: </a:t>
                </a:r>
                <a:r>
                  <a:rPr lang="zh-CN" altLang="en-US" sz="1200" b="1">
                    <a:solidFill>
                      <a:schemeClr val="accent2">
                        <a:lumMod val="50000"/>
                      </a:schemeClr>
                    </a:solidFill>
                  </a:rPr>
                  <a:t>程序设计星期五上课</a:t>
                </a:r>
                <a:endParaRPr lang="en-US" altLang="zh-CN" sz="1200" b="1" i="1">
                  <a:solidFill>
                    <a:schemeClr val="accent2">
                      <a:lumMod val="50000"/>
                    </a:schemeClr>
                  </a:solidFill>
                  <a:latin typeface="Cambria Math" panose="02040503050406030204" pitchFamily="18" charset="0"/>
                </a:endParaRPr>
              </a:p>
              <a:p>
                <a:pPr>
                  <a:spcBef>
                    <a:spcPts val="3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𝒕</m:t>
                    </m:r>
                  </m:oMath>
                </a14:m>
                <a:r>
                  <a:rPr lang="en-US" altLang="zh-CN" sz="1200" b="1">
                    <a:solidFill>
                      <a:schemeClr val="accent2">
                        <a:lumMod val="50000"/>
                      </a:schemeClr>
                    </a:solidFill>
                  </a:rPr>
                  <a:t>: </a:t>
                </a:r>
                <a:r>
                  <a:rPr lang="zh-CN" altLang="en-US" sz="1200" b="1">
                    <a:solidFill>
                      <a:schemeClr val="accent2">
                        <a:lumMod val="50000"/>
                      </a:schemeClr>
                    </a:solidFill>
                  </a:rPr>
                  <a:t>离散数学星期二上课</a:t>
                </a:r>
                <a:r>
                  <a:rPr lang="en-US" altLang="zh-CN" sz="1200" b="1">
                    <a:solidFill>
                      <a:schemeClr val="accent2">
                        <a:lumMod val="50000"/>
                      </a:schemeClr>
                    </a:solidFill>
                  </a:rPr>
                  <a:t>	</a:t>
                </a: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𝒖</m:t>
                    </m:r>
                  </m:oMath>
                </a14:m>
                <a:r>
                  <a:rPr lang="en-US" altLang="zh-CN" sz="1200" b="1">
                    <a:solidFill>
                      <a:schemeClr val="accent2">
                        <a:lumMod val="50000"/>
                      </a:schemeClr>
                    </a:solidFill>
                  </a:rPr>
                  <a:t>: </a:t>
                </a:r>
                <a:r>
                  <a:rPr lang="zh-CN" altLang="en-US" sz="1200" b="1">
                    <a:solidFill>
                      <a:schemeClr val="accent2">
                        <a:lumMod val="50000"/>
                      </a:schemeClr>
                    </a:solidFill>
                  </a:rPr>
                  <a:t>离散数学星期四上课</a:t>
                </a:r>
                <a:endParaRPr lang="en-US" altLang="zh-CN" sz="1200" b="1" i="1">
                  <a:solidFill>
                    <a:schemeClr val="accent2">
                      <a:lumMod val="50000"/>
                    </a:schemeClr>
                  </a:solidFill>
                  <a:latin typeface="Cambria Math" panose="02040503050406030204" pitchFamily="18" charset="0"/>
                </a:endParaRPr>
              </a:p>
              <a:p>
                <a:pPr>
                  <a:spcBef>
                    <a:spcPts val="3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𝒗</m:t>
                    </m:r>
                  </m:oMath>
                </a14:m>
                <a:r>
                  <a:rPr lang="en-US" altLang="zh-CN" sz="1200" b="1">
                    <a:solidFill>
                      <a:schemeClr val="accent2">
                        <a:lumMod val="50000"/>
                      </a:schemeClr>
                    </a:solidFill>
                  </a:rPr>
                  <a:t>: </a:t>
                </a:r>
                <a:r>
                  <a:rPr lang="zh-CN" altLang="en-US" sz="1200" b="1">
                    <a:solidFill>
                      <a:schemeClr val="accent2">
                        <a:lumMod val="50000"/>
                      </a:schemeClr>
                    </a:solidFill>
                  </a:rPr>
                  <a:t>高等数学星期一上课</a:t>
                </a:r>
                <a:r>
                  <a:rPr lang="en-US" altLang="zh-CN" sz="1200" b="1">
                    <a:solidFill>
                      <a:schemeClr val="accent2">
                        <a:lumMod val="50000"/>
                      </a:schemeClr>
                    </a:solidFill>
                  </a:rPr>
                  <a:t>	</a:t>
                </a: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𝒘</m:t>
                    </m:r>
                  </m:oMath>
                </a14:m>
                <a:r>
                  <a:rPr lang="en-US" altLang="zh-CN" sz="1200" b="1">
                    <a:solidFill>
                      <a:schemeClr val="accent2">
                        <a:lumMod val="50000"/>
                      </a:schemeClr>
                    </a:solidFill>
                  </a:rPr>
                  <a:t>:</a:t>
                </a:r>
                <a:r>
                  <a:rPr lang="zh-CN" altLang="en-US" sz="1200" b="1">
                    <a:solidFill>
                      <a:schemeClr val="accent2">
                        <a:lumMod val="50000"/>
                      </a:schemeClr>
                    </a:solidFill>
                  </a:rPr>
                  <a:t>高等数学星期二上课</a:t>
                </a:r>
                <a:endParaRPr lang="en-US" altLang="zh-CN" sz="1200" b="1" i="1">
                  <a:solidFill>
                    <a:schemeClr val="accent2">
                      <a:lumMod val="50000"/>
                    </a:schemeClr>
                  </a:solidFill>
                  <a:latin typeface="Cambria Math" panose="02040503050406030204" pitchFamily="18" charset="0"/>
                </a:endParaRPr>
              </a:p>
              <a:p>
                <a:pPr>
                  <a:spcBef>
                    <a:spcPts val="3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𝒙</m:t>
                    </m:r>
                  </m:oMath>
                </a14:m>
                <a:r>
                  <a:rPr lang="en-US" altLang="zh-CN" sz="1200" b="1">
                    <a:solidFill>
                      <a:schemeClr val="accent2">
                        <a:lumMod val="50000"/>
                      </a:schemeClr>
                    </a:solidFill>
                  </a:rPr>
                  <a:t>:</a:t>
                </a:r>
                <a:r>
                  <a:rPr lang="zh-CN" altLang="en-US" sz="1200" b="1">
                    <a:solidFill>
                      <a:schemeClr val="accent2">
                        <a:lumMod val="50000"/>
                      </a:schemeClr>
                    </a:solidFill>
                  </a:rPr>
                  <a:t> 高等代数星期四上课</a:t>
                </a:r>
                <a:r>
                  <a:rPr lang="en-US" altLang="zh-CN" sz="1200" b="1">
                    <a:solidFill>
                      <a:schemeClr val="accent2">
                        <a:lumMod val="50000"/>
                      </a:schemeClr>
                    </a:solidFill>
                  </a:rPr>
                  <a:t>	</a:t>
                </a: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𝒚</m:t>
                    </m:r>
                  </m:oMath>
                </a14:m>
                <a:r>
                  <a:rPr lang="en-US" altLang="zh-CN" sz="1200" b="1">
                    <a:solidFill>
                      <a:schemeClr val="accent2">
                        <a:lumMod val="50000"/>
                      </a:schemeClr>
                    </a:solidFill>
                  </a:rPr>
                  <a:t>: </a:t>
                </a:r>
                <a:r>
                  <a:rPr lang="zh-CN" altLang="en-US" sz="1200" b="1">
                    <a:solidFill>
                      <a:schemeClr val="accent2">
                        <a:lumMod val="50000"/>
                      </a:schemeClr>
                    </a:solidFill>
                  </a:rPr>
                  <a:t>高等代数星期五上课</a:t>
                </a:r>
              </a:p>
            </p:txBody>
          </p:sp>
        </mc:Choice>
        <mc:Fallback xmlns="">
          <p:sp>
            <p:nvSpPr>
              <p:cNvPr id="2" name="文本框 1">
                <a:extLst>
                  <a:ext uri="{FF2B5EF4-FFF2-40B4-BE49-F238E27FC236}">
                    <a16:creationId xmlns:a16="http://schemas.microsoft.com/office/drawing/2014/main" id="{B198AF3C-C1D0-4C07-84F3-481478BFE7DC}"/>
                  </a:ext>
                </a:extLst>
              </p:cNvPr>
              <p:cNvSpPr txBox="1">
                <a:spLocks noRot="1" noChangeAspect="1" noMove="1" noResize="1" noEditPoints="1" noAdjustHandles="1" noChangeArrowheads="1" noChangeShapeType="1" noTextEdit="1"/>
              </p:cNvSpPr>
              <p:nvPr/>
            </p:nvSpPr>
            <p:spPr>
              <a:xfrm>
                <a:off x="613398" y="3179724"/>
                <a:ext cx="3655459" cy="1392689"/>
              </a:xfrm>
              <a:prstGeom prst="rect">
                <a:avLst/>
              </a:prstGeom>
              <a:blipFill>
                <a:blip r:embed="rId2"/>
                <a:stretch>
                  <a:fillRect l="-167" t="-439" b="-307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AAA1423F-1820-43E3-BB7C-00541FF0C1E1}"/>
              </a:ext>
            </a:extLst>
          </p:cNvPr>
          <p:cNvSpPr txBox="1"/>
          <p:nvPr/>
        </p:nvSpPr>
        <p:spPr>
          <a:xfrm>
            <a:off x="613398" y="733135"/>
            <a:ext cx="5851571" cy="2319866"/>
          </a:xfrm>
          <a:prstGeom prst="rect">
            <a:avLst/>
          </a:prstGeom>
          <a:solidFill>
            <a:schemeClr val="accent6">
              <a:lumMod val="20000"/>
              <a:lumOff val="80000"/>
              <a:alpha val="49000"/>
            </a:schemeClr>
          </a:solidFill>
        </p:spPr>
        <p:txBody>
          <a:bodyPr wrap="square" rtlCol="0">
            <a:spAutoFit/>
          </a:bodyPr>
          <a:lstStyle/>
          <a:p>
            <a:pPr>
              <a:lnSpc>
                <a:spcPts val="2000"/>
              </a:lnSpc>
              <a:spcBef>
                <a:spcPts val="600"/>
              </a:spcBef>
            </a:pPr>
            <a:r>
              <a:rPr lang="zh-CN" altLang="en-US" sz="1400" b="1">
                <a:solidFill>
                  <a:srgbClr val="002060"/>
                </a:solidFill>
                <a:latin typeface="楷体" panose="02010609060101010101" pitchFamily="49" charset="-122"/>
                <a:ea typeface="楷体" panose="02010609060101010101" pitchFamily="49" charset="-122"/>
              </a:rPr>
              <a:t>新学年开始，给某年级安排课表时，各任课教师分别有如下要求：</a:t>
            </a:r>
            <a:endParaRPr lang="en-US" altLang="zh-CN" sz="1400" b="1">
              <a:solidFill>
                <a:srgbClr val="002060"/>
              </a:solidFill>
              <a:latin typeface="楷体" panose="02010609060101010101" pitchFamily="49" charset="-122"/>
              <a:ea typeface="楷体" panose="02010609060101010101" pitchFamily="49" charset="-122"/>
            </a:endParaRPr>
          </a:p>
          <a:p>
            <a:pPr marL="342900" indent="-342900">
              <a:lnSpc>
                <a:spcPts val="2000"/>
              </a:lnSpc>
              <a:spcBef>
                <a:spcPts val="600"/>
              </a:spcBef>
              <a:buFont typeface="+mj-lt"/>
              <a:buAutoNum type="arabicPeriod"/>
            </a:pPr>
            <a:r>
              <a:rPr lang="zh-CN" altLang="en-US" sz="1400" b="1">
                <a:solidFill>
                  <a:schemeClr val="accent2">
                    <a:lumMod val="50000"/>
                  </a:schemeClr>
                </a:solidFill>
              </a:rPr>
              <a:t>大学英语教师：要求在每星期一或三上课</a:t>
            </a:r>
            <a:endParaRPr lang="en-US" altLang="zh-CN" sz="1400" b="1">
              <a:solidFill>
                <a:schemeClr val="accent2">
                  <a:lumMod val="50000"/>
                </a:schemeClr>
              </a:solidFill>
            </a:endParaRPr>
          </a:p>
          <a:p>
            <a:pPr marL="342900" indent="-342900">
              <a:lnSpc>
                <a:spcPts val="2000"/>
              </a:lnSpc>
              <a:spcBef>
                <a:spcPts val="600"/>
              </a:spcBef>
              <a:buFont typeface="+mj-lt"/>
              <a:buAutoNum type="arabicPeriod"/>
            </a:pPr>
            <a:r>
              <a:rPr lang="zh-CN" altLang="en-US" sz="1400" b="1">
                <a:solidFill>
                  <a:schemeClr val="accent2">
                    <a:lumMod val="50000"/>
                  </a:schemeClr>
                </a:solidFill>
              </a:rPr>
              <a:t>程序设计教师：要求在每星期三或五上课</a:t>
            </a:r>
            <a:endParaRPr lang="en-US" altLang="zh-CN" sz="1400" b="1">
              <a:solidFill>
                <a:schemeClr val="accent2">
                  <a:lumMod val="50000"/>
                </a:schemeClr>
              </a:solidFill>
            </a:endParaRPr>
          </a:p>
          <a:p>
            <a:pPr marL="342900" indent="-342900">
              <a:lnSpc>
                <a:spcPts val="2000"/>
              </a:lnSpc>
              <a:spcBef>
                <a:spcPts val="600"/>
              </a:spcBef>
              <a:buFont typeface="+mj-lt"/>
              <a:buAutoNum type="arabicPeriod"/>
            </a:pPr>
            <a:r>
              <a:rPr lang="zh-CN" altLang="en-US" sz="1400" b="1">
                <a:solidFill>
                  <a:schemeClr val="accent2">
                    <a:lumMod val="50000"/>
                  </a:schemeClr>
                </a:solidFill>
              </a:rPr>
              <a:t>离散数学教师：要求在每星期二或四上课</a:t>
            </a:r>
            <a:endParaRPr lang="en-US" altLang="zh-CN" sz="1400" b="1">
              <a:solidFill>
                <a:schemeClr val="accent2">
                  <a:lumMod val="50000"/>
                </a:schemeClr>
              </a:solidFill>
            </a:endParaRPr>
          </a:p>
          <a:p>
            <a:pPr marL="342900" indent="-342900">
              <a:lnSpc>
                <a:spcPts val="2000"/>
              </a:lnSpc>
              <a:spcBef>
                <a:spcPts val="600"/>
              </a:spcBef>
              <a:buFont typeface="+mj-lt"/>
              <a:buAutoNum type="arabicPeriod"/>
            </a:pPr>
            <a:r>
              <a:rPr lang="zh-CN" altLang="en-US" sz="1400" b="1">
                <a:solidFill>
                  <a:schemeClr val="accent2">
                    <a:lumMod val="50000"/>
                  </a:schemeClr>
                </a:solidFill>
              </a:rPr>
              <a:t>高等数学教师：要求在每星期一或二上课</a:t>
            </a:r>
            <a:endParaRPr lang="en-US" altLang="zh-CN" sz="1400" b="1">
              <a:solidFill>
                <a:schemeClr val="accent2">
                  <a:lumMod val="50000"/>
                </a:schemeClr>
              </a:solidFill>
            </a:endParaRPr>
          </a:p>
          <a:p>
            <a:pPr marL="342900" indent="-342900">
              <a:lnSpc>
                <a:spcPts val="2000"/>
              </a:lnSpc>
              <a:spcBef>
                <a:spcPts val="600"/>
              </a:spcBef>
              <a:buFont typeface="+mj-lt"/>
              <a:buAutoNum type="arabicPeriod"/>
            </a:pPr>
            <a:r>
              <a:rPr lang="zh-CN" altLang="en-US" sz="1400" b="1">
                <a:solidFill>
                  <a:schemeClr val="accent2">
                    <a:lumMod val="50000"/>
                  </a:schemeClr>
                </a:solidFill>
              </a:rPr>
              <a:t>高等代数教师：要求在每星期四或五上课</a:t>
            </a:r>
            <a:endParaRPr lang="en-US" altLang="zh-CN" sz="1400" b="1">
              <a:solidFill>
                <a:schemeClr val="accent2">
                  <a:lumMod val="50000"/>
                </a:schemeClr>
              </a:solidFill>
            </a:endParaRPr>
          </a:p>
          <a:p>
            <a:pPr>
              <a:lnSpc>
                <a:spcPts val="2000"/>
              </a:lnSpc>
              <a:spcBef>
                <a:spcPts val="600"/>
              </a:spcBef>
            </a:pPr>
            <a:r>
              <a:rPr lang="zh-CN" altLang="en-US" sz="1400" b="1">
                <a:solidFill>
                  <a:srgbClr val="002060"/>
                </a:solidFill>
                <a:latin typeface="楷体" panose="02010609060101010101" pitchFamily="49" charset="-122"/>
                <a:ea typeface="楷体" panose="02010609060101010101" pitchFamily="49" charset="-122"/>
              </a:rPr>
              <a:t>怎会安排才能满足全部教师的要求，且每周的每一天只有一位教师上课？</a:t>
            </a:r>
          </a:p>
        </p:txBody>
      </p:sp>
      <p:grpSp>
        <p:nvGrpSpPr>
          <p:cNvPr id="38" name="组合 37">
            <a:extLst>
              <a:ext uri="{FF2B5EF4-FFF2-40B4-BE49-F238E27FC236}">
                <a16:creationId xmlns:a16="http://schemas.microsoft.com/office/drawing/2014/main" id="{B68DEFDF-8286-4469-AD93-E047D74DFCEE}"/>
              </a:ext>
            </a:extLst>
          </p:cNvPr>
          <p:cNvGrpSpPr/>
          <p:nvPr/>
        </p:nvGrpSpPr>
        <p:grpSpPr>
          <a:xfrm>
            <a:off x="4398062" y="1148140"/>
            <a:ext cx="1023734" cy="1552257"/>
            <a:chOff x="4398062" y="1266859"/>
            <a:chExt cx="1023734" cy="1552257"/>
          </a:xfrm>
        </p:grpSpPr>
        <p:sp>
          <p:nvSpPr>
            <p:cNvPr id="3" name="箭头: 右 2">
              <a:extLst>
                <a:ext uri="{FF2B5EF4-FFF2-40B4-BE49-F238E27FC236}">
                  <a16:creationId xmlns:a16="http://schemas.microsoft.com/office/drawing/2014/main" id="{46105EF0-7020-4FC4-B40F-3068C442708F}"/>
                </a:ext>
              </a:extLst>
            </p:cNvPr>
            <p:cNvSpPr/>
            <p:nvPr/>
          </p:nvSpPr>
          <p:spPr>
            <a:xfrm>
              <a:off x="4403029" y="1351722"/>
              <a:ext cx="34787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2DD978B-2153-4A7C-9D8F-F72C0BE7ECF0}"/>
                    </a:ext>
                  </a:extLst>
                </p:cNvPr>
                <p:cNvSpPr txBox="1"/>
                <p:nvPr/>
              </p:nvSpPr>
              <p:spPr>
                <a:xfrm>
                  <a:off x="4850296" y="1266859"/>
                  <a:ext cx="571500"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𝒑</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𝒒</m:t>
                        </m:r>
                      </m:oMath>
                    </m:oMathPara>
                  </a14:m>
                  <a:endParaRPr lang="zh-CN" altLang="en-US" sz="1400" b="1">
                    <a:solidFill>
                      <a:srgbClr val="C00000"/>
                    </a:solidFill>
                  </a:endParaRPr>
                </a:p>
              </p:txBody>
            </p:sp>
          </mc:Choice>
          <mc:Fallback xmlns="">
            <p:sp>
              <p:nvSpPr>
                <p:cNvPr id="4" name="文本框 3">
                  <a:extLst>
                    <a:ext uri="{FF2B5EF4-FFF2-40B4-BE49-F238E27FC236}">
                      <a16:creationId xmlns:a16="http://schemas.microsoft.com/office/drawing/2014/main" id="{92DD978B-2153-4A7C-9D8F-F72C0BE7ECF0}"/>
                    </a:ext>
                  </a:extLst>
                </p:cNvPr>
                <p:cNvSpPr txBox="1">
                  <a:spLocks noRot="1" noChangeAspect="1" noMove="1" noResize="1" noEditPoints="1" noAdjustHandles="1" noChangeArrowheads="1" noChangeShapeType="1" noTextEdit="1"/>
                </p:cNvSpPr>
                <p:nvPr/>
              </p:nvSpPr>
              <p:spPr>
                <a:xfrm>
                  <a:off x="4850296" y="1266859"/>
                  <a:ext cx="571500" cy="215444"/>
                </a:xfrm>
                <a:prstGeom prst="rect">
                  <a:avLst/>
                </a:prstGeom>
                <a:blipFill>
                  <a:blip r:embed="rId3"/>
                  <a:stretch>
                    <a:fillRect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21BCE82-109B-4C8D-B82E-C8BD35C22918}"/>
                    </a:ext>
                  </a:extLst>
                </p:cNvPr>
                <p:cNvSpPr txBox="1"/>
                <p:nvPr/>
              </p:nvSpPr>
              <p:spPr>
                <a:xfrm>
                  <a:off x="4850296" y="1580322"/>
                  <a:ext cx="571500"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𝒓</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𝒔</m:t>
                        </m:r>
                      </m:oMath>
                    </m:oMathPara>
                  </a14:m>
                  <a:endParaRPr lang="zh-CN" altLang="en-US" sz="1400" b="1">
                    <a:solidFill>
                      <a:srgbClr val="C00000"/>
                    </a:solidFill>
                  </a:endParaRPr>
                </a:p>
              </p:txBody>
            </p:sp>
          </mc:Choice>
          <mc:Fallback xmlns="">
            <p:sp>
              <p:nvSpPr>
                <p:cNvPr id="17" name="文本框 16">
                  <a:extLst>
                    <a:ext uri="{FF2B5EF4-FFF2-40B4-BE49-F238E27FC236}">
                      <a16:creationId xmlns:a16="http://schemas.microsoft.com/office/drawing/2014/main" id="{621BCE82-109B-4C8D-B82E-C8BD35C22918}"/>
                    </a:ext>
                  </a:extLst>
                </p:cNvPr>
                <p:cNvSpPr txBox="1">
                  <a:spLocks noRot="1" noChangeAspect="1" noMove="1" noResize="1" noEditPoints="1" noAdjustHandles="1" noChangeArrowheads="1" noChangeShapeType="1" noTextEdit="1"/>
                </p:cNvSpPr>
                <p:nvPr/>
              </p:nvSpPr>
              <p:spPr>
                <a:xfrm>
                  <a:off x="4850296" y="1580322"/>
                  <a:ext cx="571500" cy="215444"/>
                </a:xfrm>
                <a:prstGeom prst="rect">
                  <a:avLst/>
                </a:prstGeom>
                <a:blipFill>
                  <a:blip r:embed="rId4"/>
                  <a:stretch>
                    <a:fillRect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81B4B06-DF8E-4AA4-BDA2-1ED08ECC12D7}"/>
                    </a:ext>
                  </a:extLst>
                </p:cNvPr>
                <p:cNvSpPr txBox="1"/>
                <p:nvPr/>
              </p:nvSpPr>
              <p:spPr>
                <a:xfrm>
                  <a:off x="4850296" y="1924415"/>
                  <a:ext cx="571500"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𝒕</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𝒖</m:t>
                        </m:r>
                      </m:oMath>
                    </m:oMathPara>
                  </a14:m>
                  <a:endParaRPr lang="zh-CN" altLang="en-US" sz="1400" b="1">
                    <a:solidFill>
                      <a:srgbClr val="C00000"/>
                    </a:solidFill>
                  </a:endParaRPr>
                </a:p>
              </p:txBody>
            </p:sp>
          </mc:Choice>
          <mc:Fallback xmlns="">
            <p:sp>
              <p:nvSpPr>
                <p:cNvPr id="18" name="文本框 17">
                  <a:extLst>
                    <a:ext uri="{FF2B5EF4-FFF2-40B4-BE49-F238E27FC236}">
                      <a16:creationId xmlns:a16="http://schemas.microsoft.com/office/drawing/2014/main" id="{E81B4B06-DF8E-4AA4-BDA2-1ED08ECC12D7}"/>
                    </a:ext>
                  </a:extLst>
                </p:cNvPr>
                <p:cNvSpPr txBox="1">
                  <a:spLocks noRot="1" noChangeAspect="1" noMove="1" noResize="1" noEditPoints="1" noAdjustHandles="1" noChangeArrowheads="1" noChangeShapeType="1" noTextEdit="1"/>
                </p:cNvSpPr>
                <p:nvPr/>
              </p:nvSpPr>
              <p:spPr>
                <a:xfrm>
                  <a:off x="4850296" y="1924415"/>
                  <a:ext cx="571500" cy="215444"/>
                </a:xfrm>
                <a:prstGeom prst="rect">
                  <a:avLst/>
                </a:prstGeom>
                <a:blipFill>
                  <a:blip r:embed="rId5"/>
                  <a:stretch>
                    <a:fillRect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64B7ABD-CAF2-49B8-BDDA-A7668041A9A3}"/>
                    </a:ext>
                  </a:extLst>
                </p:cNvPr>
                <p:cNvSpPr txBox="1"/>
                <p:nvPr/>
              </p:nvSpPr>
              <p:spPr>
                <a:xfrm>
                  <a:off x="4850296" y="2271885"/>
                  <a:ext cx="571500"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𝒗</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𝒘</m:t>
                        </m:r>
                      </m:oMath>
                    </m:oMathPara>
                  </a14:m>
                  <a:endParaRPr lang="zh-CN" altLang="en-US" sz="1400" b="1">
                    <a:solidFill>
                      <a:srgbClr val="C00000"/>
                    </a:solidFill>
                  </a:endParaRPr>
                </a:p>
              </p:txBody>
            </p:sp>
          </mc:Choice>
          <mc:Fallback xmlns="">
            <p:sp>
              <p:nvSpPr>
                <p:cNvPr id="19" name="文本框 18">
                  <a:extLst>
                    <a:ext uri="{FF2B5EF4-FFF2-40B4-BE49-F238E27FC236}">
                      <a16:creationId xmlns:a16="http://schemas.microsoft.com/office/drawing/2014/main" id="{564B7ABD-CAF2-49B8-BDDA-A7668041A9A3}"/>
                    </a:ext>
                  </a:extLst>
                </p:cNvPr>
                <p:cNvSpPr txBox="1">
                  <a:spLocks noRot="1" noChangeAspect="1" noMove="1" noResize="1" noEditPoints="1" noAdjustHandles="1" noChangeArrowheads="1" noChangeShapeType="1" noTextEdit="1"/>
                </p:cNvSpPr>
                <p:nvPr/>
              </p:nvSpPr>
              <p:spPr>
                <a:xfrm>
                  <a:off x="4850296" y="2271885"/>
                  <a:ext cx="571500" cy="21544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1CC7F8A-366A-49E6-B375-2126C717E175}"/>
                    </a:ext>
                  </a:extLst>
                </p:cNvPr>
                <p:cNvSpPr txBox="1"/>
                <p:nvPr/>
              </p:nvSpPr>
              <p:spPr>
                <a:xfrm>
                  <a:off x="4850296" y="2603672"/>
                  <a:ext cx="571500"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𝒙</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𝒚</m:t>
                        </m:r>
                      </m:oMath>
                    </m:oMathPara>
                  </a14:m>
                  <a:endParaRPr lang="zh-CN" altLang="en-US" sz="1400" b="1">
                    <a:solidFill>
                      <a:srgbClr val="C00000"/>
                    </a:solidFill>
                  </a:endParaRPr>
                </a:p>
              </p:txBody>
            </p:sp>
          </mc:Choice>
          <mc:Fallback xmlns="">
            <p:sp>
              <p:nvSpPr>
                <p:cNvPr id="20" name="文本框 19">
                  <a:extLst>
                    <a:ext uri="{FF2B5EF4-FFF2-40B4-BE49-F238E27FC236}">
                      <a16:creationId xmlns:a16="http://schemas.microsoft.com/office/drawing/2014/main" id="{51CC7F8A-366A-49E6-B375-2126C717E175}"/>
                    </a:ext>
                  </a:extLst>
                </p:cNvPr>
                <p:cNvSpPr txBox="1">
                  <a:spLocks noRot="1" noChangeAspect="1" noMove="1" noResize="1" noEditPoints="1" noAdjustHandles="1" noChangeArrowheads="1" noChangeShapeType="1" noTextEdit="1"/>
                </p:cNvSpPr>
                <p:nvPr/>
              </p:nvSpPr>
              <p:spPr>
                <a:xfrm>
                  <a:off x="4850296" y="2603672"/>
                  <a:ext cx="571500" cy="215444"/>
                </a:xfrm>
                <a:prstGeom prst="rect">
                  <a:avLst/>
                </a:prstGeom>
                <a:blipFill>
                  <a:blip r:embed="rId7"/>
                  <a:stretch>
                    <a:fillRect b="-22857"/>
                  </a:stretch>
                </a:blipFill>
              </p:spPr>
              <p:txBody>
                <a:bodyPr/>
                <a:lstStyle/>
                <a:p>
                  <a:r>
                    <a:rPr lang="zh-CN" altLang="en-US">
                      <a:noFill/>
                    </a:rPr>
                    <a:t> </a:t>
                  </a:r>
                </a:p>
              </p:txBody>
            </p:sp>
          </mc:Fallback>
        </mc:AlternateContent>
        <p:sp>
          <p:nvSpPr>
            <p:cNvPr id="21" name="箭头: 右 20">
              <a:extLst>
                <a:ext uri="{FF2B5EF4-FFF2-40B4-BE49-F238E27FC236}">
                  <a16:creationId xmlns:a16="http://schemas.microsoft.com/office/drawing/2014/main" id="{D275CBBB-4C28-4469-A64C-16334F7182A5}"/>
                </a:ext>
              </a:extLst>
            </p:cNvPr>
            <p:cNvSpPr/>
            <p:nvPr/>
          </p:nvSpPr>
          <p:spPr>
            <a:xfrm>
              <a:off x="4398065" y="1679381"/>
              <a:ext cx="34787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79E9E00D-C4A6-464B-B284-4BA346377A59}"/>
                </a:ext>
              </a:extLst>
            </p:cNvPr>
            <p:cNvSpPr/>
            <p:nvPr/>
          </p:nvSpPr>
          <p:spPr>
            <a:xfrm>
              <a:off x="4398062" y="2013390"/>
              <a:ext cx="34787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2A1FCC78-089F-4208-B281-B8D72978218A}"/>
                </a:ext>
              </a:extLst>
            </p:cNvPr>
            <p:cNvSpPr/>
            <p:nvPr/>
          </p:nvSpPr>
          <p:spPr>
            <a:xfrm>
              <a:off x="4398062" y="2347399"/>
              <a:ext cx="34787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FCBD6ECB-4B13-413B-BAB5-19E1F504C4B7}"/>
                </a:ext>
              </a:extLst>
            </p:cNvPr>
            <p:cNvSpPr/>
            <p:nvPr/>
          </p:nvSpPr>
          <p:spPr>
            <a:xfrm>
              <a:off x="4398062" y="2688534"/>
              <a:ext cx="34787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06D240FE-F074-444B-8435-DACEEFFAAC29}"/>
              </a:ext>
            </a:extLst>
          </p:cNvPr>
          <p:cNvGrpSpPr/>
          <p:nvPr/>
        </p:nvGrpSpPr>
        <p:grpSpPr>
          <a:xfrm>
            <a:off x="5526157" y="1073313"/>
            <a:ext cx="1485900" cy="1627084"/>
            <a:chOff x="5526157" y="1192032"/>
            <a:chExt cx="1485900" cy="1627084"/>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9E530BF-E4FB-4829-B743-4FFC177835C9}"/>
                    </a:ext>
                  </a:extLst>
                </p:cNvPr>
                <p:cNvSpPr txBox="1"/>
                <p:nvPr/>
              </p:nvSpPr>
              <p:spPr>
                <a:xfrm>
                  <a:off x="5526157" y="1192032"/>
                  <a:ext cx="918130" cy="365100"/>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solidFill>
                              <a:srgbClr val="C00000"/>
                            </a:solidFill>
                            <a:latin typeface="Cambria Math" panose="02040503050406030204" pitchFamily="18" charset="0"/>
                          </a:rPr>
                          <m:t>¬</m:t>
                        </m:r>
                        <m:d>
                          <m:dPr>
                            <m:ctrlPr>
                              <a:rPr lang="en-US" altLang="zh-CN" sz="1200" b="1" i="1" smtClean="0">
                                <a:solidFill>
                                  <a:srgbClr val="C00000"/>
                                </a:solidFill>
                                <a:latin typeface="Cambria Math" panose="02040503050406030204" pitchFamily="18" charset="0"/>
                              </a:rPr>
                            </m:ctrlPr>
                          </m:dPr>
                          <m:e>
                            <m:r>
                              <a:rPr lang="en-US" altLang="zh-CN" sz="1200" b="1" i="1" smtClean="0">
                                <a:solidFill>
                                  <a:srgbClr val="C00000"/>
                                </a:solidFill>
                                <a:latin typeface="Cambria Math" panose="02040503050406030204" pitchFamily="18" charset="0"/>
                              </a:rPr>
                              <m:t>𝒑</m:t>
                            </m:r>
                            <m:r>
                              <a:rPr lang="en-US" altLang="zh-CN" sz="1200" b="1" i="1" smtClean="0">
                                <a:solidFill>
                                  <a:srgbClr val="C00000"/>
                                </a:solidFill>
                                <a:latin typeface="Cambria Math" panose="02040503050406030204" pitchFamily="18" charset="0"/>
                              </a:rPr>
                              <m:t>∧</m:t>
                            </m:r>
                            <m:r>
                              <a:rPr lang="en-US" altLang="zh-CN" sz="1200" b="1" i="1" smtClean="0">
                                <a:solidFill>
                                  <a:srgbClr val="C00000"/>
                                </a:solidFill>
                                <a:latin typeface="Cambria Math" panose="02040503050406030204" pitchFamily="18" charset="0"/>
                              </a:rPr>
                              <m:t>𝒒</m:t>
                            </m:r>
                          </m:e>
                        </m:d>
                        <m:r>
                          <a:rPr lang="en-US" altLang="zh-CN" sz="1200" b="1" i="1" smtClean="0">
                            <a:solidFill>
                              <a:srgbClr val="C00000"/>
                            </a:solidFill>
                            <a:latin typeface="Cambria Math" panose="02040503050406030204" pitchFamily="18" charset="0"/>
                          </a:rPr>
                          <m:t>≡¬</m:t>
                        </m:r>
                        <m:r>
                          <a:rPr lang="en-US" altLang="zh-CN" sz="1200" b="1" i="1" smtClean="0">
                            <a:solidFill>
                              <a:srgbClr val="C00000"/>
                            </a:solidFill>
                            <a:latin typeface="Cambria Math" panose="02040503050406030204" pitchFamily="18" charset="0"/>
                          </a:rPr>
                          <m:t>𝒑</m:t>
                        </m:r>
                        <m:r>
                          <a:rPr lang="en-US" altLang="zh-CN" sz="1200" b="1" i="1" smtClean="0">
                            <a:solidFill>
                              <a:srgbClr val="C00000"/>
                            </a:solidFill>
                            <a:latin typeface="Cambria Math" panose="02040503050406030204" pitchFamily="18" charset="0"/>
                          </a:rPr>
                          <m:t>∨¬</m:t>
                        </m:r>
                        <m:r>
                          <a:rPr lang="en-US" altLang="zh-CN" sz="1200" b="1" i="1" smtClean="0">
                            <a:solidFill>
                              <a:srgbClr val="C00000"/>
                            </a:solidFill>
                            <a:latin typeface="Cambria Math" panose="02040503050406030204" pitchFamily="18" charset="0"/>
                          </a:rPr>
                          <m:t>𝒒</m:t>
                        </m:r>
                      </m:oMath>
                    </m:oMathPara>
                  </a14:m>
                  <a:endParaRPr lang="zh-CN" altLang="en-US" sz="1200" b="1">
                    <a:solidFill>
                      <a:srgbClr val="C00000"/>
                    </a:solidFill>
                  </a:endParaRPr>
                </a:p>
              </p:txBody>
            </p:sp>
          </mc:Choice>
          <mc:Fallback xmlns="">
            <p:sp>
              <p:nvSpPr>
                <p:cNvPr id="25" name="文本框 24">
                  <a:extLst>
                    <a:ext uri="{FF2B5EF4-FFF2-40B4-BE49-F238E27FC236}">
                      <a16:creationId xmlns:a16="http://schemas.microsoft.com/office/drawing/2014/main" id="{99E530BF-E4FB-4829-B743-4FFC177835C9}"/>
                    </a:ext>
                  </a:extLst>
                </p:cNvPr>
                <p:cNvSpPr txBox="1">
                  <a:spLocks noRot="1" noChangeAspect="1" noMove="1" noResize="1" noEditPoints="1" noAdjustHandles="1" noChangeArrowheads="1" noChangeShapeType="1" noTextEdit="1"/>
                </p:cNvSpPr>
                <p:nvPr/>
              </p:nvSpPr>
              <p:spPr>
                <a:xfrm>
                  <a:off x="5526157" y="1192032"/>
                  <a:ext cx="918130" cy="365100"/>
                </a:xfrm>
                <a:prstGeom prst="rect">
                  <a:avLst/>
                </a:prstGeom>
                <a:blipFill>
                  <a:blip r:embed="rId8"/>
                  <a:stretch>
                    <a:fillRect b="-1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510F047-B2DF-4EEF-9EB2-0520B8E509F9}"/>
                    </a:ext>
                  </a:extLst>
                </p:cNvPr>
                <p:cNvSpPr txBox="1"/>
                <p:nvPr/>
              </p:nvSpPr>
              <p:spPr>
                <a:xfrm>
                  <a:off x="5526157" y="1580323"/>
                  <a:ext cx="873404"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𝒓</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𝒔</m:t>
                        </m:r>
                      </m:oMath>
                    </m:oMathPara>
                  </a14:m>
                  <a:endParaRPr lang="zh-CN" altLang="en-US" sz="1400" b="1">
                    <a:solidFill>
                      <a:srgbClr val="C00000"/>
                    </a:solidFill>
                  </a:endParaRPr>
                </a:p>
              </p:txBody>
            </p:sp>
          </mc:Choice>
          <mc:Fallback xmlns="">
            <p:sp>
              <p:nvSpPr>
                <p:cNvPr id="26" name="文本框 25">
                  <a:extLst>
                    <a:ext uri="{FF2B5EF4-FFF2-40B4-BE49-F238E27FC236}">
                      <a16:creationId xmlns:a16="http://schemas.microsoft.com/office/drawing/2014/main" id="{3510F047-B2DF-4EEF-9EB2-0520B8E509F9}"/>
                    </a:ext>
                  </a:extLst>
                </p:cNvPr>
                <p:cNvSpPr txBox="1">
                  <a:spLocks noRot="1" noChangeAspect="1" noMove="1" noResize="1" noEditPoints="1" noAdjustHandles="1" noChangeArrowheads="1" noChangeShapeType="1" noTextEdit="1"/>
                </p:cNvSpPr>
                <p:nvPr/>
              </p:nvSpPr>
              <p:spPr>
                <a:xfrm>
                  <a:off x="5526157" y="1580323"/>
                  <a:ext cx="873404" cy="215444"/>
                </a:xfrm>
                <a:prstGeom prst="rect">
                  <a:avLst/>
                </a:prstGeom>
                <a:blipFill>
                  <a:blip r:embed="rId9"/>
                  <a:stretch>
                    <a:fillRect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6719A96-7002-4161-AC8F-D618AEE9DC05}"/>
                    </a:ext>
                  </a:extLst>
                </p:cNvPr>
                <p:cNvSpPr txBox="1"/>
                <p:nvPr/>
              </p:nvSpPr>
              <p:spPr>
                <a:xfrm>
                  <a:off x="5526157" y="1924416"/>
                  <a:ext cx="873404"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𝒕</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𝒖</m:t>
                        </m:r>
                      </m:oMath>
                    </m:oMathPara>
                  </a14:m>
                  <a:endParaRPr lang="zh-CN" altLang="en-US" sz="1400" b="1">
                    <a:solidFill>
                      <a:srgbClr val="C00000"/>
                    </a:solidFill>
                  </a:endParaRPr>
                </a:p>
              </p:txBody>
            </p:sp>
          </mc:Choice>
          <mc:Fallback xmlns="">
            <p:sp>
              <p:nvSpPr>
                <p:cNvPr id="27" name="文本框 26">
                  <a:extLst>
                    <a:ext uri="{FF2B5EF4-FFF2-40B4-BE49-F238E27FC236}">
                      <a16:creationId xmlns:a16="http://schemas.microsoft.com/office/drawing/2014/main" id="{36719A96-7002-4161-AC8F-D618AEE9DC05}"/>
                    </a:ext>
                  </a:extLst>
                </p:cNvPr>
                <p:cNvSpPr txBox="1">
                  <a:spLocks noRot="1" noChangeAspect="1" noMove="1" noResize="1" noEditPoints="1" noAdjustHandles="1" noChangeArrowheads="1" noChangeShapeType="1" noTextEdit="1"/>
                </p:cNvSpPr>
                <p:nvPr/>
              </p:nvSpPr>
              <p:spPr>
                <a:xfrm>
                  <a:off x="5526157" y="1924416"/>
                  <a:ext cx="873404" cy="215444"/>
                </a:xfrm>
                <a:prstGeom prst="rect">
                  <a:avLst/>
                </a:prstGeom>
                <a:blipFill>
                  <a:blip r:embed="rId10"/>
                  <a:stretch>
                    <a:fillRect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E3645E9-F83B-431C-9D2E-5ADED1637BE0}"/>
                    </a:ext>
                  </a:extLst>
                </p:cNvPr>
                <p:cNvSpPr txBox="1"/>
                <p:nvPr/>
              </p:nvSpPr>
              <p:spPr>
                <a:xfrm>
                  <a:off x="5526157" y="2270356"/>
                  <a:ext cx="873404"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𝒗</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𝒘</m:t>
                        </m:r>
                      </m:oMath>
                    </m:oMathPara>
                  </a14:m>
                  <a:endParaRPr lang="zh-CN" altLang="en-US" sz="1400" b="1">
                    <a:solidFill>
                      <a:srgbClr val="C00000"/>
                    </a:solidFill>
                  </a:endParaRPr>
                </a:p>
              </p:txBody>
            </p:sp>
          </mc:Choice>
          <mc:Fallback xmlns="">
            <p:sp>
              <p:nvSpPr>
                <p:cNvPr id="28" name="文本框 27">
                  <a:extLst>
                    <a:ext uri="{FF2B5EF4-FFF2-40B4-BE49-F238E27FC236}">
                      <a16:creationId xmlns:a16="http://schemas.microsoft.com/office/drawing/2014/main" id="{DE3645E9-F83B-431C-9D2E-5ADED1637BE0}"/>
                    </a:ext>
                  </a:extLst>
                </p:cNvPr>
                <p:cNvSpPr txBox="1">
                  <a:spLocks noRot="1" noChangeAspect="1" noMove="1" noResize="1" noEditPoints="1" noAdjustHandles="1" noChangeArrowheads="1" noChangeShapeType="1" noTextEdit="1"/>
                </p:cNvSpPr>
                <p:nvPr/>
              </p:nvSpPr>
              <p:spPr>
                <a:xfrm>
                  <a:off x="5526157" y="2270356"/>
                  <a:ext cx="873404" cy="215444"/>
                </a:xfrm>
                <a:prstGeom prst="rect">
                  <a:avLst/>
                </a:prstGeom>
                <a:blipFill>
                  <a:blip r:embed="rId11"/>
                  <a:stretch>
                    <a:fillRect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B5AD6E4-0F3C-43E5-9281-08FE21C7F1FD}"/>
                    </a:ext>
                  </a:extLst>
                </p:cNvPr>
                <p:cNvSpPr txBox="1"/>
                <p:nvPr/>
              </p:nvSpPr>
              <p:spPr>
                <a:xfrm>
                  <a:off x="5526157" y="2603672"/>
                  <a:ext cx="873404"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𝒙</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𝒚</m:t>
                        </m:r>
                      </m:oMath>
                    </m:oMathPara>
                  </a14:m>
                  <a:endParaRPr lang="zh-CN" altLang="en-US" sz="1400" b="1">
                    <a:solidFill>
                      <a:srgbClr val="C00000"/>
                    </a:solidFill>
                  </a:endParaRPr>
                </a:p>
              </p:txBody>
            </p:sp>
          </mc:Choice>
          <mc:Fallback xmlns="">
            <p:sp>
              <p:nvSpPr>
                <p:cNvPr id="29" name="文本框 28">
                  <a:extLst>
                    <a:ext uri="{FF2B5EF4-FFF2-40B4-BE49-F238E27FC236}">
                      <a16:creationId xmlns:a16="http://schemas.microsoft.com/office/drawing/2014/main" id="{2B5AD6E4-0F3C-43E5-9281-08FE21C7F1FD}"/>
                    </a:ext>
                  </a:extLst>
                </p:cNvPr>
                <p:cNvSpPr txBox="1">
                  <a:spLocks noRot="1" noChangeAspect="1" noMove="1" noResize="1" noEditPoints="1" noAdjustHandles="1" noChangeArrowheads="1" noChangeShapeType="1" noTextEdit="1"/>
                </p:cNvSpPr>
                <p:nvPr/>
              </p:nvSpPr>
              <p:spPr>
                <a:xfrm>
                  <a:off x="5526157" y="2603672"/>
                  <a:ext cx="873404" cy="215444"/>
                </a:xfrm>
                <a:prstGeom prst="rect">
                  <a:avLst/>
                </a:prstGeom>
                <a:blipFill>
                  <a:blip r:embed="rId12"/>
                  <a:stretch>
                    <a:fillRect b="-22857"/>
                  </a:stretch>
                </a:blipFill>
              </p:spPr>
              <p:txBody>
                <a:bodyPr/>
                <a:lstStyle/>
                <a:p>
                  <a:r>
                    <a:rPr lang="zh-CN" altLang="en-US">
                      <a:noFill/>
                    </a:rPr>
                    <a:t> </a:t>
                  </a:r>
                </a:p>
              </p:txBody>
            </p:sp>
          </mc:Fallback>
        </mc:AlternateContent>
        <p:sp>
          <p:nvSpPr>
            <p:cNvPr id="6" name="右大括号 5">
              <a:extLst>
                <a:ext uri="{FF2B5EF4-FFF2-40B4-BE49-F238E27FC236}">
                  <a16:creationId xmlns:a16="http://schemas.microsoft.com/office/drawing/2014/main" id="{6F69A846-F1CD-4EA9-BD57-69EF2E79FC5F}"/>
                </a:ext>
              </a:extLst>
            </p:cNvPr>
            <p:cNvSpPr/>
            <p:nvPr/>
          </p:nvSpPr>
          <p:spPr>
            <a:xfrm>
              <a:off x="6444287" y="1351721"/>
              <a:ext cx="190088" cy="1421295"/>
            </a:xfrm>
            <a:prstGeom prst="rightBrace">
              <a:avLst>
                <a:gd name="adj1" fmla="val 60620"/>
                <a:gd name="adj2" fmla="val 5000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DCC3609-26B3-4A9E-B0FC-1C5C07F9E8FC}"/>
                </a:ext>
              </a:extLst>
            </p:cNvPr>
            <p:cNvSpPr txBox="1"/>
            <p:nvPr/>
          </p:nvSpPr>
          <p:spPr>
            <a:xfrm>
              <a:off x="6694736" y="1388021"/>
              <a:ext cx="317321" cy="1384995"/>
            </a:xfrm>
            <a:prstGeom prst="rect">
              <a:avLst/>
            </a:prstGeom>
            <a:solidFill>
              <a:schemeClr val="accent2">
                <a:lumMod val="20000"/>
                <a:lumOff val="80000"/>
              </a:schemeClr>
            </a:solidFill>
          </p:spPr>
          <p:txBody>
            <a:bodyPr wrap="square" rtlCol="0">
              <a:spAutoFit/>
            </a:bodyPr>
            <a:lstStyle/>
            <a:p>
              <a:r>
                <a:rPr lang="zh-CN" altLang="en-US" sz="1200" b="1">
                  <a:solidFill>
                    <a:schemeClr val="accent2">
                      <a:lumMod val="50000"/>
                    </a:schemeClr>
                  </a:solidFill>
                </a:rPr>
                <a:t>每门课只上一天</a:t>
              </a:r>
            </a:p>
          </p:txBody>
        </p:sp>
      </p:grpSp>
      <p:grpSp>
        <p:nvGrpSpPr>
          <p:cNvPr id="39" name="组合 38">
            <a:extLst>
              <a:ext uri="{FF2B5EF4-FFF2-40B4-BE49-F238E27FC236}">
                <a16:creationId xmlns:a16="http://schemas.microsoft.com/office/drawing/2014/main" id="{E1961A7B-E72F-4C7E-9642-DB53E9E97DF9}"/>
              </a:ext>
            </a:extLst>
          </p:cNvPr>
          <p:cNvGrpSpPr/>
          <p:nvPr/>
        </p:nvGrpSpPr>
        <p:grpSpPr>
          <a:xfrm>
            <a:off x="7093908" y="1125341"/>
            <a:ext cx="1482496" cy="1617278"/>
            <a:chOff x="7093908" y="1244060"/>
            <a:chExt cx="1482496" cy="1617278"/>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E5CB13C-32D1-4C92-A10D-3857521DA28B}"/>
                    </a:ext>
                  </a:extLst>
                </p:cNvPr>
                <p:cNvSpPr txBox="1"/>
                <p:nvPr/>
              </p:nvSpPr>
              <p:spPr>
                <a:xfrm>
                  <a:off x="7654040" y="1244060"/>
                  <a:ext cx="922364" cy="365100"/>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solidFill>
                              <a:srgbClr val="C00000"/>
                            </a:solidFill>
                            <a:latin typeface="Cambria Math" panose="02040503050406030204" pitchFamily="18" charset="0"/>
                          </a:rPr>
                          <m:t>¬</m:t>
                        </m:r>
                        <m:d>
                          <m:dPr>
                            <m:ctrlPr>
                              <a:rPr lang="en-US" altLang="zh-CN" sz="1200" b="1" i="1" smtClean="0">
                                <a:solidFill>
                                  <a:srgbClr val="C00000"/>
                                </a:solidFill>
                                <a:latin typeface="Cambria Math" panose="02040503050406030204" pitchFamily="18" charset="0"/>
                              </a:rPr>
                            </m:ctrlPr>
                          </m:dPr>
                          <m:e>
                            <m:r>
                              <a:rPr lang="en-US" altLang="zh-CN" sz="1200" b="1" i="1" smtClean="0">
                                <a:solidFill>
                                  <a:srgbClr val="C00000"/>
                                </a:solidFill>
                                <a:latin typeface="Cambria Math" panose="02040503050406030204" pitchFamily="18" charset="0"/>
                              </a:rPr>
                              <m:t>𝒑</m:t>
                            </m:r>
                            <m:r>
                              <a:rPr lang="en-US" altLang="zh-CN" sz="1200" b="1" i="1" smtClean="0">
                                <a:solidFill>
                                  <a:srgbClr val="C00000"/>
                                </a:solidFill>
                                <a:latin typeface="Cambria Math" panose="02040503050406030204" pitchFamily="18" charset="0"/>
                              </a:rPr>
                              <m:t>∧</m:t>
                            </m:r>
                            <m:r>
                              <a:rPr lang="en-US" altLang="zh-CN" sz="1200" b="1" i="1" smtClean="0">
                                <a:solidFill>
                                  <a:srgbClr val="C00000"/>
                                </a:solidFill>
                                <a:latin typeface="Cambria Math" panose="02040503050406030204" pitchFamily="18" charset="0"/>
                              </a:rPr>
                              <m:t>𝒗</m:t>
                            </m:r>
                          </m:e>
                        </m:d>
                        <m:r>
                          <a:rPr lang="en-US" altLang="zh-CN" sz="1200" b="1" i="1" smtClean="0">
                            <a:solidFill>
                              <a:srgbClr val="C00000"/>
                            </a:solidFill>
                            <a:latin typeface="Cambria Math" panose="02040503050406030204" pitchFamily="18" charset="0"/>
                          </a:rPr>
                          <m:t>≡¬</m:t>
                        </m:r>
                        <m:r>
                          <a:rPr lang="en-US" altLang="zh-CN" sz="1200" b="1" i="1" smtClean="0">
                            <a:solidFill>
                              <a:srgbClr val="C00000"/>
                            </a:solidFill>
                            <a:latin typeface="Cambria Math" panose="02040503050406030204" pitchFamily="18" charset="0"/>
                          </a:rPr>
                          <m:t>𝒑</m:t>
                        </m:r>
                        <m:r>
                          <a:rPr lang="en-US" altLang="zh-CN" sz="1200" b="1" i="1" smtClean="0">
                            <a:solidFill>
                              <a:srgbClr val="C00000"/>
                            </a:solidFill>
                            <a:latin typeface="Cambria Math" panose="02040503050406030204" pitchFamily="18" charset="0"/>
                          </a:rPr>
                          <m:t>∨¬</m:t>
                        </m:r>
                        <m:r>
                          <a:rPr lang="en-US" altLang="zh-CN" sz="1200" b="1" i="1" smtClean="0">
                            <a:solidFill>
                              <a:srgbClr val="C00000"/>
                            </a:solidFill>
                            <a:latin typeface="Cambria Math" panose="02040503050406030204" pitchFamily="18" charset="0"/>
                          </a:rPr>
                          <m:t>𝒗</m:t>
                        </m:r>
                      </m:oMath>
                    </m:oMathPara>
                  </a14:m>
                  <a:endParaRPr lang="zh-CN" altLang="en-US" sz="1200" b="1">
                    <a:solidFill>
                      <a:srgbClr val="C00000"/>
                    </a:solidFill>
                  </a:endParaRPr>
                </a:p>
              </p:txBody>
            </p:sp>
          </mc:Choice>
          <mc:Fallback xmlns="">
            <p:sp>
              <p:nvSpPr>
                <p:cNvPr id="30" name="文本框 29">
                  <a:extLst>
                    <a:ext uri="{FF2B5EF4-FFF2-40B4-BE49-F238E27FC236}">
                      <a16:creationId xmlns:a16="http://schemas.microsoft.com/office/drawing/2014/main" id="{BE5CB13C-32D1-4C92-A10D-3857521DA28B}"/>
                    </a:ext>
                  </a:extLst>
                </p:cNvPr>
                <p:cNvSpPr txBox="1">
                  <a:spLocks noRot="1" noChangeAspect="1" noMove="1" noResize="1" noEditPoints="1" noAdjustHandles="1" noChangeArrowheads="1" noChangeShapeType="1" noTextEdit="1"/>
                </p:cNvSpPr>
                <p:nvPr/>
              </p:nvSpPr>
              <p:spPr>
                <a:xfrm>
                  <a:off x="7654040" y="1244060"/>
                  <a:ext cx="922364" cy="365100"/>
                </a:xfrm>
                <a:prstGeom prst="rect">
                  <a:avLst/>
                </a:prstGeom>
                <a:blipFill>
                  <a:blip r:embed="rId13"/>
                  <a:stretch>
                    <a:fillRect b="-135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0FB3177-C3C7-4493-8CB8-93C701B7735B}"/>
                    </a:ext>
                  </a:extLst>
                </p:cNvPr>
                <p:cNvSpPr txBox="1"/>
                <p:nvPr/>
              </p:nvSpPr>
              <p:spPr>
                <a:xfrm>
                  <a:off x="7678520" y="1706944"/>
                  <a:ext cx="873404"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𝒒</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𝒓</m:t>
                        </m:r>
                      </m:oMath>
                    </m:oMathPara>
                  </a14:m>
                  <a:endParaRPr lang="zh-CN" altLang="en-US" sz="1400" b="1">
                    <a:solidFill>
                      <a:srgbClr val="C00000"/>
                    </a:solidFill>
                  </a:endParaRPr>
                </a:p>
              </p:txBody>
            </p:sp>
          </mc:Choice>
          <mc:Fallback xmlns="">
            <p:sp>
              <p:nvSpPr>
                <p:cNvPr id="31" name="文本框 30">
                  <a:extLst>
                    <a:ext uri="{FF2B5EF4-FFF2-40B4-BE49-F238E27FC236}">
                      <a16:creationId xmlns:a16="http://schemas.microsoft.com/office/drawing/2014/main" id="{A0FB3177-C3C7-4493-8CB8-93C701B7735B}"/>
                    </a:ext>
                  </a:extLst>
                </p:cNvPr>
                <p:cNvSpPr txBox="1">
                  <a:spLocks noRot="1" noChangeAspect="1" noMove="1" noResize="1" noEditPoints="1" noAdjustHandles="1" noChangeArrowheads="1" noChangeShapeType="1" noTextEdit="1"/>
                </p:cNvSpPr>
                <p:nvPr/>
              </p:nvSpPr>
              <p:spPr>
                <a:xfrm>
                  <a:off x="7678520" y="1706944"/>
                  <a:ext cx="873404" cy="215444"/>
                </a:xfrm>
                <a:prstGeom prst="rect">
                  <a:avLst/>
                </a:prstGeom>
                <a:blipFill>
                  <a:blip r:embed="rId14"/>
                  <a:stretch>
                    <a:fillRect b="-2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E34EEAFE-9D66-423B-AD0D-5141A75E2CBB}"/>
                    </a:ext>
                  </a:extLst>
                </p:cNvPr>
                <p:cNvSpPr txBox="1"/>
                <p:nvPr/>
              </p:nvSpPr>
              <p:spPr>
                <a:xfrm>
                  <a:off x="7678520" y="2019988"/>
                  <a:ext cx="873404"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𝒔</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𝒚</m:t>
                        </m:r>
                      </m:oMath>
                    </m:oMathPara>
                  </a14:m>
                  <a:endParaRPr lang="zh-CN" altLang="en-US" sz="1400" b="1">
                    <a:solidFill>
                      <a:srgbClr val="C00000"/>
                    </a:solidFill>
                  </a:endParaRPr>
                </a:p>
              </p:txBody>
            </p:sp>
          </mc:Choice>
          <mc:Fallback xmlns="">
            <p:sp>
              <p:nvSpPr>
                <p:cNvPr id="32" name="文本框 31">
                  <a:extLst>
                    <a:ext uri="{FF2B5EF4-FFF2-40B4-BE49-F238E27FC236}">
                      <a16:creationId xmlns:a16="http://schemas.microsoft.com/office/drawing/2014/main" id="{E34EEAFE-9D66-423B-AD0D-5141A75E2CBB}"/>
                    </a:ext>
                  </a:extLst>
                </p:cNvPr>
                <p:cNvSpPr txBox="1">
                  <a:spLocks noRot="1" noChangeAspect="1" noMove="1" noResize="1" noEditPoints="1" noAdjustHandles="1" noChangeArrowheads="1" noChangeShapeType="1" noTextEdit="1"/>
                </p:cNvSpPr>
                <p:nvPr/>
              </p:nvSpPr>
              <p:spPr>
                <a:xfrm>
                  <a:off x="7678520" y="2019988"/>
                  <a:ext cx="873404" cy="215444"/>
                </a:xfrm>
                <a:prstGeom prst="rect">
                  <a:avLst/>
                </a:prstGeom>
                <a:blipFill>
                  <a:blip r:embed="rId15"/>
                  <a:stretch>
                    <a:fillRect b="-2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BD2C987-12AA-4453-9B63-C4402D55A103}"/>
                    </a:ext>
                  </a:extLst>
                </p:cNvPr>
                <p:cNvSpPr txBox="1"/>
                <p:nvPr/>
              </p:nvSpPr>
              <p:spPr>
                <a:xfrm>
                  <a:off x="7678520" y="2337613"/>
                  <a:ext cx="873404"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𝒕</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𝒘</m:t>
                        </m:r>
                      </m:oMath>
                    </m:oMathPara>
                  </a14:m>
                  <a:endParaRPr lang="zh-CN" altLang="en-US" sz="1400" b="1">
                    <a:solidFill>
                      <a:srgbClr val="C00000"/>
                    </a:solidFill>
                  </a:endParaRPr>
                </a:p>
              </p:txBody>
            </p:sp>
          </mc:Choice>
          <mc:Fallback xmlns="">
            <p:sp>
              <p:nvSpPr>
                <p:cNvPr id="33" name="文本框 32">
                  <a:extLst>
                    <a:ext uri="{FF2B5EF4-FFF2-40B4-BE49-F238E27FC236}">
                      <a16:creationId xmlns:a16="http://schemas.microsoft.com/office/drawing/2014/main" id="{0BD2C987-12AA-4453-9B63-C4402D55A103}"/>
                    </a:ext>
                  </a:extLst>
                </p:cNvPr>
                <p:cNvSpPr txBox="1">
                  <a:spLocks noRot="1" noChangeAspect="1" noMove="1" noResize="1" noEditPoints="1" noAdjustHandles="1" noChangeArrowheads="1" noChangeShapeType="1" noTextEdit="1"/>
                </p:cNvSpPr>
                <p:nvPr/>
              </p:nvSpPr>
              <p:spPr>
                <a:xfrm>
                  <a:off x="7678520" y="2337613"/>
                  <a:ext cx="873404" cy="215444"/>
                </a:xfrm>
                <a:prstGeom prst="rect">
                  <a:avLst/>
                </a:prstGeom>
                <a:blipFill>
                  <a:blip r:embed="rId16"/>
                  <a:stretch>
                    <a:fillRect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196727E-291E-466A-B332-59A3AC4A0B9C}"/>
                    </a:ext>
                  </a:extLst>
                </p:cNvPr>
                <p:cNvSpPr txBox="1"/>
                <p:nvPr/>
              </p:nvSpPr>
              <p:spPr>
                <a:xfrm>
                  <a:off x="7678520" y="2645894"/>
                  <a:ext cx="873404" cy="215444"/>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𝒖</m:t>
                        </m:r>
                        <m:r>
                          <a:rPr lang="en-US" altLang="zh-CN" sz="1400" b="1" i="1" smtClean="0">
                            <a:solidFill>
                              <a:srgbClr val="C00000"/>
                            </a:solidFill>
                            <a:latin typeface="Cambria Math" panose="02040503050406030204" pitchFamily="18" charset="0"/>
                          </a:rPr>
                          <m:t>∨¬</m:t>
                        </m:r>
                        <m:r>
                          <a:rPr lang="en-US" altLang="zh-CN" sz="1400" b="1" i="1" smtClean="0">
                            <a:solidFill>
                              <a:srgbClr val="C00000"/>
                            </a:solidFill>
                            <a:latin typeface="Cambria Math" panose="02040503050406030204" pitchFamily="18" charset="0"/>
                          </a:rPr>
                          <m:t>𝒙</m:t>
                        </m:r>
                      </m:oMath>
                    </m:oMathPara>
                  </a14:m>
                  <a:endParaRPr lang="zh-CN" altLang="en-US" sz="1400" b="1">
                    <a:solidFill>
                      <a:srgbClr val="C00000"/>
                    </a:solidFill>
                  </a:endParaRPr>
                </a:p>
              </p:txBody>
            </p:sp>
          </mc:Choice>
          <mc:Fallback xmlns="">
            <p:sp>
              <p:nvSpPr>
                <p:cNvPr id="34" name="文本框 33">
                  <a:extLst>
                    <a:ext uri="{FF2B5EF4-FFF2-40B4-BE49-F238E27FC236}">
                      <a16:creationId xmlns:a16="http://schemas.microsoft.com/office/drawing/2014/main" id="{4196727E-291E-466A-B332-59A3AC4A0B9C}"/>
                    </a:ext>
                  </a:extLst>
                </p:cNvPr>
                <p:cNvSpPr txBox="1">
                  <a:spLocks noRot="1" noChangeAspect="1" noMove="1" noResize="1" noEditPoints="1" noAdjustHandles="1" noChangeArrowheads="1" noChangeShapeType="1" noTextEdit="1"/>
                </p:cNvSpPr>
                <p:nvPr/>
              </p:nvSpPr>
              <p:spPr>
                <a:xfrm>
                  <a:off x="7678520" y="2645894"/>
                  <a:ext cx="873404" cy="215444"/>
                </a:xfrm>
                <a:prstGeom prst="rect">
                  <a:avLst/>
                </a:prstGeom>
                <a:blipFill>
                  <a:blip r:embed="rId17"/>
                  <a:stretch>
                    <a:fillRect b="-2857"/>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853E70DB-67F3-4D92-BD92-0BE840F89854}"/>
                </a:ext>
              </a:extLst>
            </p:cNvPr>
            <p:cNvSpPr txBox="1"/>
            <p:nvPr/>
          </p:nvSpPr>
          <p:spPr>
            <a:xfrm>
              <a:off x="7093908" y="1399653"/>
              <a:ext cx="317321" cy="1384995"/>
            </a:xfrm>
            <a:prstGeom prst="rect">
              <a:avLst/>
            </a:prstGeom>
            <a:solidFill>
              <a:schemeClr val="accent2">
                <a:lumMod val="20000"/>
                <a:lumOff val="80000"/>
              </a:schemeClr>
            </a:solidFill>
          </p:spPr>
          <p:txBody>
            <a:bodyPr wrap="square" rtlCol="0">
              <a:spAutoFit/>
            </a:bodyPr>
            <a:lstStyle/>
            <a:p>
              <a:r>
                <a:rPr lang="zh-CN" altLang="en-US" sz="1200" b="1">
                  <a:solidFill>
                    <a:schemeClr val="accent2">
                      <a:lumMod val="50000"/>
                    </a:schemeClr>
                  </a:solidFill>
                </a:rPr>
                <a:t>每天只上一门课</a:t>
              </a:r>
            </a:p>
          </p:txBody>
        </p:sp>
        <p:sp>
          <p:nvSpPr>
            <p:cNvPr id="9" name="左大括号 8">
              <a:extLst>
                <a:ext uri="{FF2B5EF4-FFF2-40B4-BE49-F238E27FC236}">
                  <a16:creationId xmlns:a16="http://schemas.microsoft.com/office/drawing/2014/main" id="{3DD6C72C-6D6F-4318-954C-21EFDD9FA40F}"/>
                </a:ext>
              </a:extLst>
            </p:cNvPr>
            <p:cNvSpPr/>
            <p:nvPr/>
          </p:nvSpPr>
          <p:spPr>
            <a:xfrm>
              <a:off x="7499524" y="1351721"/>
              <a:ext cx="136660" cy="1421296"/>
            </a:xfrm>
            <a:prstGeom prst="leftBrace">
              <a:avLst>
                <a:gd name="adj1" fmla="val 48334"/>
                <a:gd name="adj2" fmla="val 5000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0" name="文本框 39">
            <a:extLst>
              <a:ext uri="{FF2B5EF4-FFF2-40B4-BE49-F238E27FC236}">
                <a16:creationId xmlns:a16="http://schemas.microsoft.com/office/drawing/2014/main" id="{5E87C8B2-003F-4585-9415-89E1AA2990D7}"/>
              </a:ext>
            </a:extLst>
          </p:cNvPr>
          <p:cNvSpPr txBox="1"/>
          <p:nvPr/>
        </p:nvSpPr>
        <p:spPr>
          <a:xfrm>
            <a:off x="4398062" y="3181326"/>
            <a:ext cx="2703446" cy="461665"/>
          </a:xfrm>
          <a:prstGeom prst="rect">
            <a:avLst/>
          </a:prstGeom>
          <a:solidFill>
            <a:schemeClr val="accent4">
              <a:lumMod val="20000"/>
              <a:lumOff val="80000"/>
            </a:schemeClr>
          </a:solidFill>
        </p:spPr>
        <p:txBody>
          <a:bodyPr wrap="square" rtlCol="0">
            <a:spAutoFit/>
          </a:bodyPr>
          <a:lstStyle/>
          <a:p>
            <a:r>
              <a:rPr lang="zh-CN" altLang="en-US" sz="1200" b="1">
                <a:solidFill>
                  <a:schemeClr val="accent2">
                    <a:lumMod val="50000"/>
                  </a:schemeClr>
                </a:solidFill>
              </a:rPr>
              <a:t>扩展上述</a:t>
            </a:r>
            <a:r>
              <a:rPr lang="en-US" altLang="zh-CN" sz="1200" b="1">
                <a:solidFill>
                  <a:schemeClr val="accent2">
                    <a:lumMod val="50000"/>
                  </a:schemeClr>
                </a:solidFill>
              </a:rPr>
              <a:t>15</a:t>
            </a:r>
            <a:r>
              <a:rPr lang="zh-CN" altLang="en-US" sz="1200" b="1">
                <a:solidFill>
                  <a:schemeClr val="accent2">
                    <a:lumMod val="50000"/>
                  </a:schemeClr>
                </a:solidFill>
              </a:rPr>
              <a:t>个简单析取式为极大项，从而得到所有条件合取的主析取范式</a:t>
            </a: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932590BE-531C-45A1-9979-D4BAA06B6000}"/>
                  </a:ext>
                </a:extLst>
              </p:cNvPr>
              <p:cNvSpPr txBox="1"/>
              <p:nvPr/>
            </p:nvSpPr>
            <p:spPr>
              <a:xfrm>
                <a:off x="7335078" y="3247166"/>
                <a:ext cx="1195524" cy="276999"/>
              </a:xfrm>
              <a:prstGeom prst="rect">
                <a:avLst/>
              </a:prstGeom>
              <a:solidFill>
                <a:schemeClr val="accent5">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solidFill>
                                <a:schemeClr val="accent2">
                                  <a:lumMod val="50000"/>
                                </a:schemeClr>
                              </a:solidFill>
                              <a:latin typeface="Cambria Math" panose="02040503050406030204" pitchFamily="18" charset="0"/>
                            </a:rPr>
                          </m:ctrlPr>
                        </m:sSubPr>
                        <m:e>
                          <m:r>
                            <a:rPr lang="en-US" altLang="zh-CN" sz="1200" b="1" i="1" smtClean="0">
                              <a:solidFill>
                                <a:schemeClr val="accent2">
                                  <a:lumMod val="50000"/>
                                </a:schemeClr>
                              </a:solidFill>
                              <a:latin typeface="Cambria Math" panose="02040503050406030204" pitchFamily="18" charset="0"/>
                            </a:rPr>
                            <m:t>𝒎</m:t>
                          </m:r>
                        </m:e>
                        <m:sub>
                          <m:r>
                            <a:rPr lang="en-US" altLang="zh-CN" sz="1200" b="1" i="1" smtClean="0">
                              <a:solidFill>
                                <a:schemeClr val="accent2">
                                  <a:lumMod val="50000"/>
                                </a:schemeClr>
                              </a:solidFill>
                              <a:latin typeface="Cambria Math" panose="02040503050406030204" pitchFamily="18" charset="0"/>
                            </a:rPr>
                            <m:t>𝟑𝟔𝟐</m:t>
                          </m:r>
                        </m:sub>
                      </m:sSub>
                      <m:r>
                        <a:rPr lang="en-US" altLang="zh-CN" sz="1200" b="1" i="1" smtClean="0">
                          <a:solidFill>
                            <a:schemeClr val="accent2">
                              <a:lumMod val="50000"/>
                            </a:schemeClr>
                          </a:solidFill>
                          <a:latin typeface="Cambria Math" panose="02040503050406030204" pitchFamily="18" charset="0"/>
                        </a:rPr>
                        <m:t>∨</m:t>
                      </m:r>
                      <m:sSub>
                        <m:sSubPr>
                          <m:ctrlPr>
                            <a:rPr lang="en-US" altLang="zh-CN" sz="1200" b="1" i="1" smtClean="0">
                              <a:solidFill>
                                <a:schemeClr val="accent2">
                                  <a:lumMod val="50000"/>
                                </a:schemeClr>
                              </a:solidFill>
                              <a:latin typeface="Cambria Math" panose="02040503050406030204" pitchFamily="18" charset="0"/>
                            </a:rPr>
                          </m:ctrlPr>
                        </m:sSubPr>
                        <m:e>
                          <m:r>
                            <a:rPr lang="en-US" altLang="zh-CN" sz="1200" b="1" i="1" smtClean="0">
                              <a:solidFill>
                                <a:schemeClr val="accent2">
                                  <a:lumMod val="50000"/>
                                </a:schemeClr>
                              </a:solidFill>
                              <a:latin typeface="Cambria Math" panose="02040503050406030204" pitchFamily="18" charset="0"/>
                            </a:rPr>
                            <m:t>𝒎</m:t>
                          </m:r>
                        </m:e>
                        <m:sub>
                          <m:r>
                            <a:rPr lang="en-US" altLang="zh-CN" sz="1200" b="1" i="1" smtClean="0">
                              <a:solidFill>
                                <a:schemeClr val="accent2">
                                  <a:lumMod val="50000"/>
                                </a:schemeClr>
                              </a:solidFill>
                              <a:latin typeface="Cambria Math" panose="02040503050406030204" pitchFamily="18" charset="0"/>
                            </a:rPr>
                            <m:t>𝟔𝟔𝟐</m:t>
                          </m:r>
                        </m:sub>
                      </m:sSub>
                    </m:oMath>
                  </m:oMathPara>
                </a14:m>
                <a:endParaRPr lang="zh-CN" altLang="en-US" sz="1200" b="1">
                  <a:solidFill>
                    <a:schemeClr val="accent2">
                      <a:lumMod val="50000"/>
                    </a:schemeClr>
                  </a:solidFill>
                </a:endParaRPr>
              </a:p>
            </p:txBody>
          </p:sp>
        </mc:Choice>
        <mc:Fallback xmlns="">
          <p:sp>
            <p:nvSpPr>
              <p:cNvPr id="41" name="文本框 40">
                <a:extLst>
                  <a:ext uri="{FF2B5EF4-FFF2-40B4-BE49-F238E27FC236}">
                    <a16:creationId xmlns:a16="http://schemas.microsoft.com/office/drawing/2014/main" id="{932590BE-531C-45A1-9979-D4BAA06B6000}"/>
                  </a:ext>
                </a:extLst>
              </p:cNvPr>
              <p:cNvSpPr txBox="1">
                <a:spLocks noRot="1" noChangeAspect="1" noMove="1" noResize="1" noEditPoints="1" noAdjustHandles="1" noChangeArrowheads="1" noChangeShapeType="1" noTextEdit="1"/>
              </p:cNvSpPr>
              <p:nvPr/>
            </p:nvSpPr>
            <p:spPr>
              <a:xfrm>
                <a:off x="7335078" y="3247166"/>
                <a:ext cx="1195524" cy="276999"/>
              </a:xfrm>
              <a:prstGeom prst="rect">
                <a:avLst/>
              </a:prstGeom>
              <a:blipFill>
                <a:blip r:embed="rId18"/>
                <a:stretch>
                  <a:fillRect/>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963147A4-3F84-490E-9C48-6898236C7ECB}"/>
              </a:ext>
            </a:extLst>
          </p:cNvPr>
          <p:cNvSpPr txBox="1"/>
          <p:nvPr/>
        </p:nvSpPr>
        <p:spPr>
          <a:xfrm>
            <a:off x="6563382" y="2898259"/>
            <a:ext cx="2008943" cy="153888"/>
          </a:xfrm>
          <a:prstGeom prst="rect">
            <a:avLst/>
          </a:prstGeom>
          <a:solidFill>
            <a:schemeClr val="accent6">
              <a:lumMod val="20000"/>
              <a:lumOff val="80000"/>
            </a:schemeClr>
          </a:solidFill>
        </p:spPr>
        <p:txBody>
          <a:bodyPr wrap="square" tIns="0" bIns="0" rtlCol="0">
            <a:spAutoFit/>
          </a:bodyPr>
          <a:lstStyle/>
          <a:p>
            <a:r>
              <a:rPr lang="en-US" altLang="zh-CN" sz="1000" b="1">
                <a:solidFill>
                  <a:schemeClr val="accent2">
                    <a:lumMod val="50000"/>
                  </a:schemeClr>
                </a:solidFill>
              </a:rPr>
              <a:t>362:0101101010  662:1010010101</a:t>
            </a:r>
          </a:p>
        </p:txBody>
      </p:sp>
      <p:graphicFrame>
        <p:nvGraphicFramePr>
          <p:cNvPr id="43" name="表格 42">
            <a:extLst>
              <a:ext uri="{FF2B5EF4-FFF2-40B4-BE49-F238E27FC236}">
                <a16:creationId xmlns:a16="http://schemas.microsoft.com/office/drawing/2014/main" id="{91083921-E721-407D-82A9-A8F1283632C0}"/>
              </a:ext>
            </a:extLst>
          </p:cNvPr>
          <p:cNvGraphicFramePr>
            <a:graphicFrameLocks noGrp="1"/>
          </p:cNvGraphicFramePr>
          <p:nvPr>
            <p:extLst>
              <p:ext uri="{D42A27DB-BD31-4B8C-83A1-F6EECF244321}">
                <p14:modId xmlns:p14="http://schemas.microsoft.com/office/powerpoint/2010/main" val="2783708339"/>
              </p:ext>
            </p:extLst>
          </p:nvPr>
        </p:nvGraphicFramePr>
        <p:xfrm>
          <a:off x="4398062" y="3748887"/>
          <a:ext cx="4106515" cy="822960"/>
        </p:xfrm>
        <a:graphic>
          <a:graphicData uri="http://schemas.openxmlformats.org/drawingml/2006/table">
            <a:tbl>
              <a:tblPr firstRow="1" bandRow="1">
                <a:tableStyleId>{5C22544A-7EE6-4342-B048-85BDC9FD1C3A}</a:tableStyleId>
              </a:tblPr>
              <a:tblGrid>
                <a:gridCol w="821303">
                  <a:extLst>
                    <a:ext uri="{9D8B030D-6E8A-4147-A177-3AD203B41FA5}">
                      <a16:colId xmlns:a16="http://schemas.microsoft.com/office/drawing/2014/main" val="3280142423"/>
                    </a:ext>
                  </a:extLst>
                </a:gridCol>
                <a:gridCol w="821303">
                  <a:extLst>
                    <a:ext uri="{9D8B030D-6E8A-4147-A177-3AD203B41FA5}">
                      <a16:colId xmlns:a16="http://schemas.microsoft.com/office/drawing/2014/main" val="2148114660"/>
                    </a:ext>
                  </a:extLst>
                </a:gridCol>
                <a:gridCol w="821303">
                  <a:extLst>
                    <a:ext uri="{9D8B030D-6E8A-4147-A177-3AD203B41FA5}">
                      <a16:colId xmlns:a16="http://schemas.microsoft.com/office/drawing/2014/main" val="942845199"/>
                    </a:ext>
                  </a:extLst>
                </a:gridCol>
                <a:gridCol w="821303">
                  <a:extLst>
                    <a:ext uri="{9D8B030D-6E8A-4147-A177-3AD203B41FA5}">
                      <a16:colId xmlns:a16="http://schemas.microsoft.com/office/drawing/2014/main" val="813231367"/>
                    </a:ext>
                  </a:extLst>
                </a:gridCol>
                <a:gridCol w="821303">
                  <a:extLst>
                    <a:ext uri="{9D8B030D-6E8A-4147-A177-3AD203B41FA5}">
                      <a16:colId xmlns:a16="http://schemas.microsoft.com/office/drawing/2014/main" val="2681993394"/>
                    </a:ext>
                  </a:extLst>
                </a:gridCol>
              </a:tblGrid>
              <a:tr h="118179">
                <a:tc>
                  <a:txBody>
                    <a:bodyPr/>
                    <a:lstStyle/>
                    <a:p>
                      <a:pPr algn="ctr"/>
                      <a:r>
                        <a:rPr lang="zh-CN" altLang="en-US" sz="1200" b="1">
                          <a:solidFill>
                            <a:schemeClr val="bg1"/>
                          </a:solidFill>
                        </a:rPr>
                        <a:t>星期一</a:t>
                      </a:r>
                    </a:p>
                  </a:txBody>
                  <a:tcPr/>
                </a:tc>
                <a:tc>
                  <a:txBody>
                    <a:bodyPr/>
                    <a:lstStyle/>
                    <a:p>
                      <a:pPr algn="ctr"/>
                      <a:r>
                        <a:rPr lang="zh-CN" altLang="en-US" sz="1200" b="1">
                          <a:solidFill>
                            <a:schemeClr val="bg1"/>
                          </a:solidFill>
                        </a:rPr>
                        <a:t>星期二</a:t>
                      </a:r>
                    </a:p>
                  </a:txBody>
                  <a:tcPr/>
                </a:tc>
                <a:tc>
                  <a:txBody>
                    <a:bodyPr/>
                    <a:lstStyle/>
                    <a:p>
                      <a:pPr algn="ctr"/>
                      <a:r>
                        <a:rPr lang="zh-CN" altLang="en-US" sz="1200" b="1">
                          <a:solidFill>
                            <a:schemeClr val="bg1"/>
                          </a:solidFill>
                        </a:rPr>
                        <a:t>星期三</a:t>
                      </a:r>
                    </a:p>
                  </a:txBody>
                  <a:tcPr/>
                </a:tc>
                <a:tc>
                  <a:txBody>
                    <a:bodyPr/>
                    <a:lstStyle/>
                    <a:p>
                      <a:pPr algn="ctr"/>
                      <a:r>
                        <a:rPr lang="zh-CN" altLang="en-US" sz="1200" b="1">
                          <a:solidFill>
                            <a:schemeClr val="bg1"/>
                          </a:solidFill>
                        </a:rPr>
                        <a:t>星期四</a:t>
                      </a:r>
                    </a:p>
                  </a:txBody>
                  <a:tcPr/>
                </a:tc>
                <a:tc>
                  <a:txBody>
                    <a:bodyPr/>
                    <a:lstStyle/>
                    <a:p>
                      <a:pPr algn="ctr"/>
                      <a:r>
                        <a:rPr lang="zh-CN" altLang="en-US" sz="1200" b="1">
                          <a:solidFill>
                            <a:schemeClr val="bg1"/>
                          </a:solidFill>
                        </a:rPr>
                        <a:t>星期五</a:t>
                      </a:r>
                    </a:p>
                  </a:txBody>
                  <a:tcPr/>
                </a:tc>
                <a:extLst>
                  <a:ext uri="{0D108BD9-81ED-4DB2-BD59-A6C34878D82A}">
                    <a16:rowId xmlns:a16="http://schemas.microsoft.com/office/drawing/2014/main" val="930768537"/>
                  </a:ext>
                </a:extLst>
              </a:tr>
              <a:tr h="118179">
                <a:tc>
                  <a:txBody>
                    <a:bodyPr/>
                    <a:lstStyle/>
                    <a:p>
                      <a:r>
                        <a:rPr lang="zh-CN" altLang="en-US" sz="1200" b="1">
                          <a:solidFill>
                            <a:schemeClr val="accent5">
                              <a:lumMod val="50000"/>
                            </a:schemeClr>
                          </a:solidFill>
                        </a:rPr>
                        <a:t>高等数学</a:t>
                      </a:r>
                    </a:p>
                  </a:txBody>
                  <a:tcPr/>
                </a:tc>
                <a:tc>
                  <a:txBody>
                    <a:bodyPr/>
                    <a:lstStyle/>
                    <a:p>
                      <a:r>
                        <a:rPr lang="zh-CN" altLang="en-US" sz="1200" b="1">
                          <a:solidFill>
                            <a:schemeClr val="accent5">
                              <a:lumMod val="50000"/>
                            </a:schemeClr>
                          </a:solidFill>
                        </a:rPr>
                        <a:t>离散数学</a:t>
                      </a:r>
                    </a:p>
                  </a:txBody>
                  <a:tcPr/>
                </a:tc>
                <a:tc>
                  <a:txBody>
                    <a:bodyPr/>
                    <a:lstStyle/>
                    <a:p>
                      <a:r>
                        <a:rPr lang="zh-CN" altLang="en-US" sz="1200" b="1">
                          <a:solidFill>
                            <a:schemeClr val="accent5">
                              <a:lumMod val="50000"/>
                            </a:schemeClr>
                          </a:solidFill>
                        </a:rPr>
                        <a:t>大学英语</a:t>
                      </a:r>
                    </a:p>
                  </a:txBody>
                  <a:tcPr/>
                </a:tc>
                <a:tc>
                  <a:txBody>
                    <a:bodyPr/>
                    <a:lstStyle/>
                    <a:p>
                      <a:r>
                        <a:rPr lang="zh-CN" altLang="en-US" sz="1200" b="1">
                          <a:solidFill>
                            <a:schemeClr val="accent5">
                              <a:lumMod val="50000"/>
                            </a:schemeClr>
                          </a:solidFill>
                        </a:rPr>
                        <a:t>高等代数</a:t>
                      </a:r>
                    </a:p>
                  </a:txBody>
                  <a:tcPr/>
                </a:tc>
                <a:tc>
                  <a:txBody>
                    <a:bodyPr/>
                    <a:lstStyle/>
                    <a:p>
                      <a:r>
                        <a:rPr lang="zh-CN" altLang="en-US" sz="1200" b="1">
                          <a:solidFill>
                            <a:schemeClr val="accent5">
                              <a:lumMod val="50000"/>
                            </a:schemeClr>
                          </a:solidFill>
                        </a:rPr>
                        <a:t>程序设计</a:t>
                      </a:r>
                    </a:p>
                  </a:txBody>
                  <a:tcPr/>
                </a:tc>
                <a:extLst>
                  <a:ext uri="{0D108BD9-81ED-4DB2-BD59-A6C34878D82A}">
                    <a16:rowId xmlns:a16="http://schemas.microsoft.com/office/drawing/2014/main" val="1871506905"/>
                  </a:ext>
                </a:extLst>
              </a:tr>
              <a:tr h="118179">
                <a:tc>
                  <a:txBody>
                    <a:bodyPr/>
                    <a:lstStyle/>
                    <a:p>
                      <a:r>
                        <a:rPr lang="zh-CN" altLang="en-US" sz="1200" b="1">
                          <a:solidFill>
                            <a:schemeClr val="accent5">
                              <a:lumMod val="50000"/>
                            </a:schemeClr>
                          </a:solidFill>
                        </a:rPr>
                        <a:t>大学英语</a:t>
                      </a:r>
                    </a:p>
                  </a:txBody>
                  <a:tcPr/>
                </a:tc>
                <a:tc>
                  <a:txBody>
                    <a:bodyPr/>
                    <a:lstStyle/>
                    <a:p>
                      <a:r>
                        <a:rPr lang="zh-CN" altLang="en-US" sz="1200" b="1">
                          <a:solidFill>
                            <a:schemeClr val="accent5">
                              <a:lumMod val="50000"/>
                            </a:schemeClr>
                          </a:solidFill>
                        </a:rPr>
                        <a:t>高等数学</a:t>
                      </a:r>
                    </a:p>
                  </a:txBody>
                  <a:tcPr/>
                </a:tc>
                <a:tc>
                  <a:txBody>
                    <a:bodyPr/>
                    <a:lstStyle/>
                    <a:p>
                      <a:r>
                        <a:rPr lang="zh-CN" altLang="en-US" sz="1200" b="1">
                          <a:solidFill>
                            <a:schemeClr val="accent5">
                              <a:lumMod val="50000"/>
                            </a:schemeClr>
                          </a:solidFill>
                        </a:rPr>
                        <a:t>程序设计</a:t>
                      </a:r>
                    </a:p>
                  </a:txBody>
                  <a:tcPr/>
                </a:tc>
                <a:tc>
                  <a:txBody>
                    <a:bodyPr/>
                    <a:lstStyle/>
                    <a:p>
                      <a:r>
                        <a:rPr lang="zh-CN" altLang="en-US" sz="1200" b="1">
                          <a:solidFill>
                            <a:schemeClr val="accent5">
                              <a:lumMod val="50000"/>
                            </a:schemeClr>
                          </a:solidFill>
                        </a:rPr>
                        <a:t>离散数学</a:t>
                      </a:r>
                    </a:p>
                  </a:txBody>
                  <a:tcPr/>
                </a:tc>
                <a:tc>
                  <a:txBody>
                    <a:bodyPr/>
                    <a:lstStyle/>
                    <a:p>
                      <a:r>
                        <a:rPr lang="zh-CN" altLang="en-US" sz="1200" b="1">
                          <a:solidFill>
                            <a:schemeClr val="accent5">
                              <a:lumMod val="50000"/>
                            </a:schemeClr>
                          </a:solidFill>
                        </a:rPr>
                        <a:t>高等代数</a:t>
                      </a:r>
                    </a:p>
                  </a:txBody>
                  <a:tcPr/>
                </a:tc>
                <a:extLst>
                  <a:ext uri="{0D108BD9-81ED-4DB2-BD59-A6C34878D82A}">
                    <a16:rowId xmlns:a16="http://schemas.microsoft.com/office/drawing/2014/main" val="1988318759"/>
                  </a:ext>
                </a:extLst>
              </a:tr>
            </a:tbl>
          </a:graphicData>
        </a:graphic>
      </p:graphicFrame>
      <p:sp>
        <p:nvSpPr>
          <p:cNvPr id="44" name="文本框 43">
            <a:extLst>
              <a:ext uri="{FF2B5EF4-FFF2-40B4-BE49-F238E27FC236}">
                <a16:creationId xmlns:a16="http://schemas.microsoft.com/office/drawing/2014/main" id="{C1054CE7-2B18-420E-9E24-94597457D7E4}"/>
              </a:ext>
            </a:extLst>
          </p:cNvPr>
          <p:cNvSpPr txBox="1"/>
          <p:nvPr/>
        </p:nvSpPr>
        <p:spPr>
          <a:xfrm>
            <a:off x="6548648" y="737895"/>
            <a:ext cx="2023677" cy="338554"/>
          </a:xfrm>
          <a:prstGeom prst="rect">
            <a:avLst/>
          </a:prstGeom>
          <a:solidFill>
            <a:schemeClr val="accent6">
              <a:lumMod val="50000"/>
            </a:schemeClr>
          </a:solidFill>
        </p:spPr>
        <p:txBody>
          <a:bodyPr wrap="square" rtlCol="0">
            <a:spAutoFit/>
          </a:bodyPr>
          <a:lstStyle/>
          <a:p>
            <a:r>
              <a:rPr lang="zh-CN" altLang="en-US" sz="1600" b="1">
                <a:solidFill>
                  <a:schemeClr val="bg1"/>
                </a:solidFill>
              </a:rPr>
              <a:t>扩展工作应编程实现</a:t>
            </a:r>
          </a:p>
        </p:txBody>
      </p:sp>
    </p:spTree>
    <p:extLst>
      <p:ext uri="{BB962C8B-B14F-4D97-AF65-F5344CB8AC3E}">
        <p14:creationId xmlns:p14="http://schemas.microsoft.com/office/powerpoint/2010/main" val="1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0" grpId="0" animBg="1"/>
      <p:bldP spid="41" grpId="0" animBg="1"/>
      <p:bldP spid="42"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主范式的应用</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主范式应用举例</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17</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66" name="文本框 65">
            <a:extLst>
              <a:ext uri="{FF2B5EF4-FFF2-40B4-BE49-F238E27FC236}">
                <a16:creationId xmlns:a16="http://schemas.microsoft.com/office/drawing/2014/main" id="{6FE268EC-FA7E-4789-AACC-447AD5A76E50}"/>
              </a:ext>
            </a:extLst>
          </p:cNvPr>
          <p:cNvSpPr txBox="1"/>
          <p:nvPr/>
        </p:nvSpPr>
        <p:spPr>
          <a:xfrm>
            <a:off x="1049691" y="1336391"/>
            <a:ext cx="5808309" cy="1954381"/>
          </a:xfrm>
          <a:prstGeom prst="rect">
            <a:avLst/>
          </a:prstGeom>
          <a:solidFill>
            <a:schemeClr val="accent6">
              <a:lumMod val="20000"/>
              <a:lumOff val="80000"/>
              <a:alpha val="66000"/>
            </a:schemeClr>
          </a:solidFill>
        </p:spPr>
        <p:txBody>
          <a:bodyPr wrap="square" rtlCol="0">
            <a:spAutoFit/>
          </a:bodyPr>
          <a:lstStyle/>
          <a:p>
            <a:pPr>
              <a:spcBef>
                <a:spcPts val="600"/>
              </a:spcBef>
            </a:pPr>
            <a:r>
              <a:rPr lang="zh-CN" altLang="en-US" sz="1600" b="1">
                <a:solidFill>
                  <a:srgbClr val="002060"/>
                </a:solidFill>
                <a:latin typeface="楷体" panose="02010609060101010101" pitchFamily="49" charset="-122"/>
                <a:ea typeface="楷体" panose="02010609060101010101" pitchFamily="49" charset="-122"/>
              </a:rPr>
              <a:t>试分析下面的议论是否一致：</a:t>
            </a:r>
            <a:endParaRPr lang="en-US" altLang="zh-CN" sz="1600" b="1">
              <a:solidFill>
                <a:srgbClr val="002060"/>
              </a:solidFill>
              <a:latin typeface="楷体" panose="02010609060101010101" pitchFamily="49" charset="-122"/>
              <a:ea typeface="楷体" panose="02010609060101010101" pitchFamily="49" charset="-122"/>
            </a:endParaRPr>
          </a:p>
          <a:p>
            <a:pPr marL="342900" indent="-342900">
              <a:spcBef>
                <a:spcPts val="600"/>
              </a:spcBef>
              <a:buFont typeface="+mj-lt"/>
              <a:buAutoNum type="arabicPeriod"/>
            </a:pPr>
            <a:r>
              <a:rPr lang="zh-CN" altLang="en-US" sz="1600" b="1">
                <a:solidFill>
                  <a:schemeClr val="accent2">
                    <a:lumMod val="50000"/>
                  </a:schemeClr>
                </a:solidFill>
              </a:rPr>
              <a:t>谋杀至少由管家、女仆和园丁三人中一人参与；</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有证据说明，或者谋杀在室内发生，或者管家参与了谋杀；</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如果谋杀在室内发生，则园丁可排除作案的可能；</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如果使用了毒药，那么除非女仆作案，否则管家不会作案；</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但是，女仆没有参与作案，而且谋杀确实使用了毒药</a:t>
            </a:r>
          </a:p>
        </p:txBody>
      </p:sp>
    </p:spTree>
    <p:extLst>
      <p:ext uri="{BB962C8B-B14F-4D97-AF65-F5344CB8AC3E}">
        <p14:creationId xmlns:p14="http://schemas.microsoft.com/office/powerpoint/2010/main" val="4082844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主范式的应用</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主范式应用举例</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18</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66" name="文本框 65">
            <a:extLst>
              <a:ext uri="{FF2B5EF4-FFF2-40B4-BE49-F238E27FC236}">
                <a16:creationId xmlns:a16="http://schemas.microsoft.com/office/drawing/2014/main" id="{6FE268EC-FA7E-4789-AACC-447AD5A76E50}"/>
              </a:ext>
            </a:extLst>
          </p:cNvPr>
          <p:cNvSpPr txBox="1"/>
          <p:nvPr/>
        </p:nvSpPr>
        <p:spPr>
          <a:xfrm>
            <a:off x="453342" y="672474"/>
            <a:ext cx="5808309" cy="1954381"/>
          </a:xfrm>
          <a:prstGeom prst="rect">
            <a:avLst/>
          </a:prstGeom>
          <a:solidFill>
            <a:schemeClr val="accent6">
              <a:lumMod val="20000"/>
              <a:lumOff val="80000"/>
              <a:alpha val="66000"/>
            </a:schemeClr>
          </a:solidFill>
        </p:spPr>
        <p:txBody>
          <a:bodyPr wrap="square" rtlCol="0">
            <a:spAutoFit/>
          </a:bodyPr>
          <a:lstStyle/>
          <a:p>
            <a:pPr>
              <a:spcBef>
                <a:spcPts val="600"/>
              </a:spcBef>
            </a:pPr>
            <a:r>
              <a:rPr lang="zh-CN" altLang="en-US" sz="1600" b="1">
                <a:solidFill>
                  <a:srgbClr val="002060"/>
                </a:solidFill>
                <a:latin typeface="楷体" panose="02010609060101010101" pitchFamily="49" charset="-122"/>
                <a:ea typeface="楷体" panose="02010609060101010101" pitchFamily="49" charset="-122"/>
              </a:rPr>
              <a:t>试分析下面的议论是否一致：</a:t>
            </a:r>
            <a:endParaRPr lang="en-US" altLang="zh-CN" sz="1600" b="1">
              <a:solidFill>
                <a:srgbClr val="002060"/>
              </a:solidFill>
              <a:latin typeface="楷体" panose="02010609060101010101" pitchFamily="49" charset="-122"/>
              <a:ea typeface="楷体" panose="02010609060101010101" pitchFamily="49" charset="-122"/>
            </a:endParaRPr>
          </a:p>
          <a:p>
            <a:pPr marL="342900" indent="-342900">
              <a:spcBef>
                <a:spcPts val="600"/>
              </a:spcBef>
              <a:buFont typeface="+mj-lt"/>
              <a:buAutoNum type="arabicPeriod"/>
            </a:pPr>
            <a:r>
              <a:rPr lang="zh-CN" altLang="en-US" sz="1600" b="1">
                <a:solidFill>
                  <a:schemeClr val="accent2">
                    <a:lumMod val="50000"/>
                  </a:schemeClr>
                </a:solidFill>
              </a:rPr>
              <a:t>谋杀至少由管家、女仆和园丁三人中一人参与；</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有证据说明，或者谋杀在室内发生，或者管家参与了谋杀；</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如果谋杀在室内发生，则园丁可排除作案的可能；</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如果使用了毒药，那么除非女仆作案，否则管家不会作案；</a:t>
            </a:r>
            <a:endParaRPr lang="en-US" altLang="zh-CN" sz="1600" b="1">
              <a:solidFill>
                <a:schemeClr val="accent2">
                  <a:lumMod val="50000"/>
                </a:schemeClr>
              </a:solidFill>
            </a:endParaRPr>
          </a:p>
          <a:p>
            <a:pPr marL="342900" indent="-342900">
              <a:spcBef>
                <a:spcPts val="600"/>
              </a:spcBef>
              <a:buFont typeface="+mj-lt"/>
              <a:buAutoNum type="arabicPeriod"/>
            </a:pPr>
            <a:r>
              <a:rPr lang="zh-CN" altLang="en-US" sz="1600" b="1">
                <a:solidFill>
                  <a:schemeClr val="accent2">
                    <a:lumMod val="50000"/>
                  </a:schemeClr>
                </a:solidFill>
              </a:rPr>
              <a:t>但是，女仆没有参与作案，而且谋杀确实使用了毒药</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B3C893F-379F-493E-B567-A620803EFFEB}"/>
                  </a:ext>
                </a:extLst>
              </p:cNvPr>
              <p:cNvSpPr txBox="1"/>
              <p:nvPr/>
            </p:nvSpPr>
            <p:spPr>
              <a:xfrm>
                <a:off x="453342" y="2738900"/>
                <a:ext cx="1392287" cy="1585049"/>
              </a:xfrm>
              <a:prstGeom prst="rect">
                <a:avLst/>
              </a:prstGeom>
              <a:solidFill>
                <a:schemeClr val="accent4">
                  <a:lumMod val="20000"/>
                  <a:lumOff val="80000"/>
                </a:schemeClr>
              </a:solidFill>
            </p:spPr>
            <p:txBody>
              <a:bodyPr wrap="square" rtlCol="0">
                <a:spAutoFit/>
              </a:bodyPr>
              <a:lstStyle/>
              <a:p>
                <a:pPr algn="ctr">
                  <a:spcBef>
                    <a:spcPts val="600"/>
                  </a:spcBef>
                </a:pPr>
                <a:r>
                  <a:rPr lang="zh-CN" altLang="en-US" sz="1200" b="1">
                    <a:solidFill>
                      <a:srgbClr val="002060"/>
                    </a:solidFill>
                    <a:latin typeface="楷体" panose="02010609060101010101" pitchFamily="49" charset="-122"/>
                    <a:ea typeface="楷体" panose="02010609060101010101" pitchFamily="49" charset="-122"/>
                  </a:rPr>
                  <a:t>提取原子命题</a:t>
                </a:r>
                <a:endParaRPr lang="en-US" altLang="zh-CN" sz="1200" b="1">
                  <a:solidFill>
                    <a:srgbClr val="002060"/>
                  </a:solidFill>
                  <a:latin typeface="楷体" panose="02010609060101010101" pitchFamily="49" charset="-122"/>
                  <a:ea typeface="楷体" panose="02010609060101010101" pitchFamily="49" charset="-122"/>
                </a:endParaRPr>
              </a:p>
              <a:p>
                <a:pPr>
                  <a:spcBef>
                    <a:spcPts val="6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𝒑</m:t>
                    </m:r>
                  </m:oMath>
                </a14:m>
                <a:r>
                  <a:rPr lang="en-US" altLang="zh-CN" sz="1200" b="1">
                    <a:solidFill>
                      <a:schemeClr val="accent2">
                        <a:lumMod val="50000"/>
                      </a:schemeClr>
                    </a:solidFill>
                  </a:rPr>
                  <a:t>:</a:t>
                </a:r>
                <a:r>
                  <a:rPr lang="zh-CN" altLang="en-US" sz="1200" b="1">
                    <a:solidFill>
                      <a:schemeClr val="accent2">
                        <a:lumMod val="50000"/>
                      </a:schemeClr>
                    </a:solidFill>
                  </a:rPr>
                  <a:t>管家参与谋杀</a:t>
                </a:r>
                <a:endParaRPr lang="en-US" altLang="zh-CN" sz="1200" b="1">
                  <a:solidFill>
                    <a:schemeClr val="accent2">
                      <a:lumMod val="50000"/>
                    </a:schemeClr>
                  </a:solidFill>
                </a:endParaRPr>
              </a:p>
              <a:p>
                <a:pPr>
                  <a:spcBef>
                    <a:spcPts val="6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𝒒</m:t>
                    </m:r>
                  </m:oMath>
                </a14:m>
                <a:r>
                  <a:rPr lang="en-US" altLang="zh-CN" sz="1200" b="1">
                    <a:solidFill>
                      <a:schemeClr val="accent2">
                        <a:lumMod val="50000"/>
                      </a:schemeClr>
                    </a:solidFill>
                  </a:rPr>
                  <a:t>:</a:t>
                </a:r>
                <a:r>
                  <a:rPr lang="zh-CN" altLang="en-US" sz="1200" b="1">
                    <a:solidFill>
                      <a:schemeClr val="accent2">
                        <a:lumMod val="50000"/>
                      </a:schemeClr>
                    </a:solidFill>
                  </a:rPr>
                  <a:t>女仆参与谋杀</a:t>
                </a:r>
                <a:endParaRPr lang="en-US" altLang="zh-CN" sz="1200" b="1">
                  <a:solidFill>
                    <a:schemeClr val="accent2">
                      <a:lumMod val="50000"/>
                    </a:schemeClr>
                  </a:solidFill>
                </a:endParaRPr>
              </a:p>
              <a:p>
                <a:pPr>
                  <a:spcBef>
                    <a:spcPts val="6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𝒓</m:t>
                    </m:r>
                  </m:oMath>
                </a14:m>
                <a:r>
                  <a:rPr lang="en-US" altLang="zh-CN" sz="1200" b="1">
                    <a:solidFill>
                      <a:schemeClr val="accent2">
                        <a:lumMod val="50000"/>
                      </a:schemeClr>
                    </a:solidFill>
                  </a:rPr>
                  <a:t>:</a:t>
                </a:r>
                <a:r>
                  <a:rPr lang="zh-CN" altLang="en-US" sz="1200" b="1">
                    <a:solidFill>
                      <a:schemeClr val="accent2">
                        <a:lumMod val="50000"/>
                      </a:schemeClr>
                    </a:solidFill>
                  </a:rPr>
                  <a:t>园丁参与谋杀</a:t>
                </a:r>
                <a:endParaRPr lang="en-US" altLang="zh-CN" sz="1200" b="1">
                  <a:solidFill>
                    <a:schemeClr val="accent2">
                      <a:lumMod val="50000"/>
                    </a:schemeClr>
                  </a:solidFill>
                </a:endParaRPr>
              </a:p>
              <a:p>
                <a:pPr>
                  <a:spcBef>
                    <a:spcPts val="6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𝒔</m:t>
                    </m:r>
                  </m:oMath>
                </a14:m>
                <a:r>
                  <a:rPr lang="en-US" altLang="zh-CN" sz="1200" b="1">
                    <a:solidFill>
                      <a:schemeClr val="accent2">
                        <a:lumMod val="50000"/>
                      </a:schemeClr>
                    </a:solidFill>
                  </a:rPr>
                  <a:t>:</a:t>
                </a:r>
                <a:r>
                  <a:rPr lang="zh-CN" altLang="en-US" sz="1200" b="1">
                    <a:solidFill>
                      <a:schemeClr val="accent2">
                        <a:lumMod val="50000"/>
                      </a:schemeClr>
                    </a:solidFill>
                  </a:rPr>
                  <a:t>谋杀在室内发生</a:t>
                </a:r>
                <a:endParaRPr lang="en-US" altLang="zh-CN" sz="1200" b="1">
                  <a:solidFill>
                    <a:schemeClr val="accent2">
                      <a:lumMod val="50000"/>
                    </a:schemeClr>
                  </a:solidFill>
                </a:endParaRPr>
              </a:p>
              <a:p>
                <a:pPr>
                  <a:spcBef>
                    <a:spcPts val="600"/>
                  </a:spcBef>
                </a:pPr>
                <a14:m>
                  <m:oMath xmlns:m="http://schemas.openxmlformats.org/officeDocument/2006/math">
                    <m:r>
                      <a:rPr lang="en-US" altLang="zh-CN" sz="1200" b="1" i="1" smtClean="0">
                        <a:solidFill>
                          <a:schemeClr val="accent2">
                            <a:lumMod val="50000"/>
                          </a:schemeClr>
                        </a:solidFill>
                        <a:latin typeface="Cambria Math" panose="02040503050406030204" pitchFamily="18" charset="0"/>
                      </a:rPr>
                      <m:t>𝒕</m:t>
                    </m:r>
                  </m:oMath>
                </a14:m>
                <a:r>
                  <a:rPr lang="en-US" altLang="zh-CN" sz="1200" b="1">
                    <a:solidFill>
                      <a:schemeClr val="accent2">
                        <a:lumMod val="50000"/>
                      </a:schemeClr>
                    </a:solidFill>
                  </a:rPr>
                  <a:t>:</a:t>
                </a:r>
                <a:r>
                  <a:rPr lang="zh-CN" altLang="en-US" sz="1200" b="1">
                    <a:solidFill>
                      <a:schemeClr val="accent2">
                        <a:lumMod val="50000"/>
                      </a:schemeClr>
                    </a:solidFill>
                  </a:rPr>
                  <a:t>谋杀使用了毒药</a:t>
                </a:r>
              </a:p>
            </p:txBody>
          </p:sp>
        </mc:Choice>
        <mc:Fallback xmlns="">
          <p:sp>
            <p:nvSpPr>
              <p:cNvPr id="10" name="文本框 9">
                <a:extLst>
                  <a:ext uri="{FF2B5EF4-FFF2-40B4-BE49-F238E27FC236}">
                    <a16:creationId xmlns:a16="http://schemas.microsoft.com/office/drawing/2014/main" id="{9B3C893F-379F-493E-B567-A620803EFFEB}"/>
                  </a:ext>
                </a:extLst>
              </p:cNvPr>
              <p:cNvSpPr txBox="1">
                <a:spLocks noRot="1" noChangeAspect="1" noMove="1" noResize="1" noEditPoints="1" noAdjustHandles="1" noChangeArrowheads="1" noChangeShapeType="1" noTextEdit="1"/>
              </p:cNvSpPr>
              <p:nvPr/>
            </p:nvSpPr>
            <p:spPr>
              <a:xfrm>
                <a:off x="453342" y="2738900"/>
                <a:ext cx="1392287" cy="1585049"/>
              </a:xfrm>
              <a:prstGeom prst="rect">
                <a:avLst/>
              </a:prstGeom>
              <a:blipFill>
                <a:blip r:embed="rId2"/>
                <a:stretch>
                  <a:fillRect b="-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04158C7-38A2-4E94-86F4-73F79B49D443}"/>
                  </a:ext>
                </a:extLst>
              </p:cNvPr>
              <p:cNvSpPr txBox="1"/>
              <p:nvPr/>
            </p:nvSpPr>
            <p:spPr>
              <a:xfrm>
                <a:off x="6261651" y="1020534"/>
                <a:ext cx="1093305"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𝒒</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𝒓</m:t>
                      </m:r>
                    </m:oMath>
                  </m:oMathPara>
                </a14:m>
                <a:endParaRPr lang="zh-CN" altLang="en-US" sz="1600" b="1">
                  <a:solidFill>
                    <a:schemeClr val="accent2">
                      <a:lumMod val="50000"/>
                    </a:schemeClr>
                  </a:solidFill>
                </a:endParaRPr>
              </a:p>
            </p:txBody>
          </p:sp>
        </mc:Choice>
        <mc:Fallback xmlns="">
          <p:sp>
            <p:nvSpPr>
              <p:cNvPr id="2" name="文本框 1">
                <a:extLst>
                  <a:ext uri="{FF2B5EF4-FFF2-40B4-BE49-F238E27FC236}">
                    <a16:creationId xmlns:a16="http://schemas.microsoft.com/office/drawing/2014/main" id="{D04158C7-38A2-4E94-86F4-73F79B49D443}"/>
                  </a:ext>
                </a:extLst>
              </p:cNvPr>
              <p:cNvSpPr txBox="1">
                <a:spLocks noRot="1" noChangeAspect="1" noMove="1" noResize="1" noEditPoints="1" noAdjustHandles="1" noChangeArrowheads="1" noChangeShapeType="1" noTextEdit="1"/>
              </p:cNvSpPr>
              <p:nvPr/>
            </p:nvSpPr>
            <p:spPr>
              <a:xfrm>
                <a:off x="6261651" y="1020534"/>
                <a:ext cx="1093305" cy="246221"/>
              </a:xfrm>
              <a:prstGeom prst="rect">
                <a:avLst/>
              </a:prstGeom>
              <a:blipFill>
                <a:blip r:embed="rId3"/>
                <a:stretch>
                  <a:fillRect b="-21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972D6E7-89E9-4118-B793-9313E8434435}"/>
                  </a:ext>
                </a:extLst>
              </p:cNvPr>
              <p:cNvSpPr txBox="1"/>
              <p:nvPr/>
            </p:nvSpPr>
            <p:spPr>
              <a:xfrm>
                <a:off x="6261651" y="1353776"/>
                <a:ext cx="1093305"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2">
                              <a:lumMod val="50000"/>
                            </a:schemeClr>
                          </a:solidFill>
                          <a:latin typeface="Cambria Math" panose="02040503050406030204" pitchFamily="18" charset="0"/>
                        </a:rPr>
                        <m:t>𝒑</m:t>
                      </m:r>
                      <m:r>
                        <a:rPr lang="en-US" altLang="zh-CN" sz="1600" b="1" i="1">
                          <a:solidFill>
                            <a:schemeClr val="accent2">
                              <a:lumMod val="50000"/>
                            </a:schemeClr>
                          </a:solidFill>
                          <a:latin typeface="Cambria Math" panose="02040503050406030204" pitchFamily="18" charset="0"/>
                        </a:rPr>
                        <m:t>∨</m:t>
                      </m:r>
                      <m:r>
                        <a:rPr lang="en-US" altLang="zh-CN" sz="1600" b="1" i="1">
                          <a:solidFill>
                            <a:schemeClr val="accent2">
                              <a:lumMod val="50000"/>
                            </a:schemeClr>
                          </a:solidFill>
                          <a:latin typeface="Cambria Math" panose="02040503050406030204" pitchFamily="18" charset="0"/>
                        </a:rPr>
                        <m:t>𝒔</m:t>
                      </m:r>
                    </m:oMath>
                  </m:oMathPara>
                </a14:m>
                <a:endParaRPr lang="zh-CN" altLang="en-US" sz="1600"/>
              </a:p>
            </p:txBody>
          </p:sp>
        </mc:Choice>
        <mc:Fallback xmlns="">
          <p:sp>
            <p:nvSpPr>
              <p:cNvPr id="17" name="文本框 16">
                <a:extLst>
                  <a:ext uri="{FF2B5EF4-FFF2-40B4-BE49-F238E27FC236}">
                    <a16:creationId xmlns:a16="http://schemas.microsoft.com/office/drawing/2014/main" id="{4972D6E7-89E9-4118-B793-9313E8434435}"/>
                  </a:ext>
                </a:extLst>
              </p:cNvPr>
              <p:cNvSpPr txBox="1">
                <a:spLocks noRot="1" noChangeAspect="1" noMove="1" noResize="1" noEditPoints="1" noAdjustHandles="1" noChangeArrowheads="1" noChangeShapeType="1" noTextEdit="1"/>
              </p:cNvSpPr>
              <p:nvPr/>
            </p:nvSpPr>
            <p:spPr>
              <a:xfrm>
                <a:off x="6261651" y="1353776"/>
                <a:ext cx="1093305" cy="246221"/>
              </a:xfrm>
              <a:prstGeom prst="rect">
                <a:avLst/>
              </a:prstGeom>
              <a:blipFill>
                <a:blip r:embed="rId4"/>
                <a:stretch>
                  <a:fillRect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21768CFE-7842-43EC-B033-B6EE3DE2FC01}"/>
                  </a:ext>
                </a:extLst>
              </p:cNvPr>
              <p:cNvSpPr txBox="1"/>
              <p:nvPr/>
            </p:nvSpPr>
            <p:spPr>
              <a:xfrm>
                <a:off x="6261651" y="1680176"/>
                <a:ext cx="1774135"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accent2">
                              <a:lumMod val="50000"/>
                            </a:schemeClr>
                          </a:solidFill>
                          <a:latin typeface="Cambria Math" panose="02040503050406030204" pitchFamily="18" charset="0"/>
                        </a:rPr>
                        <m:t>𝒔</m:t>
                      </m:r>
                      <m:r>
                        <a:rPr lang="en-US" altLang="zh-CN" sz="1600" b="1" i="1">
                          <a:solidFill>
                            <a:schemeClr val="accent2">
                              <a:lumMod val="50000"/>
                            </a:schemeClr>
                          </a:solidFill>
                          <a:latin typeface="Cambria Math" panose="02040503050406030204" pitchFamily="18" charset="0"/>
                        </a:rPr>
                        <m:t>→¬</m:t>
                      </m:r>
                      <m:r>
                        <a:rPr lang="en-US" altLang="zh-CN" sz="1600" b="1" i="1">
                          <a:solidFill>
                            <a:schemeClr val="accent2">
                              <a:lumMod val="50000"/>
                            </a:schemeClr>
                          </a:solidFill>
                          <a:latin typeface="Cambria Math" panose="02040503050406030204" pitchFamily="18" charset="0"/>
                        </a:rPr>
                        <m:t>𝒓</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𝒔</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𝒓</m:t>
                      </m:r>
                    </m:oMath>
                  </m:oMathPara>
                </a14:m>
                <a:endParaRPr lang="zh-CN" altLang="en-US" sz="1600" b="1">
                  <a:solidFill>
                    <a:schemeClr val="accent2">
                      <a:lumMod val="50000"/>
                    </a:schemeClr>
                  </a:solidFill>
                </a:endParaRPr>
              </a:p>
            </p:txBody>
          </p:sp>
        </mc:Choice>
        <mc:Fallback xmlns="">
          <p:sp>
            <p:nvSpPr>
              <p:cNvPr id="18" name="文本框 17">
                <a:extLst>
                  <a:ext uri="{FF2B5EF4-FFF2-40B4-BE49-F238E27FC236}">
                    <a16:creationId xmlns:a16="http://schemas.microsoft.com/office/drawing/2014/main" id="{21768CFE-7842-43EC-B033-B6EE3DE2FC01}"/>
                  </a:ext>
                </a:extLst>
              </p:cNvPr>
              <p:cNvSpPr txBox="1">
                <a:spLocks noRot="1" noChangeAspect="1" noMove="1" noResize="1" noEditPoints="1" noAdjustHandles="1" noChangeArrowheads="1" noChangeShapeType="1" noTextEdit="1"/>
              </p:cNvSpPr>
              <p:nvPr/>
            </p:nvSpPr>
            <p:spPr>
              <a:xfrm>
                <a:off x="6261651" y="1680176"/>
                <a:ext cx="1774135" cy="246221"/>
              </a:xfrm>
              <a:prstGeom prst="rect">
                <a:avLst/>
              </a:prstGeom>
              <a:blipFill>
                <a:blip r:embed="rId5"/>
                <a:stretch>
                  <a:fillRect b="-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0C9E1E9-AB0E-4403-98D6-649CEF58D026}"/>
                  </a:ext>
                </a:extLst>
              </p:cNvPr>
              <p:cNvSpPr txBox="1"/>
              <p:nvPr/>
            </p:nvSpPr>
            <p:spPr>
              <a:xfrm>
                <a:off x="6261650" y="2006576"/>
                <a:ext cx="2559328"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accent2">
                              <a:lumMod val="50000"/>
                            </a:schemeClr>
                          </a:solidFill>
                          <a:latin typeface="Cambria Math" panose="02040503050406030204" pitchFamily="18" charset="0"/>
                        </a:rPr>
                        <m:t>𝒕</m:t>
                      </m:r>
                      <m:r>
                        <a:rPr lang="en-US" altLang="zh-CN" sz="1600" b="1" i="1" smtClean="0">
                          <a:solidFill>
                            <a:schemeClr val="accent2">
                              <a:lumMod val="50000"/>
                            </a:schemeClr>
                          </a:solidFill>
                          <a:latin typeface="Cambria Math" panose="02040503050406030204" pitchFamily="18" charset="0"/>
                        </a:rPr>
                        <m:t>→</m:t>
                      </m:r>
                      <m:d>
                        <m:dPr>
                          <m:ctrlPr>
                            <a:rPr lang="en-US" altLang="zh-CN" sz="1600" b="1" i="1" smtClean="0">
                              <a:solidFill>
                                <a:schemeClr val="accent2">
                                  <a:lumMod val="50000"/>
                                </a:schemeClr>
                              </a:solidFill>
                              <a:latin typeface="Cambria Math" panose="02040503050406030204" pitchFamily="18" charset="0"/>
                            </a:rPr>
                          </m:ctrlPr>
                        </m:dPr>
                        <m:e>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𝒒</m:t>
                          </m:r>
                        </m:e>
                      </m:d>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𝒕</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𝒒</m:t>
                      </m:r>
                    </m:oMath>
                  </m:oMathPara>
                </a14:m>
                <a:endParaRPr lang="zh-CN" altLang="en-US" sz="1600" b="1">
                  <a:solidFill>
                    <a:schemeClr val="accent2">
                      <a:lumMod val="50000"/>
                    </a:schemeClr>
                  </a:solidFill>
                </a:endParaRPr>
              </a:p>
            </p:txBody>
          </p:sp>
        </mc:Choice>
        <mc:Fallback xmlns="">
          <p:sp>
            <p:nvSpPr>
              <p:cNvPr id="19" name="文本框 18">
                <a:extLst>
                  <a:ext uri="{FF2B5EF4-FFF2-40B4-BE49-F238E27FC236}">
                    <a16:creationId xmlns:a16="http://schemas.microsoft.com/office/drawing/2014/main" id="{00C9E1E9-AB0E-4403-98D6-649CEF58D026}"/>
                  </a:ext>
                </a:extLst>
              </p:cNvPr>
              <p:cNvSpPr txBox="1">
                <a:spLocks noRot="1" noChangeAspect="1" noMove="1" noResize="1" noEditPoints="1" noAdjustHandles="1" noChangeArrowheads="1" noChangeShapeType="1" noTextEdit="1"/>
              </p:cNvSpPr>
              <p:nvPr/>
            </p:nvSpPr>
            <p:spPr>
              <a:xfrm>
                <a:off x="6261650" y="2006576"/>
                <a:ext cx="2559328" cy="246221"/>
              </a:xfrm>
              <a:prstGeom prst="rect">
                <a:avLst/>
              </a:prstGeom>
              <a:blipFill>
                <a:blip r:embed="rId6"/>
                <a:stretch>
                  <a:fillRect b="-21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C925089-555E-4B67-9D27-B345EF7879B0}"/>
                  </a:ext>
                </a:extLst>
              </p:cNvPr>
              <p:cNvSpPr txBox="1"/>
              <p:nvPr/>
            </p:nvSpPr>
            <p:spPr>
              <a:xfrm>
                <a:off x="6261651" y="2342651"/>
                <a:ext cx="1093305"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2">
                              <a:lumMod val="50000"/>
                            </a:schemeClr>
                          </a:solidFill>
                          <a:latin typeface="Cambria Math" panose="02040503050406030204" pitchFamily="18" charset="0"/>
                        </a:rPr>
                        <m:t>¬</m:t>
                      </m:r>
                      <m:r>
                        <a:rPr lang="en-US" altLang="zh-CN" sz="1600" b="1" i="1">
                          <a:solidFill>
                            <a:schemeClr val="accent2">
                              <a:lumMod val="50000"/>
                            </a:schemeClr>
                          </a:solidFill>
                          <a:latin typeface="Cambria Math" panose="02040503050406030204" pitchFamily="18" charset="0"/>
                        </a:rPr>
                        <m:t>𝒒</m:t>
                      </m:r>
                      <m:r>
                        <a:rPr lang="en-US" altLang="zh-CN" sz="1600" b="1" i="1">
                          <a:solidFill>
                            <a:schemeClr val="accent2">
                              <a:lumMod val="50000"/>
                            </a:schemeClr>
                          </a:solidFill>
                          <a:latin typeface="Cambria Math" panose="02040503050406030204" pitchFamily="18" charset="0"/>
                        </a:rPr>
                        <m:t>∧</m:t>
                      </m:r>
                      <m:r>
                        <a:rPr lang="en-US" altLang="zh-CN" sz="1600" b="1" i="1">
                          <a:solidFill>
                            <a:schemeClr val="accent2">
                              <a:lumMod val="50000"/>
                            </a:schemeClr>
                          </a:solidFill>
                          <a:latin typeface="Cambria Math" panose="02040503050406030204" pitchFamily="18" charset="0"/>
                        </a:rPr>
                        <m:t>𝒕</m:t>
                      </m:r>
                    </m:oMath>
                  </m:oMathPara>
                </a14:m>
                <a:endParaRPr lang="zh-CN" altLang="en-US" sz="1600" b="1">
                  <a:solidFill>
                    <a:schemeClr val="accent2">
                      <a:lumMod val="50000"/>
                    </a:schemeClr>
                  </a:solidFill>
                </a:endParaRPr>
              </a:p>
            </p:txBody>
          </p:sp>
        </mc:Choice>
        <mc:Fallback xmlns="">
          <p:sp>
            <p:nvSpPr>
              <p:cNvPr id="20" name="文本框 19">
                <a:extLst>
                  <a:ext uri="{FF2B5EF4-FFF2-40B4-BE49-F238E27FC236}">
                    <a16:creationId xmlns:a16="http://schemas.microsoft.com/office/drawing/2014/main" id="{BC925089-555E-4B67-9D27-B345EF7879B0}"/>
                  </a:ext>
                </a:extLst>
              </p:cNvPr>
              <p:cNvSpPr txBox="1">
                <a:spLocks noRot="1" noChangeAspect="1" noMove="1" noResize="1" noEditPoints="1" noAdjustHandles="1" noChangeArrowheads="1" noChangeShapeType="1" noTextEdit="1"/>
              </p:cNvSpPr>
              <p:nvPr/>
            </p:nvSpPr>
            <p:spPr>
              <a:xfrm>
                <a:off x="6261651" y="2342651"/>
                <a:ext cx="1093305" cy="246221"/>
              </a:xfrm>
              <a:prstGeom prst="rect">
                <a:avLst/>
              </a:prstGeom>
              <a:blipFill>
                <a:blip r:embed="rId7"/>
                <a:stretch>
                  <a:fillRect b="-21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A8D98B5-4350-490A-82BE-09098EC879DB}"/>
                  </a:ext>
                </a:extLst>
              </p:cNvPr>
              <p:cNvSpPr txBox="1"/>
              <p:nvPr/>
            </p:nvSpPr>
            <p:spPr>
              <a:xfrm>
                <a:off x="2036259" y="2738900"/>
                <a:ext cx="1093305"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𝒒</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𝒓</m:t>
                      </m:r>
                    </m:oMath>
                  </m:oMathPara>
                </a14:m>
                <a:endParaRPr lang="zh-CN" altLang="en-US" sz="1600" b="1">
                  <a:solidFill>
                    <a:schemeClr val="accent2">
                      <a:lumMod val="50000"/>
                    </a:schemeClr>
                  </a:solidFill>
                </a:endParaRPr>
              </a:p>
            </p:txBody>
          </p:sp>
        </mc:Choice>
        <mc:Fallback xmlns="">
          <p:sp>
            <p:nvSpPr>
              <p:cNvPr id="22" name="文本框 21">
                <a:extLst>
                  <a:ext uri="{FF2B5EF4-FFF2-40B4-BE49-F238E27FC236}">
                    <a16:creationId xmlns:a16="http://schemas.microsoft.com/office/drawing/2014/main" id="{5A8D98B5-4350-490A-82BE-09098EC879DB}"/>
                  </a:ext>
                </a:extLst>
              </p:cNvPr>
              <p:cNvSpPr txBox="1">
                <a:spLocks noRot="1" noChangeAspect="1" noMove="1" noResize="1" noEditPoints="1" noAdjustHandles="1" noChangeArrowheads="1" noChangeShapeType="1" noTextEdit="1"/>
              </p:cNvSpPr>
              <p:nvPr/>
            </p:nvSpPr>
            <p:spPr>
              <a:xfrm>
                <a:off x="2036259" y="2738900"/>
                <a:ext cx="1093305" cy="246221"/>
              </a:xfrm>
              <a:prstGeom prst="rect">
                <a:avLst/>
              </a:prstGeom>
              <a:blipFill>
                <a:blip r:embed="rId8"/>
                <a:stretch>
                  <a:fillRect b="-21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846B1DB-FFC3-4358-A6AB-C29B34668DD5}"/>
                  </a:ext>
                </a:extLst>
              </p:cNvPr>
              <p:cNvSpPr txBox="1"/>
              <p:nvPr/>
            </p:nvSpPr>
            <p:spPr>
              <a:xfrm>
                <a:off x="3357496" y="2733188"/>
                <a:ext cx="3485595" cy="246221"/>
              </a:xfrm>
              <a:prstGeom prst="rect">
                <a:avLst/>
              </a:prstGeom>
              <a:solidFill>
                <a:schemeClr val="accent6">
                  <a:lumMod val="20000"/>
                  <a:lumOff val="80000"/>
                </a:schemeClr>
              </a:solidFill>
            </p:spPr>
            <p:txBody>
              <a:bodyPr wrap="square" tIns="0" bIns="0" rtlCol="0">
                <a:spAutoFit/>
              </a:bodyPr>
              <a:lstStyle/>
              <a:p>
                <a:r>
                  <a:rPr lang="zh-CN" altLang="en-US" sz="1600" b="1">
                    <a:solidFill>
                      <a:schemeClr val="accent2">
                        <a:lumMod val="50000"/>
                      </a:schemeClr>
                    </a:solidFill>
                  </a:rPr>
                  <a:t>编码为</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𝟎𝟎𝟎</m:t>
                    </m:r>
                    <m:r>
                      <a:rPr lang="en-US" altLang="zh-CN" sz="1600" b="1" i="1" smtClean="0">
                        <a:solidFill>
                          <a:schemeClr val="accent2">
                            <a:lumMod val="50000"/>
                          </a:schemeClr>
                        </a:solidFill>
                        <a:latin typeface="Cambria Math" panose="02040503050406030204" pitchFamily="18" charset="0"/>
                      </a:rPr>
                      <m:t>−−]</m:t>
                    </m:r>
                  </m:oMath>
                </a14:m>
                <a:r>
                  <a:rPr lang="zh-CN" altLang="en-US" sz="1600" b="1">
                    <a:solidFill>
                      <a:schemeClr val="accent2">
                        <a:lumMod val="50000"/>
                      </a:schemeClr>
                    </a:solidFill>
                  </a:rPr>
                  <a:t>，扩展得到</a:t>
                </a:r>
                <a14:m>
                  <m:oMath xmlns:m="http://schemas.openxmlformats.org/officeDocument/2006/math">
                    <m:sSub>
                      <m:sSubPr>
                        <m:ctrlPr>
                          <a:rPr lang="en-US" altLang="zh-CN" sz="1600" b="1" i="1" smtClean="0">
                            <a:solidFill>
                              <a:schemeClr val="accent2">
                                <a:lumMod val="50000"/>
                              </a:schemeClr>
                            </a:solidFill>
                            <a:latin typeface="Cambria Math" panose="02040503050406030204" pitchFamily="18" charset="0"/>
                          </a:rPr>
                        </m:ctrlPr>
                      </m:sSubPr>
                      <m:e>
                        <m:r>
                          <a:rPr lang="en-US" altLang="zh-CN" sz="1600" b="1" i="1" smtClean="0">
                            <a:solidFill>
                              <a:schemeClr val="accent2">
                                <a:lumMod val="50000"/>
                              </a:schemeClr>
                            </a:solidFill>
                            <a:latin typeface="Cambria Math" panose="02040503050406030204" pitchFamily="18" charset="0"/>
                          </a:rPr>
                          <m:t>𝑴</m:t>
                        </m:r>
                      </m:e>
                      <m:sub>
                        <m:r>
                          <a:rPr lang="en-US" altLang="zh-CN" sz="1600" b="1" i="1" smtClean="0">
                            <a:solidFill>
                              <a:schemeClr val="accent2">
                                <a:lumMod val="50000"/>
                              </a:schemeClr>
                            </a:solidFill>
                            <a:latin typeface="Cambria Math" panose="02040503050406030204" pitchFamily="18" charset="0"/>
                          </a:rPr>
                          <m:t>𝟎</m:t>
                        </m:r>
                      </m:sub>
                    </m:sSub>
                  </m:oMath>
                </a14:m>
                <a:r>
                  <a:rPr lang="zh-CN" altLang="en-US" sz="1600" b="1">
                    <a:solidFill>
                      <a:schemeClr val="accent2">
                        <a:lumMod val="50000"/>
                      </a:schemeClr>
                    </a:solidFill>
                  </a:rPr>
                  <a:t>至</a:t>
                </a:r>
                <a14:m>
                  <m:oMath xmlns:m="http://schemas.openxmlformats.org/officeDocument/2006/math">
                    <m:sSub>
                      <m:sSubPr>
                        <m:ctrlPr>
                          <a:rPr lang="en-US" altLang="zh-CN" sz="1600" b="1" i="1" smtClean="0">
                            <a:solidFill>
                              <a:schemeClr val="accent2">
                                <a:lumMod val="50000"/>
                              </a:schemeClr>
                            </a:solidFill>
                            <a:latin typeface="Cambria Math" panose="02040503050406030204" pitchFamily="18" charset="0"/>
                          </a:rPr>
                        </m:ctrlPr>
                      </m:sSubPr>
                      <m:e>
                        <m:r>
                          <a:rPr lang="en-US" altLang="zh-CN" sz="1600" b="1" i="1" smtClean="0">
                            <a:solidFill>
                              <a:schemeClr val="accent2">
                                <a:lumMod val="50000"/>
                              </a:schemeClr>
                            </a:solidFill>
                            <a:latin typeface="Cambria Math" panose="02040503050406030204" pitchFamily="18" charset="0"/>
                          </a:rPr>
                          <m:t>𝑴</m:t>
                        </m:r>
                      </m:e>
                      <m:sub>
                        <m:r>
                          <a:rPr lang="en-US" altLang="zh-CN" sz="1600" b="1" i="1" smtClean="0">
                            <a:solidFill>
                              <a:schemeClr val="accent2">
                                <a:lumMod val="50000"/>
                              </a:schemeClr>
                            </a:solidFill>
                            <a:latin typeface="Cambria Math" panose="02040503050406030204" pitchFamily="18" charset="0"/>
                          </a:rPr>
                          <m:t>𝟑</m:t>
                        </m:r>
                      </m:sub>
                    </m:sSub>
                  </m:oMath>
                </a14:m>
                <a:endParaRPr lang="zh-CN" altLang="en-US" sz="1600" b="1">
                  <a:solidFill>
                    <a:schemeClr val="accent2">
                      <a:lumMod val="50000"/>
                    </a:schemeClr>
                  </a:solidFill>
                </a:endParaRPr>
              </a:p>
            </p:txBody>
          </p:sp>
        </mc:Choice>
        <mc:Fallback xmlns="">
          <p:sp>
            <p:nvSpPr>
              <p:cNvPr id="4" name="文本框 3">
                <a:extLst>
                  <a:ext uri="{FF2B5EF4-FFF2-40B4-BE49-F238E27FC236}">
                    <a16:creationId xmlns:a16="http://schemas.microsoft.com/office/drawing/2014/main" id="{E846B1DB-FFC3-4358-A6AB-C29B34668DD5}"/>
                  </a:ext>
                </a:extLst>
              </p:cNvPr>
              <p:cNvSpPr txBox="1">
                <a:spLocks noRot="1" noChangeAspect="1" noMove="1" noResize="1" noEditPoints="1" noAdjustHandles="1" noChangeArrowheads="1" noChangeShapeType="1" noTextEdit="1"/>
              </p:cNvSpPr>
              <p:nvPr/>
            </p:nvSpPr>
            <p:spPr>
              <a:xfrm>
                <a:off x="3357496" y="2733188"/>
                <a:ext cx="3485595" cy="246221"/>
              </a:xfrm>
              <a:prstGeom prst="rect">
                <a:avLst/>
              </a:prstGeom>
              <a:blipFill>
                <a:blip r:embed="rId9"/>
                <a:stretch>
                  <a:fillRect l="-1049" t="-24390" b="-48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7F23DEB-1492-4AAC-8D16-194AF46C6A64}"/>
                  </a:ext>
                </a:extLst>
              </p:cNvPr>
              <p:cNvSpPr txBox="1"/>
              <p:nvPr/>
            </p:nvSpPr>
            <p:spPr>
              <a:xfrm>
                <a:off x="2036258" y="3101384"/>
                <a:ext cx="1093305"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2">
                              <a:lumMod val="50000"/>
                            </a:schemeClr>
                          </a:solidFill>
                          <a:latin typeface="Cambria Math" panose="02040503050406030204" pitchFamily="18" charset="0"/>
                        </a:rPr>
                        <m:t>𝒑</m:t>
                      </m:r>
                      <m:r>
                        <a:rPr lang="en-US" altLang="zh-CN" sz="1600" b="1" i="1">
                          <a:solidFill>
                            <a:schemeClr val="accent2">
                              <a:lumMod val="50000"/>
                            </a:schemeClr>
                          </a:solidFill>
                          <a:latin typeface="Cambria Math" panose="02040503050406030204" pitchFamily="18" charset="0"/>
                        </a:rPr>
                        <m:t>∨</m:t>
                      </m:r>
                      <m:r>
                        <a:rPr lang="en-US" altLang="zh-CN" sz="1600" b="1" i="1">
                          <a:solidFill>
                            <a:schemeClr val="accent2">
                              <a:lumMod val="50000"/>
                            </a:schemeClr>
                          </a:solidFill>
                          <a:latin typeface="Cambria Math" panose="02040503050406030204" pitchFamily="18" charset="0"/>
                        </a:rPr>
                        <m:t>𝒔</m:t>
                      </m:r>
                    </m:oMath>
                  </m:oMathPara>
                </a14:m>
                <a:endParaRPr lang="zh-CN" altLang="en-US" sz="1600"/>
              </a:p>
            </p:txBody>
          </p:sp>
        </mc:Choice>
        <mc:Fallback xmlns="">
          <p:sp>
            <p:nvSpPr>
              <p:cNvPr id="23" name="文本框 22">
                <a:extLst>
                  <a:ext uri="{FF2B5EF4-FFF2-40B4-BE49-F238E27FC236}">
                    <a16:creationId xmlns:a16="http://schemas.microsoft.com/office/drawing/2014/main" id="{F7F23DEB-1492-4AAC-8D16-194AF46C6A64}"/>
                  </a:ext>
                </a:extLst>
              </p:cNvPr>
              <p:cNvSpPr txBox="1">
                <a:spLocks noRot="1" noChangeAspect="1" noMove="1" noResize="1" noEditPoints="1" noAdjustHandles="1" noChangeArrowheads="1" noChangeShapeType="1" noTextEdit="1"/>
              </p:cNvSpPr>
              <p:nvPr/>
            </p:nvSpPr>
            <p:spPr>
              <a:xfrm>
                <a:off x="2036258" y="3101384"/>
                <a:ext cx="1093305" cy="246221"/>
              </a:xfrm>
              <a:prstGeom prst="rect">
                <a:avLst/>
              </a:prstGeom>
              <a:blipFill>
                <a:blip r:embed="rId10"/>
                <a:stretch>
                  <a:fillRect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27C1D69-8193-4FB6-90C0-4533305038B8}"/>
                  </a:ext>
                </a:extLst>
              </p:cNvPr>
              <p:cNvSpPr txBox="1"/>
              <p:nvPr/>
            </p:nvSpPr>
            <p:spPr>
              <a:xfrm>
                <a:off x="2036258" y="3458696"/>
                <a:ext cx="1093305"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𝒔</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𝒓</m:t>
                      </m:r>
                    </m:oMath>
                  </m:oMathPara>
                </a14:m>
                <a:endParaRPr lang="zh-CN" altLang="en-US" sz="1600" b="1">
                  <a:solidFill>
                    <a:schemeClr val="accent2">
                      <a:lumMod val="50000"/>
                    </a:schemeClr>
                  </a:solidFill>
                </a:endParaRPr>
              </a:p>
            </p:txBody>
          </p:sp>
        </mc:Choice>
        <mc:Fallback xmlns="">
          <p:sp>
            <p:nvSpPr>
              <p:cNvPr id="24" name="文本框 23">
                <a:extLst>
                  <a:ext uri="{FF2B5EF4-FFF2-40B4-BE49-F238E27FC236}">
                    <a16:creationId xmlns:a16="http://schemas.microsoft.com/office/drawing/2014/main" id="{D27C1D69-8193-4FB6-90C0-4533305038B8}"/>
                  </a:ext>
                </a:extLst>
              </p:cNvPr>
              <p:cNvSpPr txBox="1">
                <a:spLocks noRot="1" noChangeAspect="1" noMove="1" noResize="1" noEditPoints="1" noAdjustHandles="1" noChangeArrowheads="1" noChangeShapeType="1" noTextEdit="1"/>
              </p:cNvSpPr>
              <p:nvPr/>
            </p:nvSpPr>
            <p:spPr>
              <a:xfrm>
                <a:off x="2036258" y="3458696"/>
                <a:ext cx="1093305" cy="24622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4C90AE2-146A-4DBD-8165-F33ED5C601CA}"/>
                  </a:ext>
                </a:extLst>
              </p:cNvPr>
              <p:cNvSpPr txBox="1"/>
              <p:nvPr/>
            </p:nvSpPr>
            <p:spPr>
              <a:xfrm>
                <a:off x="2036258" y="3813683"/>
                <a:ext cx="1160096"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𝒕</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𝒒</m:t>
                      </m:r>
                    </m:oMath>
                  </m:oMathPara>
                </a14:m>
                <a:endParaRPr lang="zh-CN" altLang="en-US" sz="1600" b="1">
                  <a:solidFill>
                    <a:schemeClr val="accent2">
                      <a:lumMod val="50000"/>
                    </a:schemeClr>
                  </a:solidFill>
                </a:endParaRPr>
              </a:p>
            </p:txBody>
          </p:sp>
        </mc:Choice>
        <mc:Fallback xmlns="">
          <p:sp>
            <p:nvSpPr>
              <p:cNvPr id="25" name="文本框 24">
                <a:extLst>
                  <a:ext uri="{FF2B5EF4-FFF2-40B4-BE49-F238E27FC236}">
                    <a16:creationId xmlns:a16="http://schemas.microsoft.com/office/drawing/2014/main" id="{04C90AE2-146A-4DBD-8165-F33ED5C601CA}"/>
                  </a:ext>
                </a:extLst>
              </p:cNvPr>
              <p:cNvSpPr txBox="1">
                <a:spLocks noRot="1" noChangeAspect="1" noMove="1" noResize="1" noEditPoints="1" noAdjustHandles="1" noChangeArrowheads="1" noChangeShapeType="1" noTextEdit="1"/>
              </p:cNvSpPr>
              <p:nvPr/>
            </p:nvSpPr>
            <p:spPr>
              <a:xfrm>
                <a:off x="2036258" y="3813683"/>
                <a:ext cx="1160096" cy="246221"/>
              </a:xfrm>
              <a:prstGeom prst="rect">
                <a:avLst/>
              </a:prstGeom>
              <a:blipFill>
                <a:blip r:embed="rId12"/>
                <a:stretch>
                  <a:fillRect r="-210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0808C97-553D-4D15-88AA-0B16415B11E5}"/>
                  </a:ext>
                </a:extLst>
              </p:cNvPr>
              <p:cNvSpPr txBox="1"/>
              <p:nvPr/>
            </p:nvSpPr>
            <p:spPr>
              <a:xfrm>
                <a:off x="2036258" y="4134426"/>
                <a:ext cx="1093305"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2">
                              <a:lumMod val="50000"/>
                            </a:schemeClr>
                          </a:solidFill>
                          <a:latin typeface="Cambria Math" panose="02040503050406030204" pitchFamily="18" charset="0"/>
                        </a:rPr>
                        <m:t>¬</m:t>
                      </m:r>
                      <m:r>
                        <a:rPr lang="en-US" altLang="zh-CN" sz="1600" b="1" i="1">
                          <a:solidFill>
                            <a:schemeClr val="accent2">
                              <a:lumMod val="50000"/>
                            </a:schemeClr>
                          </a:solidFill>
                          <a:latin typeface="Cambria Math" panose="02040503050406030204" pitchFamily="18" charset="0"/>
                        </a:rPr>
                        <m:t>𝒒</m:t>
                      </m:r>
                    </m:oMath>
                  </m:oMathPara>
                </a14:m>
                <a:endParaRPr lang="zh-CN" altLang="en-US" sz="1600" b="1">
                  <a:solidFill>
                    <a:schemeClr val="accent2">
                      <a:lumMod val="50000"/>
                    </a:schemeClr>
                  </a:solidFill>
                </a:endParaRPr>
              </a:p>
            </p:txBody>
          </p:sp>
        </mc:Choice>
        <mc:Fallback xmlns="">
          <p:sp>
            <p:nvSpPr>
              <p:cNvPr id="26" name="文本框 25">
                <a:extLst>
                  <a:ext uri="{FF2B5EF4-FFF2-40B4-BE49-F238E27FC236}">
                    <a16:creationId xmlns:a16="http://schemas.microsoft.com/office/drawing/2014/main" id="{50808C97-553D-4D15-88AA-0B16415B11E5}"/>
                  </a:ext>
                </a:extLst>
              </p:cNvPr>
              <p:cNvSpPr txBox="1">
                <a:spLocks noRot="1" noChangeAspect="1" noMove="1" noResize="1" noEditPoints="1" noAdjustHandles="1" noChangeArrowheads="1" noChangeShapeType="1" noTextEdit="1"/>
              </p:cNvSpPr>
              <p:nvPr/>
            </p:nvSpPr>
            <p:spPr>
              <a:xfrm>
                <a:off x="2036258" y="4134426"/>
                <a:ext cx="1093305" cy="246221"/>
              </a:xfrm>
              <a:prstGeom prst="rect">
                <a:avLst/>
              </a:prstGeom>
              <a:blipFill>
                <a:blip r:embed="rId13"/>
                <a:stretch>
                  <a:fillRect b="-21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504BBAE-89B7-4298-A644-B8998C84F068}"/>
                  </a:ext>
                </a:extLst>
              </p:cNvPr>
              <p:cNvSpPr txBox="1"/>
              <p:nvPr/>
            </p:nvSpPr>
            <p:spPr>
              <a:xfrm>
                <a:off x="3357496" y="3086640"/>
                <a:ext cx="4057096" cy="256993"/>
              </a:xfrm>
              <a:prstGeom prst="rect">
                <a:avLst/>
              </a:prstGeom>
              <a:solidFill>
                <a:schemeClr val="accent6">
                  <a:lumMod val="20000"/>
                  <a:lumOff val="80000"/>
                </a:schemeClr>
              </a:solidFill>
            </p:spPr>
            <p:txBody>
              <a:bodyPr wrap="square" tIns="0" bIns="0" rtlCol="0">
                <a:spAutoFit/>
              </a:bodyPr>
              <a:lstStyle/>
              <a:p>
                <a:r>
                  <a:rPr lang="zh-CN" altLang="en-US" sz="1600" b="1">
                    <a:solidFill>
                      <a:schemeClr val="accent2">
                        <a:lumMod val="50000"/>
                      </a:schemeClr>
                    </a:solidFill>
                  </a:rPr>
                  <a:t>编码为</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𝟎</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𝟎</m:t>
                    </m:r>
                    <m:r>
                      <a:rPr lang="en-US" altLang="zh-CN" sz="1600" b="1" i="1" smtClean="0">
                        <a:solidFill>
                          <a:schemeClr val="accent2">
                            <a:lumMod val="50000"/>
                          </a:schemeClr>
                        </a:solidFill>
                        <a:latin typeface="Cambria Math" panose="02040503050406030204" pitchFamily="18" charset="0"/>
                      </a:rPr>
                      <m:t>−]</m:t>
                    </m:r>
                  </m:oMath>
                </a14:m>
                <a:r>
                  <a:rPr lang="zh-CN" altLang="en-US" sz="1600" b="1">
                    <a:solidFill>
                      <a:schemeClr val="accent2">
                        <a:lumMod val="50000"/>
                      </a:schemeClr>
                    </a:solidFill>
                  </a:rPr>
                  <a:t>，扩展得到</a:t>
                </a:r>
                <a14:m>
                  <m:oMath xmlns:m="http://schemas.openxmlformats.org/officeDocument/2006/math">
                    <m:sSub>
                      <m:sSubPr>
                        <m:ctrlPr>
                          <a:rPr lang="en-US" altLang="zh-CN" sz="1600" b="1" i="1" smtClean="0">
                            <a:solidFill>
                              <a:schemeClr val="accent2">
                                <a:lumMod val="50000"/>
                              </a:schemeClr>
                            </a:solidFill>
                            <a:latin typeface="Cambria Math" panose="02040503050406030204" pitchFamily="18" charset="0"/>
                          </a:rPr>
                        </m:ctrlPr>
                      </m:sSubPr>
                      <m:e>
                        <m:r>
                          <a:rPr lang="en-US" altLang="zh-CN" sz="1600" b="1" i="1" smtClean="0">
                            <a:solidFill>
                              <a:schemeClr val="accent2">
                                <a:lumMod val="50000"/>
                              </a:schemeClr>
                            </a:solidFill>
                            <a:latin typeface="Cambria Math" panose="02040503050406030204" pitchFamily="18" charset="0"/>
                          </a:rPr>
                          <m:t>𝑴</m:t>
                        </m:r>
                      </m:e>
                      <m:sub>
                        <m:r>
                          <a:rPr lang="en-US" altLang="zh-CN" sz="1600" b="1" i="1" smtClean="0">
                            <a:solidFill>
                              <a:schemeClr val="accent2">
                                <a:lumMod val="50000"/>
                              </a:schemeClr>
                            </a:solidFill>
                            <a:latin typeface="Cambria Math" panose="02040503050406030204" pitchFamily="18" charset="0"/>
                          </a:rPr>
                          <m:t>𝟎</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𝟒</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𝟓</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𝟖</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𝟗</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𝟏𝟐</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𝟏𝟑</m:t>
                        </m:r>
                      </m:sub>
                    </m:sSub>
                  </m:oMath>
                </a14:m>
                <a:endParaRPr lang="zh-CN" altLang="en-US" sz="1600" b="1">
                  <a:solidFill>
                    <a:schemeClr val="accent2">
                      <a:lumMod val="50000"/>
                    </a:schemeClr>
                  </a:solidFill>
                </a:endParaRPr>
              </a:p>
            </p:txBody>
          </p:sp>
        </mc:Choice>
        <mc:Fallback xmlns="">
          <p:sp>
            <p:nvSpPr>
              <p:cNvPr id="27" name="文本框 26">
                <a:extLst>
                  <a:ext uri="{FF2B5EF4-FFF2-40B4-BE49-F238E27FC236}">
                    <a16:creationId xmlns:a16="http://schemas.microsoft.com/office/drawing/2014/main" id="{4504BBAE-89B7-4298-A644-B8998C84F068}"/>
                  </a:ext>
                </a:extLst>
              </p:cNvPr>
              <p:cNvSpPr txBox="1">
                <a:spLocks noRot="1" noChangeAspect="1" noMove="1" noResize="1" noEditPoints="1" noAdjustHandles="1" noChangeArrowheads="1" noChangeShapeType="1" noTextEdit="1"/>
              </p:cNvSpPr>
              <p:nvPr/>
            </p:nvSpPr>
            <p:spPr>
              <a:xfrm>
                <a:off x="3357496" y="3086640"/>
                <a:ext cx="4057096" cy="256993"/>
              </a:xfrm>
              <a:prstGeom prst="rect">
                <a:avLst/>
              </a:prstGeom>
              <a:blipFill>
                <a:blip r:embed="rId14"/>
                <a:stretch>
                  <a:fillRect l="-902" t="-21429" b="-476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E4E467B-C795-4C52-A7C6-4AB9E705DCA9}"/>
                  </a:ext>
                </a:extLst>
              </p:cNvPr>
              <p:cNvSpPr txBox="1"/>
              <p:nvPr/>
            </p:nvSpPr>
            <p:spPr>
              <a:xfrm>
                <a:off x="3357496" y="3437215"/>
                <a:ext cx="4355270" cy="256993"/>
              </a:xfrm>
              <a:prstGeom prst="rect">
                <a:avLst/>
              </a:prstGeom>
              <a:solidFill>
                <a:schemeClr val="accent6">
                  <a:lumMod val="20000"/>
                  <a:lumOff val="80000"/>
                </a:schemeClr>
              </a:solidFill>
            </p:spPr>
            <p:txBody>
              <a:bodyPr wrap="square" tIns="0" bIns="0" rtlCol="0">
                <a:spAutoFit/>
              </a:bodyPr>
              <a:lstStyle/>
              <a:p>
                <a:r>
                  <a:rPr lang="zh-CN" altLang="en-US" sz="1600" b="1">
                    <a:solidFill>
                      <a:schemeClr val="accent2">
                        <a:lumMod val="50000"/>
                      </a:schemeClr>
                    </a:solidFill>
                  </a:rPr>
                  <a:t>编码为</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𝟏𝟏</m:t>
                    </m:r>
                    <m:r>
                      <a:rPr lang="en-US" altLang="zh-CN" sz="1600" b="1" i="1" smtClean="0">
                        <a:solidFill>
                          <a:schemeClr val="accent2">
                            <a:lumMod val="50000"/>
                          </a:schemeClr>
                        </a:solidFill>
                        <a:latin typeface="Cambria Math" panose="02040503050406030204" pitchFamily="18" charset="0"/>
                      </a:rPr>
                      <m:t>−]</m:t>
                    </m:r>
                  </m:oMath>
                </a14:m>
                <a:r>
                  <a:rPr lang="zh-CN" altLang="en-US" sz="1600" b="1">
                    <a:solidFill>
                      <a:schemeClr val="accent2">
                        <a:lumMod val="50000"/>
                      </a:schemeClr>
                    </a:solidFill>
                  </a:rPr>
                  <a:t>，扩展得到</a:t>
                </a:r>
                <a14:m>
                  <m:oMath xmlns:m="http://schemas.openxmlformats.org/officeDocument/2006/math">
                    <m:sSub>
                      <m:sSubPr>
                        <m:ctrlPr>
                          <a:rPr lang="en-US" altLang="zh-CN" sz="1600" b="1" i="1" smtClean="0">
                            <a:solidFill>
                              <a:schemeClr val="accent2">
                                <a:lumMod val="50000"/>
                              </a:schemeClr>
                            </a:solidFill>
                            <a:latin typeface="Cambria Math" panose="02040503050406030204" pitchFamily="18" charset="0"/>
                          </a:rPr>
                        </m:ctrlPr>
                      </m:sSubPr>
                      <m:e>
                        <m:r>
                          <a:rPr lang="en-US" altLang="zh-CN" sz="1600" b="1" i="1" smtClean="0">
                            <a:solidFill>
                              <a:schemeClr val="accent2">
                                <a:lumMod val="50000"/>
                              </a:schemeClr>
                            </a:solidFill>
                            <a:latin typeface="Cambria Math" panose="02040503050406030204" pitchFamily="18" charset="0"/>
                          </a:rPr>
                          <m:t>𝑴</m:t>
                        </m:r>
                      </m:e>
                      <m:sub>
                        <m:r>
                          <a:rPr lang="en-US" altLang="zh-CN" sz="1600" b="1" i="1" smtClean="0">
                            <a:solidFill>
                              <a:schemeClr val="accent2">
                                <a:lumMod val="50000"/>
                              </a:schemeClr>
                            </a:solidFill>
                            <a:latin typeface="Cambria Math" panose="02040503050406030204" pitchFamily="18" charset="0"/>
                          </a:rPr>
                          <m:t>𝟔</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𝟕</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𝟏𝟒</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𝟏𝟓</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𝟐𝟐</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𝟐𝟑</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𝟑𝟎</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𝟑𝟏</m:t>
                        </m:r>
                      </m:sub>
                    </m:sSub>
                  </m:oMath>
                </a14:m>
                <a:endParaRPr lang="zh-CN" altLang="en-US" sz="1600" b="1">
                  <a:solidFill>
                    <a:schemeClr val="accent2">
                      <a:lumMod val="50000"/>
                    </a:schemeClr>
                  </a:solidFill>
                </a:endParaRPr>
              </a:p>
            </p:txBody>
          </p:sp>
        </mc:Choice>
        <mc:Fallback xmlns="">
          <p:sp>
            <p:nvSpPr>
              <p:cNvPr id="28" name="文本框 27">
                <a:extLst>
                  <a:ext uri="{FF2B5EF4-FFF2-40B4-BE49-F238E27FC236}">
                    <a16:creationId xmlns:a16="http://schemas.microsoft.com/office/drawing/2014/main" id="{4E4E467B-C795-4C52-A7C6-4AB9E705DCA9}"/>
                  </a:ext>
                </a:extLst>
              </p:cNvPr>
              <p:cNvSpPr txBox="1">
                <a:spLocks noRot="1" noChangeAspect="1" noMove="1" noResize="1" noEditPoints="1" noAdjustHandles="1" noChangeArrowheads="1" noChangeShapeType="1" noTextEdit="1"/>
              </p:cNvSpPr>
              <p:nvPr/>
            </p:nvSpPr>
            <p:spPr>
              <a:xfrm>
                <a:off x="3357496" y="3437215"/>
                <a:ext cx="4355270" cy="256993"/>
              </a:xfrm>
              <a:prstGeom prst="rect">
                <a:avLst/>
              </a:prstGeom>
              <a:blipFill>
                <a:blip r:embed="rId15"/>
                <a:stretch>
                  <a:fillRect l="-840" t="-23810" b="-452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B1AEA9C-194E-4CD6-8FCB-153BAF64A33E}"/>
                  </a:ext>
                </a:extLst>
              </p:cNvPr>
              <p:cNvSpPr txBox="1"/>
              <p:nvPr/>
            </p:nvSpPr>
            <p:spPr>
              <a:xfrm>
                <a:off x="3357495" y="3787772"/>
                <a:ext cx="3750247" cy="256993"/>
              </a:xfrm>
              <a:prstGeom prst="rect">
                <a:avLst/>
              </a:prstGeom>
              <a:solidFill>
                <a:schemeClr val="accent6">
                  <a:lumMod val="20000"/>
                  <a:lumOff val="80000"/>
                </a:schemeClr>
              </a:solidFill>
            </p:spPr>
            <p:txBody>
              <a:bodyPr wrap="square" tIns="0" bIns="0" rtlCol="0">
                <a:spAutoFit/>
              </a:bodyPr>
              <a:lstStyle/>
              <a:p>
                <a:r>
                  <a:rPr lang="zh-CN" altLang="en-US" sz="1600" b="1">
                    <a:solidFill>
                      <a:schemeClr val="accent2">
                        <a:lumMod val="50000"/>
                      </a:schemeClr>
                    </a:solidFill>
                  </a:rPr>
                  <a:t>编码为</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𝟏𝟎</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m:t>
                    </m:r>
                    <m:r>
                      <a:rPr lang="en-US" altLang="zh-CN" sz="1600" b="1" i="1" smtClean="0">
                        <a:solidFill>
                          <a:schemeClr val="accent2">
                            <a:lumMod val="50000"/>
                          </a:schemeClr>
                        </a:solidFill>
                        <a:latin typeface="Cambria Math" panose="02040503050406030204" pitchFamily="18" charset="0"/>
                      </a:rPr>
                      <m:t>]</m:t>
                    </m:r>
                  </m:oMath>
                </a14:m>
                <a:r>
                  <a:rPr lang="zh-CN" altLang="en-US" sz="1600" b="1">
                    <a:solidFill>
                      <a:schemeClr val="accent2">
                        <a:lumMod val="50000"/>
                      </a:schemeClr>
                    </a:solidFill>
                  </a:rPr>
                  <a:t>，扩展得到</a:t>
                </a:r>
                <a14:m>
                  <m:oMath xmlns:m="http://schemas.openxmlformats.org/officeDocument/2006/math">
                    <m:sSub>
                      <m:sSubPr>
                        <m:ctrlPr>
                          <a:rPr lang="en-US" altLang="zh-CN" sz="1600" b="1" i="1" smtClean="0">
                            <a:solidFill>
                              <a:schemeClr val="accent2">
                                <a:lumMod val="50000"/>
                              </a:schemeClr>
                            </a:solidFill>
                            <a:latin typeface="Cambria Math" panose="02040503050406030204" pitchFamily="18" charset="0"/>
                          </a:rPr>
                        </m:ctrlPr>
                      </m:sSubPr>
                      <m:e>
                        <m:r>
                          <a:rPr lang="en-US" altLang="zh-CN" sz="1600" b="1" i="1" smtClean="0">
                            <a:solidFill>
                              <a:schemeClr val="accent2">
                                <a:lumMod val="50000"/>
                              </a:schemeClr>
                            </a:solidFill>
                            <a:latin typeface="Cambria Math" panose="02040503050406030204" pitchFamily="18" charset="0"/>
                          </a:rPr>
                          <m:t>𝑴</m:t>
                        </m:r>
                      </m:e>
                      <m:sub>
                        <m:r>
                          <a:rPr lang="en-US" altLang="zh-CN" sz="1600" b="1" i="1" smtClean="0">
                            <a:solidFill>
                              <a:schemeClr val="accent2">
                                <a:lumMod val="50000"/>
                              </a:schemeClr>
                            </a:solidFill>
                            <a:latin typeface="Cambria Math" panose="02040503050406030204" pitchFamily="18" charset="0"/>
                          </a:rPr>
                          <m:t>𝟏𝟕</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𝟏𝟗</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𝟐𝟏</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𝟐𝟑</m:t>
                        </m:r>
                      </m:sub>
                    </m:sSub>
                  </m:oMath>
                </a14:m>
                <a:endParaRPr lang="zh-CN" altLang="en-US" sz="1600" b="1">
                  <a:solidFill>
                    <a:schemeClr val="accent2">
                      <a:lumMod val="50000"/>
                    </a:schemeClr>
                  </a:solidFill>
                </a:endParaRPr>
              </a:p>
            </p:txBody>
          </p:sp>
        </mc:Choice>
        <mc:Fallback xmlns="">
          <p:sp>
            <p:nvSpPr>
              <p:cNvPr id="29" name="文本框 28">
                <a:extLst>
                  <a:ext uri="{FF2B5EF4-FFF2-40B4-BE49-F238E27FC236}">
                    <a16:creationId xmlns:a16="http://schemas.microsoft.com/office/drawing/2014/main" id="{8B1AEA9C-194E-4CD6-8FCB-153BAF64A33E}"/>
                  </a:ext>
                </a:extLst>
              </p:cNvPr>
              <p:cNvSpPr txBox="1">
                <a:spLocks noRot="1" noChangeAspect="1" noMove="1" noResize="1" noEditPoints="1" noAdjustHandles="1" noChangeArrowheads="1" noChangeShapeType="1" noTextEdit="1"/>
              </p:cNvSpPr>
              <p:nvPr/>
            </p:nvSpPr>
            <p:spPr>
              <a:xfrm>
                <a:off x="3357495" y="3787772"/>
                <a:ext cx="3750247" cy="256993"/>
              </a:xfrm>
              <a:prstGeom prst="rect">
                <a:avLst/>
              </a:prstGeom>
              <a:blipFill>
                <a:blip r:embed="rId16"/>
                <a:stretch>
                  <a:fillRect l="-976" t="-20930" b="-441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936C103-8FAD-4370-AE5D-F5998AF14D3E}"/>
                  </a:ext>
                </a:extLst>
              </p:cNvPr>
              <p:cNvSpPr txBox="1"/>
              <p:nvPr/>
            </p:nvSpPr>
            <p:spPr>
              <a:xfrm>
                <a:off x="2036258" y="4455169"/>
                <a:ext cx="1093305" cy="246221"/>
              </a:xfrm>
              <a:prstGeom prst="rect">
                <a:avLst/>
              </a:prstGeom>
              <a:solidFill>
                <a:schemeClr val="accent4">
                  <a:lumMod val="20000"/>
                  <a:lumOff val="80000"/>
                </a:schemeClr>
              </a:solidFill>
            </p:spPr>
            <p:txBody>
              <a:bodyPr wrap="square" lIns="36000" tIns="0" rIns="36000" bIns="0" rtlCol="0">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2">
                              <a:lumMod val="50000"/>
                            </a:schemeClr>
                          </a:solidFill>
                          <a:latin typeface="Cambria Math" panose="02040503050406030204" pitchFamily="18" charset="0"/>
                        </a:rPr>
                        <m:t>𝒕</m:t>
                      </m:r>
                    </m:oMath>
                  </m:oMathPara>
                </a14:m>
                <a:endParaRPr lang="zh-CN" altLang="en-US" sz="1600" b="1">
                  <a:solidFill>
                    <a:schemeClr val="accent2">
                      <a:lumMod val="50000"/>
                    </a:schemeClr>
                  </a:solidFill>
                </a:endParaRPr>
              </a:p>
            </p:txBody>
          </p:sp>
        </mc:Choice>
        <mc:Fallback xmlns="">
          <p:sp>
            <p:nvSpPr>
              <p:cNvPr id="30" name="文本框 29">
                <a:extLst>
                  <a:ext uri="{FF2B5EF4-FFF2-40B4-BE49-F238E27FC236}">
                    <a16:creationId xmlns:a16="http://schemas.microsoft.com/office/drawing/2014/main" id="{5936C103-8FAD-4370-AE5D-F5998AF14D3E}"/>
                  </a:ext>
                </a:extLst>
              </p:cNvPr>
              <p:cNvSpPr txBox="1">
                <a:spLocks noRot="1" noChangeAspect="1" noMove="1" noResize="1" noEditPoints="1" noAdjustHandles="1" noChangeArrowheads="1" noChangeShapeType="1" noTextEdit="1"/>
              </p:cNvSpPr>
              <p:nvPr/>
            </p:nvSpPr>
            <p:spPr>
              <a:xfrm>
                <a:off x="2036258" y="4455169"/>
                <a:ext cx="1093305" cy="246221"/>
              </a:xfrm>
              <a:prstGeom prst="rect">
                <a:avLst/>
              </a:prstGeom>
              <a:blipFill>
                <a:blip r:embed="rId17"/>
                <a:stretch>
                  <a:fillRect b="-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1FFEA29-5A11-478F-BE36-1F271C36714E}"/>
                  </a:ext>
                </a:extLst>
              </p:cNvPr>
              <p:cNvSpPr txBox="1"/>
              <p:nvPr/>
            </p:nvSpPr>
            <p:spPr>
              <a:xfrm>
                <a:off x="3357495" y="4128000"/>
                <a:ext cx="5001314" cy="246221"/>
              </a:xfrm>
              <a:prstGeom prst="rect">
                <a:avLst/>
              </a:prstGeom>
              <a:solidFill>
                <a:schemeClr val="accent6">
                  <a:lumMod val="20000"/>
                  <a:lumOff val="80000"/>
                </a:schemeClr>
              </a:solidFill>
            </p:spPr>
            <p:txBody>
              <a:bodyPr wrap="square" tIns="0" bIns="0" rtlCol="0">
                <a:spAutoFit/>
              </a:bodyPr>
              <a:lstStyle/>
              <a:p>
                <a:r>
                  <a:rPr lang="zh-CN" altLang="en-US" sz="1600" b="1">
                    <a:solidFill>
                      <a:schemeClr val="accent2">
                        <a:lumMod val="50000"/>
                      </a:schemeClr>
                    </a:solidFill>
                  </a:rPr>
                  <a:t>编码为</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m:t>
                    </m:r>
                    <m:r>
                      <a:rPr lang="en-US" altLang="zh-CN" sz="1600" b="1" i="1" smtClean="0">
                        <a:solidFill>
                          <a:schemeClr val="accent2">
                            <a:lumMod val="50000"/>
                          </a:schemeClr>
                        </a:solidFill>
                        <a:latin typeface="Cambria Math" panose="02040503050406030204" pitchFamily="18" charset="0"/>
                      </a:rPr>
                      <m:t>−−−]</m:t>
                    </m:r>
                  </m:oMath>
                </a14:m>
                <a:r>
                  <a:rPr lang="zh-CN" altLang="en-US" sz="1600" b="1">
                    <a:solidFill>
                      <a:schemeClr val="accent2">
                        <a:lumMod val="50000"/>
                      </a:schemeClr>
                    </a:solidFill>
                  </a:rPr>
                  <a:t>，扩展得到</a:t>
                </a:r>
                <a14:m>
                  <m:oMath xmlns:m="http://schemas.openxmlformats.org/officeDocument/2006/math">
                    <m:sSub>
                      <m:sSubPr>
                        <m:ctrlPr>
                          <a:rPr lang="en-US" altLang="zh-CN" sz="1600" b="1" i="1">
                            <a:solidFill>
                              <a:schemeClr val="accent2">
                                <a:lumMod val="50000"/>
                              </a:schemeClr>
                            </a:solidFill>
                            <a:latin typeface="Cambria Math" panose="02040503050406030204" pitchFamily="18" charset="0"/>
                          </a:rPr>
                        </m:ctrlPr>
                      </m:sSubPr>
                      <m:e>
                        <m:r>
                          <a:rPr lang="en-US" altLang="zh-CN" sz="1600" b="1" i="1">
                            <a:solidFill>
                              <a:schemeClr val="accent2">
                                <a:lumMod val="50000"/>
                              </a:schemeClr>
                            </a:solidFill>
                            <a:latin typeface="Cambria Math" panose="02040503050406030204" pitchFamily="18" charset="0"/>
                          </a:rPr>
                          <m:t>𝑴</m:t>
                        </m:r>
                      </m:e>
                      <m:sub>
                        <m:r>
                          <a:rPr lang="en-US" altLang="zh-CN" sz="1600" b="1" i="1" smtClean="0">
                            <a:solidFill>
                              <a:schemeClr val="accent2">
                                <a:lumMod val="50000"/>
                              </a:schemeClr>
                            </a:solidFill>
                            <a:latin typeface="Cambria Math" panose="02040503050406030204" pitchFamily="18" charset="0"/>
                          </a:rPr>
                          <m:t>𝟖</m:t>
                        </m:r>
                      </m:sub>
                    </m:sSub>
                    <m:r>
                      <m:rPr>
                        <m:nor/>
                      </m:rPr>
                      <a:rPr lang="zh-CN" altLang="en-US" sz="1600" b="1">
                        <a:solidFill>
                          <a:schemeClr val="accent2">
                            <a:lumMod val="50000"/>
                          </a:schemeClr>
                        </a:solidFill>
                      </a:rPr>
                      <m:t>至</m:t>
                    </m:r>
                    <m:sSub>
                      <m:sSubPr>
                        <m:ctrlPr>
                          <a:rPr lang="en-US" altLang="zh-CN" sz="1600" b="1" i="1">
                            <a:solidFill>
                              <a:schemeClr val="accent2">
                                <a:lumMod val="50000"/>
                              </a:schemeClr>
                            </a:solidFill>
                            <a:latin typeface="Cambria Math" panose="02040503050406030204" pitchFamily="18" charset="0"/>
                          </a:rPr>
                        </m:ctrlPr>
                      </m:sSubPr>
                      <m:e>
                        <m:r>
                          <a:rPr lang="en-US" altLang="zh-CN" sz="1600" b="1" i="1">
                            <a:solidFill>
                              <a:schemeClr val="accent2">
                                <a:lumMod val="50000"/>
                              </a:schemeClr>
                            </a:solidFill>
                            <a:latin typeface="Cambria Math" panose="02040503050406030204" pitchFamily="18" charset="0"/>
                          </a:rPr>
                          <m:t>𝑴</m:t>
                        </m:r>
                      </m:e>
                      <m:sub>
                        <m:r>
                          <a:rPr lang="en-US" altLang="zh-CN" sz="1600" b="1" i="1" smtClean="0">
                            <a:solidFill>
                              <a:schemeClr val="accent2">
                                <a:lumMod val="50000"/>
                              </a:schemeClr>
                            </a:solidFill>
                            <a:latin typeface="Cambria Math" panose="02040503050406030204" pitchFamily="18" charset="0"/>
                          </a:rPr>
                          <m:t>𝟏𝟓</m:t>
                        </m:r>
                      </m:sub>
                    </m:sSub>
                  </m:oMath>
                </a14:m>
                <a:r>
                  <a:rPr lang="zh-CN" altLang="en-US" sz="1600" b="1">
                    <a:solidFill>
                      <a:schemeClr val="accent2">
                        <a:lumMod val="50000"/>
                      </a:schemeClr>
                    </a:solidFill>
                  </a:rPr>
                  <a:t>，及</a:t>
                </a:r>
                <a14:m>
                  <m:oMath xmlns:m="http://schemas.openxmlformats.org/officeDocument/2006/math">
                    <m:sSub>
                      <m:sSubPr>
                        <m:ctrlPr>
                          <a:rPr lang="en-US" altLang="zh-CN" sz="1600" b="1" i="1" smtClean="0">
                            <a:solidFill>
                              <a:schemeClr val="accent2">
                                <a:lumMod val="50000"/>
                              </a:schemeClr>
                            </a:solidFill>
                            <a:latin typeface="Cambria Math" panose="02040503050406030204" pitchFamily="18" charset="0"/>
                          </a:rPr>
                        </m:ctrlPr>
                      </m:sSubPr>
                      <m:e>
                        <m:r>
                          <a:rPr lang="en-US" altLang="zh-CN" sz="1600" b="1" i="1" smtClean="0">
                            <a:solidFill>
                              <a:schemeClr val="accent2">
                                <a:lumMod val="50000"/>
                              </a:schemeClr>
                            </a:solidFill>
                            <a:latin typeface="Cambria Math" panose="02040503050406030204" pitchFamily="18" charset="0"/>
                          </a:rPr>
                          <m:t>𝑴</m:t>
                        </m:r>
                      </m:e>
                      <m:sub>
                        <m:r>
                          <a:rPr lang="en-US" altLang="zh-CN" sz="1600" b="1" i="1" smtClean="0">
                            <a:solidFill>
                              <a:schemeClr val="accent2">
                                <a:lumMod val="50000"/>
                              </a:schemeClr>
                            </a:solidFill>
                            <a:latin typeface="Cambria Math" panose="02040503050406030204" pitchFamily="18" charset="0"/>
                          </a:rPr>
                          <m:t>𝟐𝟒</m:t>
                        </m:r>
                      </m:sub>
                    </m:sSub>
                  </m:oMath>
                </a14:m>
                <a:r>
                  <a:rPr lang="zh-CN" altLang="en-US" sz="1600" b="1">
                    <a:solidFill>
                      <a:schemeClr val="accent2">
                        <a:lumMod val="50000"/>
                      </a:schemeClr>
                    </a:solidFill>
                  </a:rPr>
                  <a:t>至</a:t>
                </a:r>
                <a14:m>
                  <m:oMath xmlns:m="http://schemas.openxmlformats.org/officeDocument/2006/math">
                    <m:sSub>
                      <m:sSubPr>
                        <m:ctrlPr>
                          <a:rPr lang="en-US" altLang="zh-CN" sz="1600" b="1" i="1" smtClean="0">
                            <a:solidFill>
                              <a:schemeClr val="accent2">
                                <a:lumMod val="50000"/>
                              </a:schemeClr>
                            </a:solidFill>
                            <a:latin typeface="Cambria Math" panose="02040503050406030204" pitchFamily="18" charset="0"/>
                          </a:rPr>
                        </m:ctrlPr>
                      </m:sSubPr>
                      <m:e>
                        <m:r>
                          <a:rPr lang="en-US" altLang="zh-CN" sz="1600" b="1" i="1" smtClean="0">
                            <a:solidFill>
                              <a:schemeClr val="accent2">
                                <a:lumMod val="50000"/>
                              </a:schemeClr>
                            </a:solidFill>
                            <a:latin typeface="Cambria Math" panose="02040503050406030204" pitchFamily="18" charset="0"/>
                          </a:rPr>
                          <m:t>𝑴</m:t>
                        </m:r>
                      </m:e>
                      <m:sub>
                        <m:r>
                          <a:rPr lang="en-US" altLang="zh-CN" sz="1600" b="1" i="1" smtClean="0">
                            <a:solidFill>
                              <a:schemeClr val="accent2">
                                <a:lumMod val="50000"/>
                              </a:schemeClr>
                            </a:solidFill>
                            <a:latin typeface="Cambria Math" panose="02040503050406030204" pitchFamily="18" charset="0"/>
                          </a:rPr>
                          <m:t>𝟑𝟏</m:t>
                        </m:r>
                      </m:sub>
                    </m:sSub>
                  </m:oMath>
                </a14:m>
                <a:endParaRPr lang="zh-CN" altLang="en-US" sz="1600" b="1">
                  <a:solidFill>
                    <a:schemeClr val="accent2">
                      <a:lumMod val="50000"/>
                    </a:schemeClr>
                  </a:solidFill>
                </a:endParaRPr>
              </a:p>
            </p:txBody>
          </p:sp>
        </mc:Choice>
        <mc:Fallback xmlns="">
          <p:sp>
            <p:nvSpPr>
              <p:cNvPr id="31" name="文本框 30">
                <a:extLst>
                  <a:ext uri="{FF2B5EF4-FFF2-40B4-BE49-F238E27FC236}">
                    <a16:creationId xmlns:a16="http://schemas.microsoft.com/office/drawing/2014/main" id="{01FFEA29-5A11-478F-BE36-1F271C36714E}"/>
                  </a:ext>
                </a:extLst>
              </p:cNvPr>
              <p:cNvSpPr txBox="1">
                <a:spLocks noRot="1" noChangeAspect="1" noMove="1" noResize="1" noEditPoints="1" noAdjustHandles="1" noChangeArrowheads="1" noChangeShapeType="1" noTextEdit="1"/>
              </p:cNvSpPr>
              <p:nvPr/>
            </p:nvSpPr>
            <p:spPr>
              <a:xfrm>
                <a:off x="3357495" y="4128000"/>
                <a:ext cx="5001314" cy="246221"/>
              </a:xfrm>
              <a:prstGeom prst="rect">
                <a:avLst/>
              </a:prstGeom>
              <a:blipFill>
                <a:blip r:embed="rId18"/>
                <a:stretch>
                  <a:fillRect l="-732" t="-24390" b="-48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EA4EE68B-2723-43D3-8A4F-20A812051ABD}"/>
                  </a:ext>
                </a:extLst>
              </p:cNvPr>
              <p:cNvSpPr txBox="1"/>
              <p:nvPr/>
            </p:nvSpPr>
            <p:spPr>
              <a:xfrm>
                <a:off x="3357495" y="4454834"/>
                <a:ext cx="4852227" cy="246221"/>
              </a:xfrm>
              <a:prstGeom prst="rect">
                <a:avLst/>
              </a:prstGeom>
              <a:solidFill>
                <a:schemeClr val="accent6">
                  <a:lumMod val="20000"/>
                  <a:lumOff val="80000"/>
                </a:schemeClr>
              </a:solidFill>
            </p:spPr>
            <p:txBody>
              <a:bodyPr wrap="square" tIns="0" bIns="0" rtlCol="0">
                <a:spAutoFit/>
              </a:bodyPr>
              <a:lstStyle/>
              <a:p>
                <a:r>
                  <a:rPr lang="zh-CN" altLang="en-US" sz="1600" b="1">
                    <a:solidFill>
                      <a:schemeClr val="accent2">
                        <a:lumMod val="50000"/>
                      </a:schemeClr>
                    </a:solidFill>
                  </a:rPr>
                  <a:t>编码为</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𝟎</m:t>
                    </m:r>
                    <m:r>
                      <a:rPr lang="en-US" altLang="zh-CN" sz="1600" b="1" i="1" smtClean="0">
                        <a:solidFill>
                          <a:schemeClr val="accent2">
                            <a:lumMod val="50000"/>
                          </a:schemeClr>
                        </a:solidFill>
                        <a:latin typeface="Cambria Math" panose="02040503050406030204" pitchFamily="18" charset="0"/>
                      </a:rPr>
                      <m:t>]</m:t>
                    </m:r>
                  </m:oMath>
                </a14:m>
                <a:r>
                  <a:rPr lang="zh-CN" altLang="en-US" sz="1600" b="1">
                    <a:solidFill>
                      <a:schemeClr val="accent2">
                        <a:lumMod val="50000"/>
                      </a:schemeClr>
                    </a:solidFill>
                  </a:rPr>
                  <a:t>，扩展得到</a:t>
                </a:r>
                <a:r>
                  <a:rPr lang="zh-CN" altLang="en-US" sz="1600" b="1" i="0">
                    <a:solidFill>
                      <a:schemeClr val="accent2">
                        <a:lumMod val="50000"/>
                      </a:schemeClr>
                    </a:solidFill>
                    <a:latin typeface="+mj-lt"/>
                  </a:rPr>
                  <a:t>所有</a:t>
                </a:r>
                <a:r>
                  <a:rPr lang="zh-CN" altLang="en-US" sz="1600" b="1">
                    <a:solidFill>
                      <a:schemeClr val="accent2">
                        <a:lumMod val="50000"/>
                      </a:schemeClr>
                    </a:solidFill>
                  </a:rPr>
                  <a:t>偶数编码的极大项</a:t>
                </a:r>
              </a:p>
            </p:txBody>
          </p:sp>
        </mc:Choice>
        <mc:Fallback xmlns="">
          <p:sp>
            <p:nvSpPr>
              <p:cNvPr id="32" name="文本框 31">
                <a:extLst>
                  <a:ext uri="{FF2B5EF4-FFF2-40B4-BE49-F238E27FC236}">
                    <a16:creationId xmlns:a16="http://schemas.microsoft.com/office/drawing/2014/main" id="{EA4EE68B-2723-43D3-8A4F-20A812051ABD}"/>
                  </a:ext>
                </a:extLst>
              </p:cNvPr>
              <p:cNvSpPr txBox="1">
                <a:spLocks noRot="1" noChangeAspect="1" noMove="1" noResize="1" noEditPoints="1" noAdjustHandles="1" noChangeArrowheads="1" noChangeShapeType="1" noTextEdit="1"/>
              </p:cNvSpPr>
              <p:nvPr/>
            </p:nvSpPr>
            <p:spPr>
              <a:xfrm>
                <a:off x="3357495" y="4454834"/>
                <a:ext cx="4852227" cy="246221"/>
              </a:xfrm>
              <a:prstGeom prst="rect">
                <a:avLst/>
              </a:prstGeom>
              <a:blipFill>
                <a:blip r:embed="rId19"/>
                <a:stretch>
                  <a:fillRect l="-754" t="-27500" b="-5000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A9F4E7A-8C3B-43D2-9F0B-55630DF5A7C5}"/>
              </a:ext>
            </a:extLst>
          </p:cNvPr>
          <p:cNvSpPr txBox="1"/>
          <p:nvPr/>
        </p:nvSpPr>
        <p:spPr>
          <a:xfrm>
            <a:off x="7556788" y="2442801"/>
            <a:ext cx="1133870" cy="954107"/>
          </a:xfrm>
          <a:prstGeom prst="rect">
            <a:avLst/>
          </a:prstGeom>
          <a:solidFill>
            <a:schemeClr val="accent2">
              <a:lumMod val="50000"/>
            </a:schemeClr>
          </a:solidFill>
        </p:spPr>
        <p:txBody>
          <a:bodyPr wrap="square" rtlCol="0">
            <a:spAutoFit/>
          </a:bodyPr>
          <a:lstStyle/>
          <a:p>
            <a:r>
              <a:rPr lang="zh-CN" altLang="en-US" sz="1400" b="1">
                <a:solidFill>
                  <a:schemeClr val="bg1"/>
                </a:solidFill>
              </a:rPr>
              <a:t>得到了所有极大项，这些议论的合取是矛盾式！</a:t>
            </a:r>
          </a:p>
        </p:txBody>
      </p:sp>
    </p:spTree>
    <p:extLst>
      <p:ext uri="{BB962C8B-B14F-4D97-AF65-F5344CB8AC3E}">
        <p14:creationId xmlns:p14="http://schemas.microsoft.com/office/powerpoint/2010/main" val="309703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7" grpId="0" animBg="1"/>
      <p:bldP spid="18" grpId="0" animBg="1"/>
      <p:bldP spid="19" grpId="0" animBg="1"/>
      <p:bldP spid="20" grpId="0" animBg="1"/>
      <p:bldP spid="22" grpId="0" animBg="1"/>
      <p:bldP spid="4"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C8A63A11-312B-46D2-98D0-53742CDD8886}"/>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内容提要</a:t>
            </a:r>
          </a:p>
        </p:txBody>
      </p:sp>
      <p:sp>
        <p:nvSpPr>
          <p:cNvPr id="2" name="文本框 1">
            <a:extLst>
              <a:ext uri="{FF2B5EF4-FFF2-40B4-BE49-F238E27FC236}">
                <a16:creationId xmlns:a16="http://schemas.microsoft.com/office/drawing/2014/main" id="{85BA4EFF-667B-4FC6-8446-13B52B94D7E0}"/>
              </a:ext>
            </a:extLst>
          </p:cNvPr>
          <p:cNvSpPr txBox="1"/>
          <p:nvPr/>
        </p:nvSpPr>
        <p:spPr>
          <a:xfrm>
            <a:off x="830422" y="1114620"/>
            <a:ext cx="4655978" cy="2914259"/>
          </a:xfrm>
          <a:prstGeom prst="rect">
            <a:avLst/>
          </a:prstGeom>
          <a:noFill/>
        </p:spPr>
        <p:txBody>
          <a:bodyPr wrap="square" rtlCol="0">
            <a:spAutoFit/>
          </a:bodyPr>
          <a:lstStyle/>
          <a:p>
            <a:pPr>
              <a:lnSpc>
                <a:spcPct val="200000"/>
              </a:lnSpc>
            </a:pPr>
            <a:r>
              <a:rPr lang="zh-CN" altLang="en-US" sz="2400" b="1">
                <a:solidFill>
                  <a:schemeClr val="bg1">
                    <a:lumMod val="95000"/>
                  </a:schemeClr>
                </a:solidFill>
                <a:latin typeface="仿宋" panose="02010609060101010101" pitchFamily="49" charset="-122"/>
                <a:ea typeface="仿宋" panose="02010609060101010101" pitchFamily="49" charset="-122"/>
              </a:rPr>
              <a:t>主析取范式与主合取范式</a:t>
            </a:r>
            <a:endParaRPr lang="en-US" altLang="zh-CN" sz="2400" b="1">
              <a:solidFill>
                <a:schemeClr val="bg1">
                  <a:lumMod val="95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bg1">
                    <a:lumMod val="95000"/>
                  </a:schemeClr>
                </a:solidFill>
                <a:latin typeface="仿宋" panose="02010609060101010101" pitchFamily="49" charset="-122"/>
                <a:ea typeface="仿宋" panose="02010609060101010101" pitchFamily="49" charset="-122"/>
              </a:rPr>
              <a:t>主范式的应用</a:t>
            </a:r>
            <a:endParaRPr lang="en-US" altLang="zh-CN" sz="2400" b="1">
              <a:solidFill>
                <a:schemeClr val="bg1">
                  <a:lumMod val="95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命题逻辑公式范式的建模与实现</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消解原理的实现</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p:txBody>
      </p:sp>
      <p:sp>
        <p:nvSpPr>
          <p:cNvPr id="11" name="矩形 10">
            <a:extLst>
              <a:ext uri="{FF2B5EF4-FFF2-40B4-BE49-F238E27FC236}">
                <a16:creationId xmlns:a16="http://schemas.microsoft.com/office/drawing/2014/main" id="{442470A3-17E0-4A28-9AF9-5A2F0FB0419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矩形 11">
            <a:extLst>
              <a:ext uri="{FF2B5EF4-FFF2-40B4-BE49-F238E27FC236}">
                <a16:creationId xmlns:a16="http://schemas.microsoft.com/office/drawing/2014/main" id="{AC32D6D5-FC5F-4988-89F0-E5114C49A15E}"/>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FDE91CAA-7321-49F4-9733-065AE332399B}"/>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4" name="矩形 13">
            <a:extLst>
              <a:ext uri="{FF2B5EF4-FFF2-40B4-BE49-F238E27FC236}">
                <a16:creationId xmlns:a16="http://schemas.microsoft.com/office/drawing/2014/main" id="{7FD880B9-427D-4B2C-B60B-E79B30A493F1}"/>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5" name="矩形 14">
            <a:extLst>
              <a:ext uri="{FF2B5EF4-FFF2-40B4-BE49-F238E27FC236}">
                <a16:creationId xmlns:a16="http://schemas.microsoft.com/office/drawing/2014/main" id="{E8FDFDF5-F81B-461A-AA68-EF7C48D09363}"/>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D96B9435-B891-4393-B68B-E3404920B5F1}" type="slidenum">
              <a:rPr lang="en-US" altLang="zh-CN" sz="1400" smtClean="0">
                <a:latin typeface="Arial" panose="020B0604020202020204" pitchFamily="34" charset="0"/>
                <a:ea typeface="楷体" panose="02010609060101010101" pitchFamily="49" charset="-122"/>
                <a:cs typeface="Arial" panose="020B0604020202020204" pitchFamily="34" charset="0"/>
              </a:rPr>
              <a:t>19</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91239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C8A63A11-312B-46D2-98D0-53742CDD8886}"/>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内容提要</a:t>
            </a:r>
          </a:p>
        </p:txBody>
      </p:sp>
      <p:sp>
        <p:nvSpPr>
          <p:cNvPr id="2" name="文本框 1">
            <a:extLst>
              <a:ext uri="{FF2B5EF4-FFF2-40B4-BE49-F238E27FC236}">
                <a16:creationId xmlns:a16="http://schemas.microsoft.com/office/drawing/2014/main" id="{85BA4EFF-667B-4FC6-8446-13B52B94D7E0}"/>
              </a:ext>
            </a:extLst>
          </p:cNvPr>
          <p:cNvSpPr txBox="1"/>
          <p:nvPr/>
        </p:nvSpPr>
        <p:spPr>
          <a:xfrm>
            <a:off x="830422" y="1114620"/>
            <a:ext cx="4792667" cy="2914259"/>
          </a:xfrm>
          <a:prstGeom prst="rect">
            <a:avLst/>
          </a:prstGeom>
          <a:noFill/>
        </p:spPr>
        <p:txBody>
          <a:bodyPr wrap="square" rtlCol="0">
            <a:spAutoFit/>
          </a:bodyPr>
          <a:lstStyle/>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主析取范式与主合取范式</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主范式的应用</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命题逻辑公式范式的建模与实现</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消解原理的实现</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p:txBody>
      </p:sp>
      <p:sp>
        <p:nvSpPr>
          <p:cNvPr id="11" name="矩形 10">
            <a:extLst>
              <a:ext uri="{FF2B5EF4-FFF2-40B4-BE49-F238E27FC236}">
                <a16:creationId xmlns:a16="http://schemas.microsoft.com/office/drawing/2014/main" id="{442470A3-17E0-4A28-9AF9-5A2F0FB0419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矩形 11">
            <a:extLst>
              <a:ext uri="{FF2B5EF4-FFF2-40B4-BE49-F238E27FC236}">
                <a16:creationId xmlns:a16="http://schemas.microsoft.com/office/drawing/2014/main" id="{AC32D6D5-FC5F-4988-89F0-E5114C49A15E}"/>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FDE91CAA-7321-49F4-9733-065AE332399B}"/>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4" name="矩形 13">
            <a:extLst>
              <a:ext uri="{FF2B5EF4-FFF2-40B4-BE49-F238E27FC236}">
                <a16:creationId xmlns:a16="http://schemas.microsoft.com/office/drawing/2014/main" id="{7FD880B9-427D-4B2C-B60B-E79B30A493F1}"/>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5" name="矩形 14">
            <a:extLst>
              <a:ext uri="{FF2B5EF4-FFF2-40B4-BE49-F238E27FC236}">
                <a16:creationId xmlns:a16="http://schemas.microsoft.com/office/drawing/2014/main" id="{E8FDFDF5-F81B-461A-AA68-EF7C48D09363}"/>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D96B9435-B891-4393-B68B-E3404920B5F1}" type="slidenum">
              <a:rPr lang="en-US" altLang="zh-CN" sz="1400" smtClean="0">
                <a:latin typeface="Arial" panose="020B0604020202020204" pitchFamily="34" charset="0"/>
                <a:ea typeface="楷体" panose="02010609060101010101" pitchFamily="49" charset="-122"/>
                <a:cs typeface="Arial" panose="020B0604020202020204" pitchFamily="34" charset="0"/>
              </a:rPr>
              <a:t>2</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90210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命题逻辑公式范式的建模</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20</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3BEF34E4-08D3-437B-8219-55A9184FB6CB}"/>
              </a:ext>
            </a:extLst>
          </p:cNvPr>
          <p:cNvSpPr txBox="1"/>
          <p:nvPr/>
        </p:nvSpPr>
        <p:spPr>
          <a:xfrm>
            <a:off x="1163027" y="696046"/>
            <a:ext cx="6817939" cy="984885"/>
          </a:xfrm>
          <a:prstGeom prst="rect">
            <a:avLst/>
          </a:prstGeom>
          <a:solidFill>
            <a:schemeClr val="accent4">
              <a:lumMod val="20000"/>
              <a:lumOff val="80000"/>
            </a:schemeClr>
          </a:solidFill>
        </p:spPr>
        <p:txBody>
          <a:bodyPr wrap="square" rtlCol="0">
            <a:spAutoFit/>
          </a:bodyPr>
          <a:lstStyle/>
          <a:p>
            <a:pPr>
              <a:spcBef>
                <a:spcPts val="600"/>
              </a:spcBef>
            </a:pPr>
            <a:r>
              <a:rPr lang="zh-CN" altLang="en-US" sz="1600" b="1">
                <a:solidFill>
                  <a:schemeClr val="accent2">
                    <a:lumMod val="50000"/>
                  </a:schemeClr>
                </a:solidFill>
              </a:rPr>
              <a:t>命题逻辑范式公式不应像普通公式作为抽象语法树进行存储与处理</a:t>
            </a:r>
            <a:endParaRPr lang="en-US" altLang="zh-CN" sz="1600" b="1">
              <a:solidFill>
                <a:schemeClr val="accent2">
                  <a:lumMod val="50000"/>
                </a:schemeClr>
              </a:solidFill>
            </a:endParaRPr>
          </a:p>
          <a:p>
            <a:pPr marL="285750" indent="-285750">
              <a:spcBef>
                <a:spcPts val="600"/>
              </a:spcBef>
              <a:buFont typeface="Arial" panose="020B0604020202020204" pitchFamily="34" charset="0"/>
              <a:buChar char="•"/>
            </a:pPr>
            <a:r>
              <a:rPr lang="zh-CN" altLang="en-US" sz="1600" b="1">
                <a:solidFill>
                  <a:schemeClr val="accent2">
                    <a:lumMod val="50000"/>
                  </a:schemeClr>
                </a:solidFill>
                <a:latin typeface="楷体" panose="02010609060101010101" pitchFamily="49" charset="-122"/>
                <a:ea typeface="楷体" panose="02010609060101010101" pitchFamily="49" charset="-122"/>
              </a:rPr>
              <a:t>析取范式可看做简单合取式的集合，合取范式可看做简单析取式的集合</a:t>
            </a:r>
            <a:endParaRPr lang="en-US" altLang="zh-CN" sz="1600" b="1">
              <a:solidFill>
                <a:schemeClr val="accent2">
                  <a:lumMod val="50000"/>
                </a:schemeClr>
              </a:solidFill>
              <a:latin typeface="楷体" panose="02010609060101010101" pitchFamily="49" charset="-122"/>
              <a:ea typeface="楷体" panose="02010609060101010101" pitchFamily="49" charset="-122"/>
            </a:endParaRPr>
          </a:p>
          <a:p>
            <a:pPr marL="285750" indent="-285750">
              <a:spcBef>
                <a:spcPts val="600"/>
              </a:spcBef>
              <a:buFont typeface="Arial" panose="020B0604020202020204" pitchFamily="34" charset="0"/>
              <a:buChar char="•"/>
            </a:pPr>
            <a:r>
              <a:rPr lang="zh-CN" altLang="en-US" sz="1600" b="1">
                <a:solidFill>
                  <a:schemeClr val="accent2">
                    <a:lumMod val="50000"/>
                  </a:schemeClr>
                </a:solidFill>
                <a:latin typeface="楷体" panose="02010609060101010101" pitchFamily="49" charset="-122"/>
                <a:ea typeface="楷体" panose="02010609060101010101" pitchFamily="49" charset="-122"/>
              </a:rPr>
              <a:t>简单合取式和简单析取式可看做文字的集合</a:t>
            </a:r>
          </a:p>
        </p:txBody>
      </p:sp>
      <p:pic>
        <p:nvPicPr>
          <p:cNvPr id="4" name="图片 3">
            <a:extLst>
              <a:ext uri="{FF2B5EF4-FFF2-40B4-BE49-F238E27FC236}">
                <a16:creationId xmlns:a16="http://schemas.microsoft.com/office/drawing/2014/main" id="{85E23E38-5904-43B6-BDFD-8A1E14E92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027" y="1625323"/>
            <a:ext cx="6549886" cy="3178221"/>
          </a:xfrm>
          <a:prstGeom prst="rect">
            <a:avLst/>
          </a:prstGeom>
        </p:spPr>
      </p:pic>
      <p:sp>
        <p:nvSpPr>
          <p:cNvPr id="5" name="文本框 4">
            <a:extLst>
              <a:ext uri="{FF2B5EF4-FFF2-40B4-BE49-F238E27FC236}">
                <a16:creationId xmlns:a16="http://schemas.microsoft.com/office/drawing/2014/main" id="{A5AFD551-3A10-40DF-A069-647EE6BED8D3}"/>
              </a:ext>
            </a:extLst>
          </p:cNvPr>
          <p:cNvSpPr txBox="1"/>
          <p:nvPr/>
        </p:nvSpPr>
        <p:spPr>
          <a:xfrm>
            <a:off x="1163027" y="4049678"/>
            <a:ext cx="3110952" cy="584775"/>
          </a:xfrm>
          <a:prstGeom prst="rect">
            <a:avLst/>
          </a:prstGeom>
          <a:solidFill>
            <a:schemeClr val="accent2">
              <a:lumMod val="20000"/>
              <a:lumOff val="80000"/>
            </a:schemeClr>
          </a:solidFill>
        </p:spPr>
        <p:txBody>
          <a:bodyPr wrap="square" rtlCol="0">
            <a:spAutoFit/>
          </a:bodyPr>
          <a:lstStyle/>
          <a:p>
            <a:r>
              <a:rPr lang="zh-CN" altLang="en-US" sz="1600" b="1">
                <a:solidFill>
                  <a:schemeClr val="accent2">
                    <a:lumMod val="50000"/>
                  </a:schemeClr>
                </a:solidFill>
              </a:rPr>
              <a:t>范式相关的实体依赖命题逻辑公式，但命题逻辑公式不依赖范式</a:t>
            </a:r>
          </a:p>
        </p:txBody>
      </p:sp>
    </p:spTree>
    <p:extLst>
      <p:ext uri="{BB962C8B-B14F-4D97-AF65-F5344CB8AC3E}">
        <p14:creationId xmlns:p14="http://schemas.microsoft.com/office/powerpoint/2010/main" val="1571156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命题逻辑公式的面向对象建模（完整）</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21</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5" name="图片 4">
            <a:extLst>
              <a:ext uri="{FF2B5EF4-FFF2-40B4-BE49-F238E27FC236}">
                <a16:creationId xmlns:a16="http://schemas.microsoft.com/office/drawing/2014/main" id="{CCEFA0C3-CFE0-4FAC-A09E-1ADC2E2C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646" y="597195"/>
            <a:ext cx="5345171" cy="4179475"/>
          </a:xfrm>
          <a:prstGeom prst="rect">
            <a:avLst/>
          </a:prstGeom>
        </p:spPr>
      </p:pic>
      <p:sp>
        <p:nvSpPr>
          <p:cNvPr id="6" name="文本框 5">
            <a:extLst>
              <a:ext uri="{FF2B5EF4-FFF2-40B4-BE49-F238E27FC236}">
                <a16:creationId xmlns:a16="http://schemas.microsoft.com/office/drawing/2014/main" id="{D3CAFD9D-D7D5-46D0-9B02-D7A835F07F87}"/>
              </a:ext>
            </a:extLst>
          </p:cNvPr>
          <p:cNvSpPr txBox="1"/>
          <p:nvPr/>
        </p:nvSpPr>
        <p:spPr>
          <a:xfrm>
            <a:off x="6644308" y="1971920"/>
            <a:ext cx="1585292" cy="1077218"/>
          </a:xfrm>
          <a:prstGeom prst="rect">
            <a:avLst/>
          </a:prstGeom>
          <a:solidFill>
            <a:schemeClr val="accent4">
              <a:lumMod val="20000"/>
              <a:lumOff val="80000"/>
            </a:schemeClr>
          </a:solidFill>
        </p:spPr>
        <p:txBody>
          <a:bodyPr wrap="square" rtlCol="0">
            <a:spAutoFit/>
          </a:bodyPr>
          <a:lstStyle/>
          <a:p>
            <a:r>
              <a:rPr lang="zh-CN" altLang="en-US" sz="1600" b="1">
                <a:solidFill>
                  <a:schemeClr val="accent2">
                    <a:lumMod val="50000"/>
                  </a:schemeClr>
                </a:solidFill>
              </a:rPr>
              <a:t>命题逻辑公式是核心的实体，其他实体围绕它进行设计</a:t>
            </a:r>
          </a:p>
        </p:txBody>
      </p:sp>
    </p:spTree>
    <p:extLst>
      <p:ext uri="{BB962C8B-B14F-4D97-AF65-F5344CB8AC3E}">
        <p14:creationId xmlns:p14="http://schemas.microsoft.com/office/powerpoint/2010/main" val="4248554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实现范式相关实体的</a:t>
            </a:r>
            <a:r>
              <a:rPr lang="en-US" altLang="zh-CN" sz="1400"/>
              <a:t>Java</a:t>
            </a:r>
            <a:r>
              <a:rPr lang="zh-CN" altLang="en-US" sz="1400"/>
              <a:t>程序包与类</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22</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88F27819-BB3C-445C-9EC6-EF9959336C66}"/>
              </a:ext>
            </a:extLst>
          </p:cNvPr>
          <p:cNvPicPr>
            <a:picLocks noChangeAspect="1"/>
          </p:cNvPicPr>
          <p:nvPr/>
        </p:nvPicPr>
        <p:blipFill>
          <a:blip r:embed="rId2"/>
          <a:stretch>
            <a:fillRect/>
          </a:stretch>
        </p:blipFill>
        <p:spPr>
          <a:xfrm>
            <a:off x="506895" y="1352506"/>
            <a:ext cx="7961243" cy="2429218"/>
          </a:xfrm>
          <a:prstGeom prst="rect">
            <a:avLst/>
          </a:prstGeom>
        </p:spPr>
      </p:pic>
    </p:spTree>
    <p:extLst>
      <p:ext uri="{BB962C8B-B14F-4D97-AF65-F5344CB8AC3E}">
        <p14:creationId xmlns:p14="http://schemas.microsoft.com/office/powerpoint/2010/main" val="1966642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类</a:t>
            </a:r>
            <a:r>
              <a:rPr lang="en-US" altLang="zh-CN" sz="1400"/>
              <a:t>SimpleDisjunctiveFormula</a:t>
            </a:r>
            <a:r>
              <a:rPr lang="zh-CN" altLang="en-US" sz="1400"/>
              <a:t>的重要方法</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23</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18B5A4D2-3374-47D0-B07E-62C3D3FF71B2}"/>
              </a:ext>
            </a:extLst>
          </p:cNvPr>
          <p:cNvPicPr>
            <a:picLocks noChangeAspect="1"/>
          </p:cNvPicPr>
          <p:nvPr/>
        </p:nvPicPr>
        <p:blipFill>
          <a:blip r:embed="rId2"/>
          <a:stretch>
            <a:fillRect/>
          </a:stretch>
        </p:blipFill>
        <p:spPr>
          <a:xfrm>
            <a:off x="511866" y="652292"/>
            <a:ext cx="4754097" cy="4089215"/>
          </a:xfrm>
          <a:prstGeom prst="rect">
            <a:avLst/>
          </a:prstGeom>
        </p:spPr>
      </p:pic>
      <p:sp>
        <p:nvSpPr>
          <p:cNvPr id="3" name="文本框 2">
            <a:extLst>
              <a:ext uri="{FF2B5EF4-FFF2-40B4-BE49-F238E27FC236}">
                <a16:creationId xmlns:a16="http://schemas.microsoft.com/office/drawing/2014/main" id="{98CBF1DB-6382-4521-8DF7-A2BAEDDFC5B5}"/>
              </a:ext>
            </a:extLst>
          </p:cNvPr>
          <p:cNvSpPr txBox="1"/>
          <p:nvPr/>
        </p:nvSpPr>
        <p:spPr>
          <a:xfrm>
            <a:off x="5541063" y="652292"/>
            <a:ext cx="2976769" cy="1691873"/>
          </a:xfrm>
          <a:prstGeom prst="rect">
            <a:avLst/>
          </a:prstGeom>
          <a:solidFill>
            <a:schemeClr val="accent4">
              <a:lumMod val="20000"/>
              <a:lumOff val="80000"/>
            </a:schemeClr>
          </a:solidFill>
        </p:spPr>
        <p:txBody>
          <a:bodyPr wrap="square" rtlCol="0">
            <a:spAutoFit/>
          </a:bodyPr>
          <a:lstStyle/>
          <a:p>
            <a:pPr marL="285750" indent="-285750">
              <a:lnSpc>
                <a:spcPts val="2000"/>
              </a:lnSpc>
              <a:spcBef>
                <a:spcPts val="600"/>
              </a:spcBef>
              <a:buFont typeface="Arial" panose="020B0604020202020204" pitchFamily="34" charset="0"/>
              <a:buChar char="•"/>
            </a:pPr>
            <a:r>
              <a:rPr lang="zh-CN" altLang="en-US" sz="1400" b="1">
                <a:solidFill>
                  <a:schemeClr val="accent2">
                    <a:lumMod val="50000"/>
                  </a:schemeClr>
                </a:solidFill>
              </a:rPr>
              <a:t>提供的方法主要是在以集合形式表示的简单析取式与以抽象语法树形式表示的公式之间转换</a:t>
            </a:r>
            <a:endParaRPr lang="en-US" altLang="zh-CN" sz="1400" b="1">
              <a:solidFill>
                <a:schemeClr val="accent2">
                  <a:lumMod val="50000"/>
                </a:schemeClr>
              </a:solidFill>
            </a:endParaRPr>
          </a:p>
          <a:p>
            <a:pPr marL="285750" indent="-285750">
              <a:lnSpc>
                <a:spcPts val="2000"/>
              </a:lnSpc>
              <a:spcBef>
                <a:spcPts val="600"/>
              </a:spcBef>
              <a:buFont typeface="Arial" panose="020B0604020202020204" pitchFamily="34" charset="0"/>
              <a:buChar char="•"/>
            </a:pPr>
            <a:r>
              <a:rPr lang="zh-CN" altLang="en-US" sz="1400" b="1">
                <a:solidFill>
                  <a:schemeClr val="accent2">
                    <a:lumMod val="50000"/>
                  </a:schemeClr>
                </a:solidFill>
              </a:rPr>
              <a:t>不提供公有构造方法，构造类的对象主要通过公式转换得到，或者通过编码构造（为极大项）</a:t>
            </a:r>
          </a:p>
        </p:txBody>
      </p:sp>
      <p:sp>
        <p:nvSpPr>
          <p:cNvPr id="4" name="文本框 3">
            <a:extLst>
              <a:ext uri="{FF2B5EF4-FFF2-40B4-BE49-F238E27FC236}">
                <a16:creationId xmlns:a16="http://schemas.microsoft.com/office/drawing/2014/main" id="{B459210B-CF28-4798-AF83-592D5A623F30}"/>
              </a:ext>
            </a:extLst>
          </p:cNvPr>
          <p:cNvSpPr txBox="1"/>
          <p:nvPr/>
        </p:nvSpPr>
        <p:spPr>
          <a:xfrm>
            <a:off x="5426763" y="2511473"/>
            <a:ext cx="3205371" cy="2230034"/>
          </a:xfrm>
          <a:prstGeom prst="rect">
            <a:avLst/>
          </a:prstGeom>
          <a:solidFill>
            <a:schemeClr val="accent5">
              <a:lumMod val="20000"/>
              <a:lumOff val="80000"/>
            </a:schemeClr>
          </a:solidFill>
        </p:spPr>
        <p:txBody>
          <a:bodyPr wrap="square" rtlCol="0">
            <a:spAutoFit/>
          </a:bodyPr>
          <a:lstStyle/>
          <a:p>
            <a:pPr marL="171450" indent="-171450">
              <a:lnSpc>
                <a:spcPts val="1800"/>
              </a:lnSpc>
              <a:spcBef>
                <a:spcPts val="600"/>
              </a:spcBef>
              <a:buFont typeface="Arial" panose="020B0604020202020204" pitchFamily="34" charset="0"/>
              <a:buChar char="•"/>
            </a:pPr>
            <a:r>
              <a:rPr lang="zh-CN" altLang="en-US" sz="1200" b="1">
                <a:solidFill>
                  <a:srgbClr val="C00000"/>
                </a:solidFill>
              </a:rPr>
              <a:t>方法</a:t>
            </a:r>
            <a:r>
              <a:rPr lang="en-US" altLang="zh-CN" sz="1200" b="1">
                <a:solidFill>
                  <a:srgbClr val="C00000"/>
                </a:solidFill>
              </a:rPr>
              <a:t>getMaxTermBinaryCode()</a:t>
            </a:r>
            <a:r>
              <a:rPr lang="zh-CN" altLang="en-US" sz="1200" b="1">
                <a:solidFill>
                  <a:schemeClr val="accent2">
                    <a:lumMod val="50000"/>
                  </a:schemeClr>
                </a:solidFill>
              </a:rPr>
              <a:t>返回当前简单析取式在指定变量集下对应的极大项编码如果该简单析取式不是极大项，则不出现的文字暂时编码为</a:t>
            </a:r>
            <a:r>
              <a:rPr lang="en-US" altLang="zh-CN" sz="1200" b="1">
                <a:solidFill>
                  <a:schemeClr val="accent2">
                    <a:lumMod val="50000"/>
                  </a:schemeClr>
                </a:solidFill>
              </a:rPr>
              <a:t>-1</a:t>
            </a:r>
            <a:r>
              <a:rPr lang="zh-CN" altLang="en-US" sz="1200" b="1">
                <a:solidFill>
                  <a:schemeClr val="accent2">
                    <a:lumMod val="50000"/>
                  </a:schemeClr>
                </a:solidFill>
              </a:rPr>
              <a:t>，以便扩展为极大项</a:t>
            </a:r>
            <a:endParaRPr lang="en-US" altLang="zh-CN" sz="1200" b="1">
              <a:solidFill>
                <a:schemeClr val="accent2">
                  <a:lumMod val="50000"/>
                </a:schemeClr>
              </a:solidFill>
            </a:endParaRPr>
          </a:p>
          <a:p>
            <a:pPr marL="171450" indent="-171450">
              <a:lnSpc>
                <a:spcPts val="1800"/>
              </a:lnSpc>
              <a:spcBef>
                <a:spcPts val="600"/>
              </a:spcBef>
              <a:buFont typeface="Arial" panose="020B0604020202020204" pitchFamily="34" charset="0"/>
              <a:buChar char="•"/>
            </a:pPr>
            <a:r>
              <a:rPr lang="zh-CN" altLang="en-US" sz="1200" b="1">
                <a:solidFill>
                  <a:srgbClr val="C00000"/>
                </a:solidFill>
              </a:rPr>
              <a:t>方法</a:t>
            </a:r>
            <a:r>
              <a:rPr lang="en-US" altLang="zh-CN" sz="1200" b="1">
                <a:solidFill>
                  <a:srgbClr val="C00000"/>
                </a:solidFill>
              </a:rPr>
              <a:t>expandToMaxTermBinaryCodeList()</a:t>
            </a:r>
            <a:r>
              <a:rPr lang="zh-CN" altLang="en-US" sz="1200" b="1">
                <a:solidFill>
                  <a:schemeClr val="accent2">
                    <a:lumMod val="50000"/>
                  </a:schemeClr>
                </a:solidFill>
              </a:rPr>
              <a:t>实现扩展的功能，基本思路是收集由方法</a:t>
            </a:r>
            <a:r>
              <a:rPr lang="en-US" altLang="zh-CN" sz="1200" b="1">
                <a:solidFill>
                  <a:schemeClr val="accent2">
                    <a:lumMod val="50000"/>
                  </a:schemeClr>
                </a:solidFill>
              </a:rPr>
              <a:t>getMaxTermBinaryCode()</a:t>
            </a:r>
            <a:r>
              <a:rPr lang="zh-CN" altLang="en-US" sz="1200" b="1">
                <a:solidFill>
                  <a:schemeClr val="accent2">
                    <a:lumMod val="50000"/>
                  </a:schemeClr>
                </a:solidFill>
              </a:rPr>
              <a:t>返回的简单析取式的二进制编码中为</a:t>
            </a:r>
            <a:r>
              <a:rPr lang="en-US" altLang="zh-CN" sz="1200" b="1">
                <a:solidFill>
                  <a:schemeClr val="accent2">
                    <a:lumMod val="50000"/>
                  </a:schemeClr>
                </a:solidFill>
              </a:rPr>
              <a:t>-1</a:t>
            </a:r>
            <a:r>
              <a:rPr lang="zh-CN" altLang="en-US" sz="1200" b="1">
                <a:solidFill>
                  <a:schemeClr val="accent2">
                    <a:lumMod val="50000"/>
                  </a:schemeClr>
                </a:solidFill>
              </a:rPr>
              <a:t>的位置，将这些位置遍取所有可能的二进制位</a:t>
            </a:r>
          </a:p>
        </p:txBody>
      </p:sp>
    </p:spTree>
    <p:extLst>
      <p:ext uri="{BB962C8B-B14F-4D97-AF65-F5344CB8AC3E}">
        <p14:creationId xmlns:p14="http://schemas.microsoft.com/office/powerpoint/2010/main" val="3692433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类</a:t>
            </a:r>
            <a:r>
              <a:rPr lang="en-US" altLang="zh-CN" sz="1400"/>
              <a:t>ConjunctiveNormalFormula</a:t>
            </a:r>
            <a:r>
              <a:rPr lang="zh-CN" altLang="en-US" sz="1400"/>
              <a:t>的重要方法</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24</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46727245-179B-4F71-A2BD-2C617416084E}"/>
              </a:ext>
            </a:extLst>
          </p:cNvPr>
          <p:cNvPicPr>
            <a:picLocks noChangeAspect="1"/>
          </p:cNvPicPr>
          <p:nvPr/>
        </p:nvPicPr>
        <p:blipFill>
          <a:blip r:embed="rId2"/>
          <a:stretch>
            <a:fillRect/>
          </a:stretch>
        </p:blipFill>
        <p:spPr>
          <a:xfrm>
            <a:off x="957262" y="652292"/>
            <a:ext cx="7229473" cy="3056601"/>
          </a:xfrm>
          <a:prstGeom prst="rect">
            <a:avLst/>
          </a:prstGeom>
        </p:spPr>
      </p:pic>
      <p:sp>
        <p:nvSpPr>
          <p:cNvPr id="3" name="文本框 2">
            <a:extLst>
              <a:ext uri="{FF2B5EF4-FFF2-40B4-BE49-F238E27FC236}">
                <a16:creationId xmlns:a16="http://schemas.microsoft.com/office/drawing/2014/main" id="{8C89C2B2-4FD6-4966-A214-767745CCB7B2}"/>
              </a:ext>
            </a:extLst>
          </p:cNvPr>
          <p:cNvSpPr txBox="1"/>
          <p:nvPr/>
        </p:nvSpPr>
        <p:spPr>
          <a:xfrm>
            <a:off x="957262" y="3763875"/>
            <a:ext cx="6372847" cy="923330"/>
          </a:xfrm>
          <a:prstGeom prst="rect">
            <a:avLst/>
          </a:prstGeom>
          <a:solidFill>
            <a:schemeClr val="accent4">
              <a:lumMod val="20000"/>
              <a:lumOff val="80000"/>
            </a:schemeClr>
          </a:solidFill>
        </p:spPr>
        <p:txBody>
          <a:bodyPr wrap="square" rtlCol="0">
            <a:spAutoFit/>
          </a:bodyPr>
          <a:lstStyle/>
          <a:p>
            <a:pPr>
              <a:spcBef>
                <a:spcPts val="600"/>
              </a:spcBef>
            </a:pPr>
            <a:r>
              <a:rPr lang="zh-CN" altLang="en-US" sz="1600" b="1">
                <a:solidFill>
                  <a:srgbClr val="002060"/>
                </a:solidFill>
                <a:latin typeface="楷体" panose="02010609060101010101" pitchFamily="49" charset="-122"/>
                <a:ea typeface="楷体" panose="02010609060101010101" pitchFamily="49" charset="-122"/>
              </a:rPr>
              <a:t>主要方法也是与类</a:t>
            </a:r>
            <a:r>
              <a:rPr lang="en-US" altLang="zh-CN" sz="1600" b="1">
                <a:solidFill>
                  <a:srgbClr val="002060"/>
                </a:solidFill>
                <a:latin typeface="+mn-ea"/>
              </a:rPr>
              <a:t>Formula</a:t>
            </a:r>
            <a:r>
              <a:rPr lang="zh-CN" altLang="en-US" sz="1600" b="1">
                <a:solidFill>
                  <a:srgbClr val="002060"/>
                </a:solidFill>
                <a:latin typeface="楷体" panose="02010609060101010101" pitchFamily="49" charset="-122"/>
                <a:ea typeface="楷体" panose="02010609060101010101" pitchFamily="49" charset="-122"/>
              </a:rPr>
              <a:t>的对象之间的转换</a:t>
            </a:r>
            <a:endParaRPr lang="en-US" altLang="zh-CN" sz="1600" b="1">
              <a:solidFill>
                <a:srgbClr val="002060"/>
              </a:solidFill>
              <a:latin typeface="楷体" panose="02010609060101010101" pitchFamily="49" charset="-122"/>
              <a:ea typeface="楷体" panose="02010609060101010101" pitchFamily="49" charset="-122"/>
            </a:endParaRPr>
          </a:p>
          <a:p>
            <a:pPr marL="285750" indent="-285750">
              <a:spcBef>
                <a:spcPts val="600"/>
              </a:spcBef>
              <a:buFont typeface="Arial" panose="020B0604020202020204" pitchFamily="34" charset="0"/>
              <a:buChar char="•"/>
            </a:pPr>
            <a:r>
              <a:rPr lang="zh-CN" altLang="en-US" sz="1400" b="1">
                <a:solidFill>
                  <a:schemeClr val="accent2">
                    <a:lumMod val="50000"/>
                  </a:schemeClr>
                </a:solidFill>
              </a:rPr>
              <a:t>非静态共有方法</a:t>
            </a:r>
            <a:r>
              <a:rPr lang="en-US" altLang="zh-CN" sz="1400" b="1">
                <a:solidFill>
                  <a:schemeClr val="accent2">
                    <a:lumMod val="50000"/>
                  </a:schemeClr>
                </a:solidFill>
              </a:rPr>
              <a:t>convert()</a:t>
            </a:r>
            <a:r>
              <a:rPr lang="zh-CN" altLang="en-US" sz="1400" b="1">
                <a:solidFill>
                  <a:schemeClr val="accent2">
                    <a:lumMod val="50000"/>
                  </a:schemeClr>
                </a:solidFill>
              </a:rPr>
              <a:t>只能将本身是合取范式的公式转换为这个类的对象</a:t>
            </a:r>
            <a:endParaRPr lang="en-US" altLang="zh-CN" sz="1400" b="1">
              <a:solidFill>
                <a:schemeClr val="accent2">
                  <a:lumMod val="50000"/>
                </a:schemeClr>
              </a:solidFill>
            </a:endParaRPr>
          </a:p>
          <a:p>
            <a:pPr marL="285750" indent="-285750">
              <a:spcBef>
                <a:spcPts val="600"/>
              </a:spcBef>
              <a:buFont typeface="Arial" panose="020B0604020202020204" pitchFamily="34" charset="0"/>
              <a:buChar char="•"/>
            </a:pPr>
            <a:r>
              <a:rPr lang="zh-CN" altLang="en-US" sz="1400" b="1">
                <a:solidFill>
                  <a:schemeClr val="accent2">
                    <a:lumMod val="50000"/>
                  </a:schemeClr>
                </a:solidFill>
              </a:rPr>
              <a:t>静态公有方法</a:t>
            </a:r>
            <a:r>
              <a:rPr lang="en-US" altLang="zh-CN" sz="1400" b="1">
                <a:solidFill>
                  <a:schemeClr val="accent2">
                    <a:lumMod val="50000"/>
                  </a:schemeClr>
                </a:solidFill>
              </a:rPr>
              <a:t>calculateCNF(Formula)</a:t>
            </a:r>
            <a:r>
              <a:rPr lang="zh-CN" altLang="en-US" sz="1400" b="1">
                <a:solidFill>
                  <a:schemeClr val="accent2">
                    <a:lumMod val="50000"/>
                  </a:schemeClr>
                </a:solidFill>
              </a:rPr>
              <a:t>是计算与给定公式逻辑等值的合取范式</a:t>
            </a:r>
          </a:p>
        </p:txBody>
      </p:sp>
      <p:sp>
        <p:nvSpPr>
          <p:cNvPr id="4" name="文本框 3">
            <a:extLst>
              <a:ext uri="{FF2B5EF4-FFF2-40B4-BE49-F238E27FC236}">
                <a16:creationId xmlns:a16="http://schemas.microsoft.com/office/drawing/2014/main" id="{1287D6A6-7795-466C-B220-8862A6DBD983}"/>
              </a:ext>
            </a:extLst>
          </p:cNvPr>
          <p:cNvSpPr txBox="1"/>
          <p:nvPr/>
        </p:nvSpPr>
        <p:spPr>
          <a:xfrm>
            <a:off x="6104238" y="2279362"/>
            <a:ext cx="2072309" cy="584775"/>
          </a:xfrm>
          <a:prstGeom prst="rect">
            <a:avLst/>
          </a:prstGeom>
          <a:solidFill>
            <a:schemeClr val="accent6">
              <a:lumMod val="50000"/>
            </a:schemeClr>
          </a:solidFill>
        </p:spPr>
        <p:txBody>
          <a:bodyPr wrap="square" rtlCol="0">
            <a:spAutoFit/>
          </a:bodyPr>
          <a:lstStyle/>
          <a:p>
            <a:r>
              <a:rPr lang="zh-CN" altLang="en-US" sz="1600" b="1">
                <a:solidFill>
                  <a:schemeClr val="bg1"/>
                </a:solidFill>
              </a:rPr>
              <a:t>为什么不提供判断是否是矛盾式的方法？</a:t>
            </a:r>
          </a:p>
        </p:txBody>
      </p:sp>
    </p:spTree>
    <p:extLst>
      <p:ext uri="{BB962C8B-B14F-4D97-AF65-F5344CB8AC3E}">
        <p14:creationId xmlns:p14="http://schemas.microsoft.com/office/powerpoint/2010/main" val="1326635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方法</a:t>
            </a:r>
            <a:r>
              <a:rPr lang="en-US" altLang="zh-CN" sz="1400"/>
              <a:t>calculateCNF()</a:t>
            </a:r>
            <a:r>
              <a:rPr lang="zh-CN" altLang="en-US" sz="1400"/>
              <a:t>的算法</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25</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3BEC222-8643-407D-A0D2-DD62FB059907}"/>
                  </a:ext>
                </a:extLst>
              </p:cNvPr>
              <p:cNvSpPr txBox="1"/>
              <p:nvPr/>
            </p:nvSpPr>
            <p:spPr>
              <a:xfrm>
                <a:off x="344232" y="854942"/>
                <a:ext cx="7810107" cy="1248547"/>
              </a:xfrm>
              <a:prstGeom prst="rect">
                <a:avLst/>
              </a:prstGeom>
              <a:solidFill>
                <a:schemeClr val="accent5">
                  <a:lumMod val="20000"/>
                  <a:lumOff val="80000"/>
                </a:schemeClr>
              </a:solidFill>
            </p:spPr>
            <p:txBody>
              <a:bodyPr wrap="square" rtlCol="0">
                <a:spAutoFit/>
              </a:bodyPr>
              <a:lstStyle/>
              <a:p>
                <a:pPr>
                  <a:lnSpc>
                    <a:spcPts val="2200"/>
                  </a:lnSpc>
                  <a:spcBef>
                    <a:spcPts val="600"/>
                  </a:spcBef>
                </a:pPr>
                <a:r>
                  <a:rPr lang="zh-CN" altLang="en-US" sz="1600" b="1">
                    <a:solidFill>
                      <a:srgbClr val="002060"/>
                    </a:solidFill>
                    <a:latin typeface="楷体" panose="02010609060101010101" pitchFamily="49" charset="-122"/>
                    <a:ea typeface="楷体" panose="02010609060101010101" pitchFamily="49" charset="-122"/>
                  </a:rPr>
                  <a:t>方法</a:t>
                </a:r>
                <a:r>
                  <a:rPr lang="en-US" altLang="zh-CN" sz="1600" b="1">
                    <a:solidFill>
                      <a:srgbClr val="002060"/>
                    </a:solidFill>
                    <a:latin typeface="+mn-ea"/>
                  </a:rPr>
                  <a:t>calculateCNF(Formula)</a:t>
                </a:r>
                <a:r>
                  <a:rPr lang="zh-CN" altLang="en-US" sz="1600" b="1">
                    <a:solidFill>
                      <a:srgbClr val="002060"/>
                    </a:solidFill>
                    <a:latin typeface="楷体" panose="02010609060101010101" pitchFamily="49" charset="-122"/>
                    <a:ea typeface="楷体" panose="02010609060101010101" pitchFamily="49" charset="-122"/>
                  </a:rPr>
                  <a:t>使用文献</a:t>
                </a:r>
                <a:r>
                  <a:rPr lang="en-US" altLang="zh-CN" sz="1600" b="1">
                    <a:solidFill>
                      <a:srgbClr val="002060"/>
                    </a:solidFill>
                    <a:latin typeface="楷体" panose="02010609060101010101" pitchFamily="49" charset="-122"/>
                    <a:ea typeface="楷体" panose="02010609060101010101" pitchFamily="49" charset="-122"/>
                  </a:rPr>
                  <a:t>[1]</a:t>
                </a:r>
                <a:r>
                  <a:rPr lang="zh-CN" altLang="en-US" sz="1600" b="1">
                    <a:solidFill>
                      <a:srgbClr val="002060"/>
                    </a:solidFill>
                    <a:latin typeface="楷体" panose="02010609060101010101" pitchFamily="49" charset="-122"/>
                    <a:ea typeface="楷体" panose="02010609060101010101" pitchFamily="49" charset="-122"/>
                  </a:rPr>
                  <a:t>提供的算法计算与公式逻辑等值的合取范式</a:t>
                </a:r>
                <a:endParaRPr lang="en-US" altLang="zh-CN" sz="1600" b="1">
                  <a:solidFill>
                    <a:srgbClr val="002060"/>
                  </a:solidFill>
                  <a:latin typeface="楷体" panose="02010609060101010101" pitchFamily="49" charset="-122"/>
                  <a:ea typeface="楷体" panose="02010609060101010101" pitchFamily="49" charset="-122"/>
                </a:endParaRPr>
              </a:p>
              <a:p>
                <a:pPr marL="285750" indent="-285750">
                  <a:lnSpc>
                    <a:spcPts val="2200"/>
                  </a:lnSpc>
                  <a:spcBef>
                    <a:spcPts val="600"/>
                  </a:spcBef>
                  <a:buFont typeface="Arial" panose="020B0604020202020204" pitchFamily="34" charset="0"/>
                  <a:buChar char="•"/>
                </a:pPr>
                <a:r>
                  <a:rPr lang="zh-CN" altLang="en-US" sz="1400" b="1">
                    <a:solidFill>
                      <a:schemeClr val="accent2">
                        <a:lumMod val="50000"/>
                      </a:schemeClr>
                    </a:solidFill>
                  </a:rPr>
                  <a:t>先调用算法</a:t>
                </a:r>
                <a:r>
                  <a:rPr lang="en-US" altLang="zh-CN" sz="1400" b="1">
                    <a:solidFill>
                      <a:schemeClr val="accent2">
                        <a:lumMod val="50000"/>
                      </a:schemeClr>
                    </a:solidFill>
                  </a:rPr>
                  <a:t>IMP_FREE(</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𝝓</m:t>
                    </m:r>
                  </m:oMath>
                </a14:m>
                <a:r>
                  <a:rPr lang="en-US" altLang="zh-CN" sz="1400" b="1">
                    <a:solidFill>
                      <a:schemeClr val="accent2">
                        <a:lumMod val="50000"/>
                      </a:schemeClr>
                    </a:solidFill>
                  </a:rPr>
                  <a:t>)</a:t>
                </a:r>
                <a:r>
                  <a:rPr lang="zh-CN" altLang="en-US" sz="1400" b="1">
                    <a:solidFill>
                      <a:schemeClr val="accent2">
                        <a:lumMod val="50000"/>
                      </a:schemeClr>
                    </a:solidFill>
                  </a:rPr>
                  <a:t>得到与公式</a:t>
                </a:r>
                <a14:m>
                  <m:oMath xmlns:m="http://schemas.openxmlformats.org/officeDocument/2006/math">
                    <m:r>
                      <a:rPr lang="en-US" altLang="zh-CN" sz="1400" b="1" i="1">
                        <a:solidFill>
                          <a:schemeClr val="accent2">
                            <a:lumMod val="50000"/>
                          </a:schemeClr>
                        </a:solidFill>
                        <a:latin typeface="Cambria Math" panose="02040503050406030204" pitchFamily="18" charset="0"/>
                      </a:rPr>
                      <m:t>𝝓</m:t>
                    </m:r>
                  </m:oMath>
                </a14:m>
                <a:r>
                  <a:rPr lang="zh-CN" altLang="en-US" sz="1400" b="1">
                    <a:solidFill>
                      <a:schemeClr val="accent2">
                        <a:lumMod val="50000"/>
                      </a:schemeClr>
                    </a:solidFill>
                  </a:rPr>
                  <a:t>逻辑等值的不含蕴涵与双蕴涵运算符的公式，然后调用算法</a:t>
                </a:r>
                <a:r>
                  <a:rPr lang="en-US" altLang="zh-CN" sz="1400" b="1">
                    <a:solidFill>
                      <a:schemeClr val="accent2">
                        <a:lumMod val="50000"/>
                      </a:schemeClr>
                    </a:solidFill>
                  </a:rPr>
                  <a:t>NNF(</a:t>
                </a:r>
                <a14:m>
                  <m:oMath xmlns:m="http://schemas.openxmlformats.org/officeDocument/2006/math">
                    <m:r>
                      <a:rPr lang="en-US" altLang="zh-CN" sz="1400" b="1" i="1">
                        <a:solidFill>
                          <a:schemeClr val="accent2">
                            <a:lumMod val="50000"/>
                          </a:schemeClr>
                        </a:solidFill>
                        <a:latin typeface="Cambria Math" panose="02040503050406030204" pitchFamily="18" charset="0"/>
                      </a:rPr>
                      <m:t>𝝓</m:t>
                    </m:r>
                  </m:oMath>
                </a14:m>
                <a:r>
                  <a:rPr lang="en-US" altLang="zh-CN" sz="1400" b="1">
                    <a:solidFill>
                      <a:schemeClr val="accent2">
                        <a:lumMod val="50000"/>
                      </a:schemeClr>
                    </a:solidFill>
                  </a:rPr>
                  <a:t>)</a:t>
                </a:r>
                <a:r>
                  <a:rPr lang="zh-CN" altLang="en-US" sz="1400" b="1">
                    <a:solidFill>
                      <a:schemeClr val="accent2">
                        <a:lumMod val="50000"/>
                      </a:schemeClr>
                    </a:solidFill>
                  </a:rPr>
                  <a:t>将只含与、或、非运算符的公式中的否定运算符移到命题变量前面</a:t>
                </a:r>
                <a:endParaRPr lang="en-US" altLang="zh-CN" sz="1400" b="1">
                  <a:solidFill>
                    <a:schemeClr val="accent2">
                      <a:lumMod val="50000"/>
                    </a:schemeClr>
                  </a:solidFill>
                </a:endParaRPr>
              </a:p>
              <a:p>
                <a:pPr marL="742950" lvl="1" indent="-285750">
                  <a:lnSpc>
                    <a:spcPts val="2000"/>
                  </a:lnSpc>
                  <a:buFont typeface="Arial" panose="020B0604020202020204" pitchFamily="34" charset="0"/>
                  <a:buChar char="•"/>
                </a:pPr>
                <a:r>
                  <a:rPr lang="zh-CN" altLang="en-US" sz="1200" b="1">
                    <a:solidFill>
                      <a:schemeClr val="accent6">
                        <a:lumMod val="50000"/>
                      </a:schemeClr>
                    </a:solidFill>
                    <a:latin typeface="楷体" panose="02010609060101010101" pitchFamily="49" charset="-122"/>
                    <a:ea typeface="楷体" panose="02010609060101010101" pitchFamily="49" charset="-122"/>
                  </a:rPr>
                  <a:t>算法</a:t>
                </a:r>
                <a:r>
                  <a:rPr lang="en-US" altLang="zh-CN" sz="1200" b="1">
                    <a:solidFill>
                      <a:schemeClr val="accent6">
                        <a:lumMod val="50000"/>
                      </a:schemeClr>
                    </a:solidFill>
                    <a:latin typeface="+mn-ea"/>
                  </a:rPr>
                  <a:t>IMP_FREE(</a:t>
                </a:r>
                <a14:m>
                  <m:oMath xmlns:m="http://schemas.openxmlformats.org/officeDocument/2006/math">
                    <m:r>
                      <a:rPr lang="en-US" altLang="zh-CN" sz="1200" b="1" i="1">
                        <a:solidFill>
                          <a:schemeClr val="accent6">
                            <a:lumMod val="50000"/>
                          </a:schemeClr>
                        </a:solidFill>
                        <a:latin typeface="Cambria Math" panose="02040503050406030204" pitchFamily="18" charset="0"/>
                      </a:rPr>
                      <m:t>𝝓</m:t>
                    </m:r>
                  </m:oMath>
                </a14:m>
                <a:r>
                  <a:rPr lang="en-US" altLang="zh-CN" sz="1200" b="1">
                    <a:solidFill>
                      <a:schemeClr val="accent6">
                        <a:lumMod val="50000"/>
                      </a:schemeClr>
                    </a:solidFill>
                    <a:latin typeface="+mn-ea"/>
                  </a:rPr>
                  <a:t>)</a:t>
                </a:r>
                <a:r>
                  <a:rPr lang="zh-CN" altLang="en-US" sz="1200" b="1">
                    <a:solidFill>
                      <a:schemeClr val="accent6">
                        <a:lumMod val="50000"/>
                      </a:schemeClr>
                    </a:solidFill>
                    <a:latin typeface="楷体" panose="02010609060101010101" pitchFamily="49" charset="-122"/>
                    <a:ea typeface="楷体" panose="02010609060101010101" pitchFamily="49" charset="-122"/>
                  </a:rPr>
                  <a:t>和算法</a:t>
                </a:r>
                <a:r>
                  <a:rPr lang="en-US" altLang="zh-CN" sz="1200" b="1">
                    <a:solidFill>
                      <a:schemeClr val="accent6">
                        <a:lumMod val="50000"/>
                      </a:schemeClr>
                    </a:solidFill>
                    <a:latin typeface="+mn-ea"/>
                  </a:rPr>
                  <a:t>NNF(</a:t>
                </a:r>
                <a14:m>
                  <m:oMath xmlns:m="http://schemas.openxmlformats.org/officeDocument/2006/math">
                    <m:r>
                      <a:rPr lang="en-US" altLang="zh-CN" sz="1200" b="1" i="1">
                        <a:solidFill>
                          <a:schemeClr val="accent6">
                            <a:lumMod val="50000"/>
                          </a:schemeClr>
                        </a:solidFill>
                        <a:latin typeface="Cambria Math" panose="02040503050406030204" pitchFamily="18" charset="0"/>
                      </a:rPr>
                      <m:t>𝝓</m:t>
                    </m:r>
                  </m:oMath>
                </a14:m>
                <a:r>
                  <a:rPr lang="en-US" altLang="zh-CN" sz="1200" b="1">
                    <a:solidFill>
                      <a:schemeClr val="accent6">
                        <a:lumMod val="50000"/>
                      </a:schemeClr>
                    </a:solidFill>
                    <a:latin typeface="+mn-ea"/>
                  </a:rPr>
                  <a:t>)</a:t>
                </a:r>
                <a:r>
                  <a:rPr lang="zh-CN" altLang="en-US" sz="1200" b="1">
                    <a:solidFill>
                      <a:schemeClr val="accent6">
                        <a:lumMod val="50000"/>
                      </a:schemeClr>
                    </a:solidFill>
                    <a:latin typeface="楷体" panose="02010609060101010101" pitchFamily="49" charset="-122"/>
                    <a:ea typeface="楷体" panose="02010609060101010101" pitchFamily="49" charset="-122"/>
                  </a:rPr>
                  <a:t>都可以归纳定义</a:t>
                </a:r>
              </a:p>
            </p:txBody>
          </p:sp>
        </mc:Choice>
        <mc:Fallback xmlns="">
          <p:sp>
            <p:nvSpPr>
              <p:cNvPr id="2" name="文本框 1">
                <a:extLst>
                  <a:ext uri="{FF2B5EF4-FFF2-40B4-BE49-F238E27FC236}">
                    <a16:creationId xmlns:a16="http://schemas.microsoft.com/office/drawing/2014/main" id="{63BEC222-8643-407D-A0D2-DD62FB059907}"/>
                  </a:ext>
                </a:extLst>
              </p:cNvPr>
              <p:cNvSpPr txBox="1">
                <a:spLocks noRot="1" noChangeAspect="1" noMove="1" noResize="1" noEditPoints="1" noAdjustHandles="1" noChangeArrowheads="1" noChangeShapeType="1" noTextEdit="1"/>
              </p:cNvSpPr>
              <p:nvPr/>
            </p:nvSpPr>
            <p:spPr>
              <a:xfrm>
                <a:off x="344232" y="854942"/>
                <a:ext cx="7810107" cy="1248547"/>
              </a:xfrm>
              <a:prstGeom prst="rect">
                <a:avLst/>
              </a:prstGeom>
              <a:blipFill>
                <a:blip r:embed="rId2"/>
                <a:stretch>
                  <a:fillRect l="-390" t="-1463" b="-292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E8AAFE9-101F-4881-AC56-2623D89C2760}"/>
              </a:ext>
            </a:extLst>
          </p:cNvPr>
          <p:cNvSpPr txBox="1"/>
          <p:nvPr/>
        </p:nvSpPr>
        <p:spPr>
          <a:xfrm>
            <a:off x="1516" y="4680618"/>
            <a:ext cx="9137514" cy="246221"/>
          </a:xfrm>
          <a:prstGeom prst="rect">
            <a:avLst/>
          </a:prstGeom>
          <a:solidFill>
            <a:schemeClr val="tx2">
              <a:lumMod val="20000"/>
              <a:lumOff val="80000"/>
            </a:schemeClr>
          </a:solidFill>
        </p:spPr>
        <p:txBody>
          <a:bodyPr wrap="square" rtlCol="0">
            <a:spAutoFit/>
          </a:bodyPr>
          <a:lstStyle/>
          <a:p>
            <a:r>
              <a:rPr lang="en-US" altLang="zh-CN" sz="1000" b="1">
                <a:solidFill>
                  <a:schemeClr val="accent2">
                    <a:lumMod val="50000"/>
                  </a:schemeClr>
                </a:solidFill>
              </a:rPr>
              <a:t>[1] M. Huth and M. Ryan. </a:t>
            </a:r>
            <a:r>
              <a:rPr lang="en-US" altLang="zh-CN" sz="1000" b="1" i="1">
                <a:solidFill>
                  <a:srgbClr val="C00000"/>
                </a:solidFill>
              </a:rPr>
              <a:t>Logic in Computer Science: Modelling and Reasoning about System</a:t>
            </a:r>
            <a:r>
              <a:rPr lang="en-US" altLang="zh-CN" sz="1000" b="1">
                <a:solidFill>
                  <a:schemeClr val="accent2">
                    <a:lumMod val="50000"/>
                  </a:schemeClr>
                </a:solidFill>
              </a:rPr>
              <a:t>, Cambridge University Press, Second Edition, 2004</a:t>
            </a:r>
            <a:endParaRPr lang="zh-CN" altLang="en-US" sz="1000" b="1">
              <a:solidFill>
                <a:schemeClr val="accent2">
                  <a:lumMod val="50000"/>
                </a:schemeClr>
              </a:solidFill>
            </a:endParaRPr>
          </a:p>
        </p:txBody>
      </p:sp>
      <p:pic>
        <p:nvPicPr>
          <p:cNvPr id="3" name="图片 2">
            <a:extLst>
              <a:ext uri="{FF2B5EF4-FFF2-40B4-BE49-F238E27FC236}">
                <a16:creationId xmlns:a16="http://schemas.microsoft.com/office/drawing/2014/main" id="{145E7431-EA39-4201-81AD-2DA8ECB3A142}"/>
              </a:ext>
            </a:extLst>
          </p:cNvPr>
          <p:cNvPicPr>
            <a:picLocks noChangeAspect="1"/>
          </p:cNvPicPr>
          <p:nvPr/>
        </p:nvPicPr>
        <p:blipFill>
          <a:blip r:embed="rId3">
            <a:duotone>
              <a:prstClr val="black"/>
              <a:srgbClr val="D9C3A5">
                <a:tint val="50000"/>
                <a:satMod val="180000"/>
              </a:srgbClr>
            </a:duotone>
          </a:blip>
          <a:stretch>
            <a:fillRect/>
          </a:stretch>
        </p:blipFill>
        <p:spPr>
          <a:xfrm>
            <a:off x="344232" y="2253522"/>
            <a:ext cx="5022013" cy="1623598"/>
          </a:xfrm>
          <a:prstGeom prst="rect">
            <a:avLst/>
          </a:prstGeom>
        </p:spPr>
      </p:pic>
      <p:pic>
        <p:nvPicPr>
          <p:cNvPr id="4" name="图片 3">
            <a:extLst>
              <a:ext uri="{FF2B5EF4-FFF2-40B4-BE49-F238E27FC236}">
                <a16:creationId xmlns:a16="http://schemas.microsoft.com/office/drawing/2014/main" id="{40779AC5-A307-4C6B-863D-780C45203F57}"/>
              </a:ext>
            </a:extLst>
          </p:cNvPr>
          <p:cNvPicPr>
            <a:picLocks noChangeAspect="1"/>
          </p:cNvPicPr>
          <p:nvPr/>
        </p:nvPicPr>
        <p:blipFill>
          <a:blip r:embed="rId4">
            <a:duotone>
              <a:prstClr val="black"/>
              <a:srgbClr val="D9C3A5">
                <a:tint val="50000"/>
                <a:satMod val="180000"/>
              </a:srgbClr>
            </a:duotone>
          </a:blip>
          <a:stretch>
            <a:fillRect/>
          </a:stretch>
        </p:blipFill>
        <p:spPr>
          <a:xfrm>
            <a:off x="5525956" y="2253522"/>
            <a:ext cx="3273812" cy="1623598"/>
          </a:xfrm>
          <a:prstGeom prst="rect">
            <a:avLst/>
          </a:prstGeom>
        </p:spPr>
      </p:pic>
      <p:sp>
        <p:nvSpPr>
          <p:cNvPr id="5" name="文本框 4">
            <a:extLst>
              <a:ext uri="{FF2B5EF4-FFF2-40B4-BE49-F238E27FC236}">
                <a16:creationId xmlns:a16="http://schemas.microsoft.com/office/drawing/2014/main" id="{99BC7BBC-0947-48D9-99EF-51CCF0BC2DC5}"/>
              </a:ext>
            </a:extLst>
          </p:cNvPr>
          <p:cNvSpPr txBox="1"/>
          <p:nvPr/>
        </p:nvSpPr>
        <p:spPr>
          <a:xfrm>
            <a:off x="344232" y="4000501"/>
            <a:ext cx="4098559" cy="338554"/>
          </a:xfrm>
          <a:prstGeom prst="rect">
            <a:avLst/>
          </a:prstGeom>
          <a:solidFill>
            <a:schemeClr val="accent2">
              <a:lumMod val="50000"/>
            </a:schemeClr>
          </a:solidFill>
        </p:spPr>
        <p:txBody>
          <a:bodyPr wrap="square" rtlCol="0">
            <a:spAutoFit/>
          </a:bodyPr>
          <a:lstStyle/>
          <a:p>
            <a:r>
              <a:rPr lang="zh-CN" altLang="en-US" sz="1600" b="1">
                <a:solidFill>
                  <a:schemeClr val="bg1"/>
                </a:solidFill>
              </a:rPr>
              <a:t>如何使用归纳法证明这两个算法的正确性？</a:t>
            </a:r>
          </a:p>
        </p:txBody>
      </p:sp>
    </p:spTree>
    <p:extLst>
      <p:ext uri="{BB962C8B-B14F-4D97-AF65-F5344CB8AC3E}">
        <p14:creationId xmlns:p14="http://schemas.microsoft.com/office/powerpoint/2010/main" val="2454307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方法</a:t>
            </a:r>
            <a:r>
              <a:rPr lang="en-US" altLang="zh-CN" sz="1400"/>
              <a:t>calculateCNF()</a:t>
            </a:r>
            <a:r>
              <a:rPr lang="zh-CN" altLang="en-US" sz="1400"/>
              <a:t>的算法</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26</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F83EA2F7-7C04-4CA7-A505-DC9955E14DDF}"/>
              </a:ext>
            </a:extLst>
          </p:cNvPr>
          <p:cNvSpPr txBox="1"/>
          <p:nvPr/>
        </p:nvSpPr>
        <p:spPr>
          <a:xfrm>
            <a:off x="1516" y="4680618"/>
            <a:ext cx="9137514" cy="246221"/>
          </a:xfrm>
          <a:prstGeom prst="rect">
            <a:avLst/>
          </a:prstGeom>
          <a:solidFill>
            <a:schemeClr val="tx2">
              <a:lumMod val="20000"/>
              <a:lumOff val="80000"/>
            </a:schemeClr>
          </a:solidFill>
        </p:spPr>
        <p:txBody>
          <a:bodyPr wrap="square" rtlCol="0">
            <a:spAutoFit/>
          </a:bodyPr>
          <a:lstStyle/>
          <a:p>
            <a:r>
              <a:rPr lang="en-US" altLang="zh-CN" sz="1000" b="1">
                <a:solidFill>
                  <a:schemeClr val="accent2">
                    <a:lumMod val="50000"/>
                  </a:schemeClr>
                </a:solidFill>
              </a:rPr>
              <a:t>[1] M. Huth and M. Ryan. </a:t>
            </a:r>
            <a:r>
              <a:rPr lang="en-US" altLang="zh-CN" sz="1000" b="1" i="1">
                <a:solidFill>
                  <a:srgbClr val="C00000"/>
                </a:solidFill>
              </a:rPr>
              <a:t>Logic in Computer Science: Modelling and Reasoning about System</a:t>
            </a:r>
            <a:r>
              <a:rPr lang="en-US" altLang="zh-CN" sz="1000" b="1">
                <a:solidFill>
                  <a:schemeClr val="accent2">
                    <a:lumMod val="50000"/>
                  </a:schemeClr>
                </a:solidFill>
              </a:rPr>
              <a:t>, Cambridge University Press, Second Edition, 2004</a:t>
            </a:r>
            <a:endParaRPr lang="zh-CN" altLang="en-US" sz="1000" b="1">
              <a:solidFill>
                <a:schemeClr val="accent2">
                  <a:lumMod val="50000"/>
                </a:schemeClr>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E62F9AD-8256-4F84-9F42-F456245837EA}"/>
                  </a:ext>
                </a:extLst>
              </p:cNvPr>
              <p:cNvSpPr txBox="1"/>
              <p:nvPr/>
            </p:nvSpPr>
            <p:spPr>
              <a:xfrm>
                <a:off x="844826" y="745435"/>
                <a:ext cx="7419561" cy="964559"/>
              </a:xfrm>
              <a:prstGeom prst="rect">
                <a:avLst/>
              </a:prstGeom>
              <a:solidFill>
                <a:schemeClr val="accent5">
                  <a:lumMod val="20000"/>
                  <a:lumOff val="80000"/>
                </a:schemeClr>
              </a:solidFill>
            </p:spPr>
            <p:txBody>
              <a:bodyPr wrap="square" rtlCol="0">
                <a:spAutoFit/>
              </a:bodyPr>
              <a:lstStyle/>
              <a:p>
                <a:pPr marL="285750" indent="-285750">
                  <a:lnSpc>
                    <a:spcPts val="2100"/>
                  </a:lnSpc>
                  <a:spcBef>
                    <a:spcPts val="600"/>
                  </a:spcBef>
                  <a:buFont typeface="Arial" panose="020B0604020202020204" pitchFamily="34" charset="0"/>
                  <a:buChar char="•"/>
                </a:pPr>
                <a:r>
                  <a:rPr lang="zh-CN" altLang="en-US" sz="1600" b="1">
                    <a:solidFill>
                      <a:schemeClr val="accent2">
                        <a:lumMod val="50000"/>
                      </a:schemeClr>
                    </a:solidFill>
                  </a:rPr>
                  <a:t>文献</a:t>
                </a:r>
                <a:r>
                  <a:rPr lang="en-US" altLang="zh-CN" sz="1600" b="1">
                    <a:solidFill>
                      <a:schemeClr val="accent2">
                        <a:lumMod val="50000"/>
                      </a:schemeClr>
                    </a:solidFill>
                  </a:rPr>
                  <a:t>[1]</a:t>
                </a:r>
                <a:r>
                  <a:rPr lang="zh-CN" altLang="en-US" sz="1600" b="1">
                    <a:solidFill>
                      <a:schemeClr val="accent2">
                        <a:lumMod val="50000"/>
                      </a:schemeClr>
                    </a:solidFill>
                  </a:rPr>
                  <a:t>称只含与、或、非运算符且</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oMath>
                </a14:m>
                <a:r>
                  <a:rPr lang="zh-CN" altLang="en-US" sz="1600" b="1">
                    <a:solidFill>
                      <a:schemeClr val="accent2">
                        <a:lumMod val="50000"/>
                      </a:schemeClr>
                    </a:solidFill>
                  </a:rPr>
                  <a:t>只出现在命题变量前面的公式为否定规范的公式</a:t>
                </a:r>
                <a:r>
                  <a:rPr lang="en-US" altLang="zh-CN" sz="1600" b="1">
                    <a:solidFill>
                      <a:schemeClr val="accent2">
                        <a:lumMod val="50000"/>
                      </a:schemeClr>
                    </a:solidFill>
                  </a:rPr>
                  <a:t>(negation normal formula, NNF)</a:t>
                </a:r>
                <a:r>
                  <a:rPr lang="zh-CN" altLang="en-US" sz="1600" b="1">
                    <a:solidFill>
                      <a:schemeClr val="accent2">
                        <a:lumMod val="50000"/>
                      </a:schemeClr>
                    </a:solidFill>
                  </a:rPr>
                  <a:t>，</a:t>
                </a:r>
              </a:p>
              <a:p>
                <a:pPr marL="285750" indent="-285750">
                  <a:lnSpc>
                    <a:spcPts val="2100"/>
                  </a:lnSpc>
                  <a:spcBef>
                    <a:spcPts val="600"/>
                  </a:spcBef>
                  <a:buFont typeface="Arial" panose="020B0604020202020204" pitchFamily="34" charset="0"/>
                  <a:buChar char="•"/>
                </a:pPr>
                <a:r>
                  <a:rPr lang="zh-CN" altLang="en-US" sz="1600" b="1">
                    <a:solidFill>
                      <a:schemeClr val="accent2">
                        <a:lumMod val="50000"/>
                      </a:schemeClr>
                    </a:solidFill>
                  </a:rPr>
                  <a:t>针对这样的公式</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𝝓</m:t>
                    </m:r>
                  </m:oMath>
                </a14:m>
                <a:r>
                  <a:rPr lang="zh-CN" altLang="en-US" sz="1600" b="1">
                    <a:solidFill>
                      <a:schemeClr val="accent2">
                        <a:lumMod val="50000"/>
                      </a:schemeClr>
                    </a:solidFill>
                  </a:rPr>
                  <a:t>文献</a:t>
                </a:r>
                <a:r>
                  <a:rPr lang="en-US" altLang="zh-CN" sz="1600" b="1">
                    <a:solidFill>
                      <a:schemeClr val="accent2">
                        <a:lumMod val="50000"/>
                      </a:schemeClr>
                    </a:solidFill>
                  </a:rPr>
                  <a:t>[1]</a:t>
                </a:r>
                <a:r>
                  <a:rPr lang="zh-CN" altLang="en-US" sz="1600" b="1">
                    <a:solidFill>
                      <a:schemeClr val="accent2">
                        <a:lumMod val="50000"/>
                      </a:schemeClr>
                    </a:solidFill>
                  </a:rPr>
                  <a:t>给出算法</a:t>
                </a:r>
                <a:r>
                  <a:rPr lang="en-US" altLang="zh-CN" sz="1600" b="1">
                    <a:solidFill>
                      <a:schemeClr val="accent2">
                        <a:lumMod val="50000"/>
                      </a:schemeClr>
                    </a:solidFill>
                  </a:rPr>
                  <a:t>CNF(</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𝝓</m:t>
                    </m:r>
                  </m:oMath>
                </a14:m>
                <a:r>
                  <a:rPr lang="en-US" altLang="zh-CN" sz="1600" b="1">
                    <a:solidFill>
                      <a:schemeClr val="accent2">
                        <a:lumMod val="50000"/>
                      </a:schemeClr>
                    </a:solidFill>
                  </a:rPr>
                  <a:t>)</a:t>
                </a:r>
                <a:r>
                  <a:rPr lang="zh-CN" altLang="en-US" sz="1600" b="1">
                    <a:solidFill>
                      <a:schemeClr val="accent2">
                        <a:lumMod val="50000"/>
                      </a:schemeClr>
                    </a:solidFill>
                  </a:rPr>
                  <a:t>计算与之等值的合取范式</a:t>
                </a:r>
              </a:p>
            </p:txBody>
          </p:sp>
        </mc:Choice>
        <mc:Fallback xmlns="">
          <p:sp>
            <p:nvSpPr>
              <p:cNvPr id="2" name="文本框 1">
                <a:extLst>
                  <a:ext uri="{FF2B5EF4-FFF2-40B4-BE49-F238E27FC236}">
                    <a16:creationId xmlns:a16="http://schemas.microsoft.com/office/drawing/2014/main" id="{0E62F9AD-8256-4F84-9F42-F456245837EA}"/>
                  </a:ext>
                </a:extLst>
              </p:cNvPr>
              <p:cNvSpPr txBox="1">
                <a:spLocks noRot="1" noChangeAspect="1" noMove="1" noResize="1" noEditPoints="1" noAdjustHandles="1" noChangeArrowheads="1" noChangeShapeType="1" noTextEdit="1"/>
              </p:cNvSpPr>
              <p:nvPr/>
            </p:nvSpPr>
            <p:spPr>
              <a:xfrm>
                <a:off x="844826" y="745435"/>
                <a:ext cx="7419561" cy="964559"/>
              </a:xfrm>
              <a:prstGeom prst="rect">
                <a:avLst/>
              </a:prstGeom>
              <a:blipFill>
                <a:blip r:embed="rId2"/>
                <a:stretch>
                  <a:fillRect l="-329" t="-629" b="-691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E7B78C8-6161-4E17-A76A-D1C61A0FAD0E}"/>
              </a:ext>
            </a:extLst>
          </p:cNvPr>
          <p:cNvPicPr>
            <a:picLocks noChangeAspect="1"/>
          </p:cNvPicPr>
          <p:nvPr/>
        </p:nvPicPr>
        <p:blipFill>
          <a:blip r:embed="rId3">
            <a:duotone>
              <a:prstClr val="black"/>
              <a:srgbClr val="D9C3A5">
                <a:tint val="50000"/>
                <a:satMod val="180000"/>
              </a:srgbClr>
            </a:duotone>
          </a:blip>
          <a:stretch>
            <a:fillRect/>
          </a:stretch>
        </p:blipFill>
        <p:spPr>
          <a:xfrm>
            <a:off x="844826" y="1873626"/>
            <a:ext cx="5506278" cy="1321679"/>
          </a:xfrm>
          <a:prstGeom prst="rect">
            <a:avLst/>
          </a:prstGeom>
        </p:spPr>
      </p:pic>
      <p:pic>
        <p:nvPicPr>
          <p:cNvPr id="4" name="图片 3">
            <a:extLst>
              <a:ext uri="{FF2B5EF4-FFF2-40B4-BE49-F238E27FC236}">
                <a16:creationId xmlns:a16="http://schemas.microsoft.com/office/drawing/2014/main" id="{0DAAEB6D-CDE6-4944-9C54-94B56A5D698D}"/>
              </a:ext>
            </a:extLst>
          </p:cNvPr>
          <p:cNvPicPr>
            <a:picLocks noChangeAspect="1"/>
          </p:cNvPicPr>
          <p:nvPr/>
        </p:nvPicPr>
        <p:blipFill>
          <a:blip r:embed="rId4">
            <a:duotone>
              <a:prstClr val="black"/>
              <a:srgbClr val="D9C3A5">
                <a:tint val="50000"/>
                <a:satMod val="180000"/>
              </a:srgbClr>
            </a:duotone>
          </a:blip>
          <a:stretch>
            <a:fillRect/>
          </a:stretch>
        </p:blipFill>
        <p:spPr>
          <a:xfrm>
            <a:off x="844826" y="3358937"/>
            <a:ext cx="5650396" cy="101474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E19361D-B382-45F5-95F0-62D43F8638A8}"/>
                  </a:ext>
                </a:extLst>
              </p:cNvPr>
              <p:cNvSpPr txBox="1"/>
              <p:nvPr/>
            </p:nvSpPr>
            <p:spPr>
              <a:xfrm>
                <a:off x="6997149" y="2691466"/>
                <a:ext cx="1267238" cy="830997"/>
              </a:xfrm>
              <a:prstGeom prst="rect">
                <a:avLst/>
              </a:prstGeom>
              <a:solidFill>
                <a:schemeClr val="accent4">
                  <a:lumMod val="20000"/>
                  <a:lumOff val="80000"/>
                </a:schemeClr>
              </a:solidFill>
            </p:spPr>
            <p:txBody>
              <a:bodyPr wrap="square" rtlCol="0">
                <a:spAutoFit/>
              </a:bodyPr>
              <a:lstStyle/>
              <a:p>
                <a:r>
                  <a:rPr lang="zh-CN" altLang="en-US" sz="1600" b="1">
                    <a:solidFill>
                      <a:schemeClr val="accent2">
                        <a:lumMod val="50000"/>
                      </a:schemeClr>
                    </a:solidFill>
                  </a:rPr>
                  <a:t>如何证明算法</a:t>
                </a:r>
                <a:r>
                  <a:rPr lang="en-US" altLang="zh-CN" sz="1600" b="1">
                    <a:solidFill>
                      <a:schemeClr val="accent2">
                        <a:lumMod val="50000"/>
                      </a:schemeClr>
                    </a:solidFill>
                  </a:rPr>
                  <a:t>CNF(</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𝝓</m:t>
                    </m:r>
                  </m:oMath>
                </a14:m>
                <a:r>
                  <a:rPr lang="en-US" altLang="zh-CN" sz="1600" b="1">
                    <a:solidFill>
                      <a:schemeClr val="accent2">
                        <a:lumMod val="50000"/>
                      </a:schemeClr>
                    </a:solidFill>
                  </a:rPr>
                  <a:t>)</a:t>
                </a:r>
                <a:r>
                  <a:rPr lang="zh-CN" altLang="en-US" sz="1600" b="1">
                    <a:solidFill>
                      <a:schemeClr val="accent2">
                        <a:lumMod val="50000"/>
                      </a:schemeClr>
                    </a:solidFill>
                  </a:rPr>
                  <a:t>的正确性？</a:t>
                </a:r>
              </a:p>
            </p:txBody>
          </p:sp>
        </mc:Choice>
        <mc:Fallback xmlns="">
          <p:sp>
            <p:nvSpPr>
              <p:cNvPr id="5" name="文本框 4">
                <a:extLst>
                  <a:ext uri="{FF2B5EF4-FFF2-40B4-BE49-F238E27FC236}">
                    <a16:creationId xmlns:a16="http://schemas.microsoft.com/office/drawing/2014/main" id="{FE19361D-B382-45F5-95F0-62D43F8638A8}"/>
                  </a:ext>
                </a:extLst>
              </p:cNvPr>
              <p:cNvSpPr txBox="1">
                <a:spLocks noRot="1" noChangeAspect="1" noMove="1" noResize="1" noEditPoints="1" noAdjustHandles="1" noChangeArrowheads="1" noChangeShapeType="1" noTextEdit="1"/>
              </p:cNvSpPr>
              <p:nvPr/>
            </p:nvSpPr>
            <p:spPr>
              <a:xfrm>
                <a:off x="6997149" y="2691466"/>
                <a:ext cx="1267238" cy="830997"/>
              </a:xfrm>
              <a:prstGeom prst="rect">
                <a:avLst/>
              </a:prstGeom>
              <a:blipFill>
                <a:blip r:embed="rId5"/>
                <a:stretch>
                  <a:fillRect l="-2885" t="-2206"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4350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方法</a:t>
            </a:r>
            <a:r>
              <a:rPr lang="en-US" altLang="zh-CN" sz="1400"/>
              <a:t>calculateCNF()</a:t>
            </a:r>
            <a:r>
              <a:rPr lang="zh-CN" altLang="en-US" sz="1400"/>
              <a:t>的实现</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27</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2A9D8D1-EE5B-4C4A-B67B-7DCEEEEAC83A}"/>
              </a:ext>
            </a:extLst>
          </p:cNvPr>
          <p:cNvSpPr txBox="1"/>
          <p:nvPr/>
        </p:nvSpPr>
        <p:spPr>
          <a:xfrm>
            <a:off x="869669" y="1085754"/>
            <a:ext cx="7404656" cy="3102965"/>
          </a:xfrm>
          <a:prstGeom prst="rect">
            <a:avLst/>
          </a:prstGeom>
          <a:solidFill>
            <a:schemeClr val="accent5">
              <a:lumMod val="20000"/>
              <a:lumOff val="80000"/>
            </a:schemeClr>
          </a:solidFill>
        </p:spPr>
        <p:txBody>
          <a:bodyPr wrap="square" rtlCol="0">
            <a:spAutoFit/>
          </a:bodyPr>
          <a:lstStyle/>
          <a:p>
            <a:pPr>
              <a:lnSpc>
                <a:spcPts val="2200"/>
              </a:lnSpc>
              <a:spcBef>
                <a:spcPts val="600"/>
              </a:spcBef>
              <a:spcAft>
                <a:spcPts val="600"/>
              </a:spcAft>
            </a:pPr>
            <a:r>
              <a:rPr lang="zh-CN" altLang="en-US" sz="1600" b="1">
                <a:solidFill>
                  <a:schemeClr val="accent2">
                    <a:lumMod val="50000"/>
                  </a:schemeClr>
                </a:solidFill>
              </a:rPr>
              <a:t>类</a:t>
            </a:r>
            <a:r>
              <a:rPr lang="en-US" altLang="zh-CN" sz="1600" b="1">
                <a:solidFill>
                  <a:schemeClr val="accent2">
                    <a:lumMod val="50000"/>
                  </a:schemeClr>
                </a:solidFill>
              </a:rPr>
              <a:t>ConjunctiveNormalFormula</a:t>
            </a:r>
            <a:r>
              <a:rPr lang="zh-CN" altLang="en-US" sz="1600" b="1">
                <a:solidFill>
                  <a:schemeClr val="accent2">
                    <a:lumMod val="50000"/>
                  </a:schemeClr>
                </a:solidFill>
              </a:rPr>
              <a:t>提供一系列非公有静态方法实现上面的算法</a:t>
            </a:r>
          </a:p>
          <a:p>
            <a:pPr marL="285750" indent="-285750">
              <a:lnSpc>
                <a:spcPts val="2200"/>
              </a:lnSpc>
              <a:spcBef>
                <a:spcPts val="600"/>
              </a:spcBef>
              <a:spcAft>
                <a:spcPts val="600"/>
              </a:spcAft>
              <a:buFont typeface="Arial" panose="020B0604020202020204" pitchFamily="34" charset="0"/>
              <a:buChar char="•"/>
            </a:pPr>
            <a:r>
              <a:rPr lang="zh-CN" altLang="en-US" sz="1600" b="1">
                <a:solidFill>
                  <a:schemeClr val="accent6">
                    <a:lumMod val="50000"/>
                  </a:schemeClr>
                </a:solidFill>
                <a:latin typeface="楷体" panose="02010609060101010101" pitchFamily="49" charset="-122"/>
                <a:ea typeface="楷体" panose="02010609060101010101" pitchFamily="49" charset="-122"/>
              </a:rPr>
              <a:t>方法</a:t>
            </a:r>
            <a:r>
              <a:rPr lang="en-US" altLang="zh-CN" sz="1600" b="1">
                <a:solidFill>
                  <a:schemeClr val="accent6">
                    <a:lumMod val="50000"/>
                  </a:schemeClr>
                </a:solidFill>
                <a:latin typeface="+mn-ea"/>
              </a:rPr>
              <a:t>calculateDistributionForCNF()</a:t>
            </a:r>
            <a:r>
              <a:rPr lang="zh-CN" altLang="en-US" sz="1600" b="1">
                <a:solidFill>
                  <a:schemeClr val="accent6">
                    <a:lumMod val="50000"/>
                  </a:schemeClr>
                </a:solidFill>
                <a:latin typeface="楷体" panose="02010609060101010101" pitchFamily="49" charset="-122"/>
                <a:ea typeface="楷体" panose="02010609060101010101" pitchFamily="49" charset="-122"/>
              </a:rPr>
              <a:t>实现上述算法</a:t>
            </a:r>
            <a:r>
              <a:rPr lang="en-US" altLang="zh-CN" sz="1600" b="1">
                <a:solidFill>
                  <a:schemeClr val="accent6">
                    <a:lumMod val="50000"/>
                  </a:schemeClr>
                </a:solidFill>
                <a:latin typeface="+mn-ea"/>
              </a:rPr>
              <a:t>DSTR</a:t>
            </a:r>
            <a:endParaRPr lang="zh-CN" altLang="en-US" sz="1600" b="1">
              <a:solidFill>
                <a:schemeClr val="accent6">
                  <a:lumMod val="50000"/>
                </a:schemeClr>
              </a:solidFill>
              <a:latin typeface="+mn-ea"/>
            </a:endParaRPr>
          </a:p>
          <a:p>
            <a:pPr marL="285750" indent="-285750">
              <a:lnSpc>
                <a:spcPts val="2200"/>
              </a:lnSpc>
              <a:spcBef>
                <a:spcPts val="600"/>
              </a:spcBef>
              <a:spcAft>
                <a:spcPts val="600"/>
              </a:spcAft>
              <a:buFont typeface="Arial" panose="020B0604020202020204" pitchFamily="34" charset="0"/>
              <a:buChar char="•"/>
            </a:pPr>
            <a:r>
              <a:rPr lang="zh-CN" altLang="en-US" sz="1600" b="1">
                <a:solidFill>
                  <a:schemeClr val="accent6">
                    <a:lumMod val="50000"/>
                  </a:schemeClr>
                </a:solidFill>
                <a:latin typeface="楷体" panose="02010609060101010101" pitchFamily="49" charset="-122"/>
                <a:ea typeface="楷体" panose="02010609060101010101" pitchFamily="49" charset="-122"/>
              </a:rPr>
              <a:t>方法</a:t>
            </a:r>
            <a:r>
              <a:rPr lang="en-US" altLang="zh-CN" sz="1600" b="1">
                <a:solidFill>
                  <a:schemeClr val="accent6">
                    <a:lumMod val="50000"/>
                  </a:schemeClr>
                </a:solidFill>
                <a:latin typeface="+mn-ea"/>
              </a:rPr>
              <a:t>calculateNegationNormalFormula()</a:t>
            </a:r>
            <a:r>
              <a:rPr lang="zh-CN" altLang="en-US" sz="1600" b="1">
                <a:solidFill>
                  <a:schemeClr val="accent6">
                    <a:lumMod val="50000"/>
                  </a:schemeClr>
                </a:solidFill>
                <a:latin typeface="楷体" panose="02010609060101010101" pitchFamily="49" charset="-122"/>
                <a:ea typeface="楷体" panose="02010609060101010101" pitchFamily="49" charset="-122"/>
              </a:rPr>
              <a:t>实现上述算法</a:t>
            </a:r>
            <a:r>
              <a:rPr lang="en-US" altLang="zh-CN" sz="1600" b="1">
                <a:solidFill>
                  <a:schemeClr val="accent6">
                    <a:lumMod val="50000"/>
                  </a:schemeClr>
                </a:solidFill>
                <a:latin typeface="+mn-ea"/>
              </a:rPr>
              <a:t>NNF</a:t>
            </a:r>
            <a:endParaRPr lang="zh-CN" altLang="en-US" sz="1600" b="1">
              <a:solidFill>
                <a:schemeClr val="accent6">
                  <a:lumMod val="50000"/>
                </a:schemeClr>
              </a:solidFill>
              <a:latin typeface="+mn-ea"/>
            </a:endParaRPr>
          </a:p>
          <a:p>
            <a:pPr marL="285750" indent="-285750">
              <a:lnSpc>
                <a:spcPts val="2200"/>
              </a:lnSpc>
              <a:spcBef>
                <a:spcPts val="600"/>
              </a:spcBef>
              <a:spcAft>
                <a:spcPts val="600"/>
              </a:spcAft>
              <a:buFont typeface="Arial" panose="020B0604020202020204" pitchFamily="34" charset="0"/>
              <a:buChar char="•"/>
            </a:pPr>
            <a:r>
              <a:rPr lang="zh-CN" altLang="en-US" sz="1600" b="1">
                <a:solidFill>
                  <a:schemeClr val="accent6">
                    <a:lumMod val="50000"/>
                  </a:schemeClr>
                </a:solidFill>
                <a:latin typeface="楷体" panose="02010609060101010101" pitchFamily="49" charset="-122"/>
                <a:ea typeface="楷体" panose="02010609060101010101" pitchFamily="49" charset="-122"/>
              </a:rPr>
              <a:t>方法</a:t>
            </a:r>
            <a:r>
              <a:rPr lang="en-US" altLang="zh-CN" sz="1600" b="1">
                <a:solidFill>
                  <a:schemeClr val="accent6">
                    <a:lumMod val="50000"/>
                  </a:schemeClr>
                </a:solidFill>
                <a:latin typeface="+mn-ea"/>
              </a:rPr>
              <a:t>calculateImplicationFreeFormula()</a:t>
            </a:r>
            <a:r>
              <a:rPr lang="zh-CN" altLang="en-US" sz="1600" b="1">
                <a:solidFill>
                  <a:schemeClr val="accent6">
                    <a:lumMod val="50000"/>
                  </a:schemeClr>
                </a:solidFill>
                <a:latin typeface="楷体" panose="02010609060101010101" pitchFamily="49" charset="-122"/>
                <a:ea typeface="楷体" panose="02010609060101010101" pitchFamily="49" charset="-122"/>
              </a:rPr>
              <a:t>实现上述算法</a:t>
            </a:r>
            <a:r>
              <a:rPr lang="en-US" altLang="zh-CN" sz="1600" b="1">
                <a:solidFill>
                  <a:schemeClr val="accent6">
                    <a:lumMod val="50000"/>
                  </a:schemeClr>
                </a:solidFill>
                <a:latin typeface="+mn-ea"/>
              </a:rPr>
              <a:t>FREE_IMP</a:t>
            </a:r>
            <a:endParaRPr lang="zh-CN" altLang="en-US" sz="1600" b="1">
              <a:solidFill>
                <a:schemeClr val="accent6">
                  <a:lumMod val="50000"/>
                </a:schemeClr>
              </a:solidFill>
              <a:latin typeface="+mn-ea"/>
            </a:endParaRPr>
          </a:p>
          <a:p>
            <a:pPr marL="285750" indent="-285750">
              <a:lnSpc>
                <a:spcPts val="2200"/>
              </a:lnSpc>
              <a:spcBef>
                <a:spcPts val="600"/>
              </a:spcBef>
              <a:spcAft>
                <a:spcPts val="600"/>
              </a:spcAft>
              <a:buFont typeface="Arial" panose="020B0604020202020204" pitchFamily="34" charset="0"/>
              <a:buChar char="•"/>
            </a:pPr>
            <a:r>
              <a:rPr lang="zh-CN" altLang="en-US" sz="1600" b="1">
                <a:solidFill>
                  <a:schemeClr val="accent6">
                    <a:lumMod val="50000"/>
                  </a:schemeClr>
                </a:solidFill>
                <a:latin typeface="楷体" panose="02010609060101010101" pitchFamily="49" charset="-122"/>
                <a:ea typeface="楷体" panose="02010609060101010101" pitchFamily="49" charset="-122"/>
              </a:rPr>
              <a:t>方法</a:t>
            </a:r>
            <a:r>
              <a:rPr lang="en-US" altLang="zh-CN" sz="1600" b="1">
                <a:solidFill>
                  <a:schemeClr val="accent6">
                    <a:lumMod val="50000"/>
                  </a:schemeClr>
                </a:solidFill>
                <a:latin typeface="+mn-ea"/>
              </a:rPr>
              <a:t>calculateCNFofNegationNormalFormula()</a:t>
            </a:r>
            <a:r>
              <a:rPr lang="zh-CN" altLang="en-US" sz="1600" b="1">
                <a:solidFill>
                  <a:schemeClr val="accent6">
                    <a:lumMod val="50000"/>
                  </a:schemeClr>
                </a:solidFill>
                <a:latin typeface="楷体" panose="02010609060101010101" pitchFamily="49" charset="-122"/>
                <a:ea typeface="楷体" panose="02010609060101010101" pitchFamily="49" charset="-122"/>
              </a:rPr>
              <a:t>实现上述算法</a:t>
            </a:r>
            <a:r>
              <a:rPr lang="en-US" altLang="zh-CN" sz="1600" b="1">
                <a:solidFill>
                  <a:schemeClr val="accent6">
                    <a:lumMod val="50000"/>
                  </a:schemeClr>
                </a:solidFill>
                <a:latin typeface="+mn-ea"/>
              </a:rPr>
              <a:t>CNF</a:t>
            </a:r>
            <a:endParaRPr lang="zh-CN" altLang="en-US" sz="1600" b="1">
              <a:solidFill>
                <a:schemeClr val="accent6">
                  <a:lumMod val="50000"/>
                </a:schemeClr>
              </a:solidFill>
              <a:latin typeface="+mn-ea"/>
            </a:endParaRPr>
          </a:p>
          <a:p>
            <a:pPr>
              <a:lnSpc>
                <a:spcPts val="2200"/>
              </a:lnSpc>
              <a:spcBef>
                <a:spcPts val="600"/>
              </a:spcBef>
              <a:spcAft>
                <a:spcPts val="600"/>
              </a:spcAft>
            </a:pPr>
            <a:r>
              <a:rPr lang="zh-CN" altLang="en-US" sz="1600" b="1">
                <a:solidFill>
                  <a:schemeClr val="accent2">
                    <a:lumMod val="50000"/>
                  </a:schemeClr>
                </a:solidFill>
              </a:rPr>
              <a:t>最后公有静态方法</a:t>
            </a:r>
            <a:r>
              <a:rPr lang="en-US" altLang="zh-CN" sz="1600" b="1">
                <a:solidFill>
                  <a:schemeClr val="accent2">
                    <a:lumMod val="50000"/>
                  </a:schemeClr>
                </a:solidFill>
              </a:rPr>
              <a:t>calculateCNF()</a:t>
            </a:r>
            <a:r>
              <a:rPr lang="zh-CN" altLang="en-US" sz="1600" b="1">
                <a:solidFill>
                  <a:schemeClr val="accent2">
                    <a:lumMod val="50000"/>
                  </a:schemeClr>
                </a:solidFill>
              </a:rPr>
              <a:t>依次调用方法</a:t>
            </a:r>
            <a:r>
              <a:rPr lang="en-US" altLang="zh-CN" sz="1600" b="1">
                <a:solidFill>
                  <a:schemeClr val="accent2">
                    <a:lumMod val="50000"/>
                  </a:schemeClr>
                </a:solidFill>
              </a:rPr>
              <a:t>calculateImplicationFreeFormula()</a:t>
            </a:r>
            <a:r>
              <a:rPr lang="zh-CN" altLang="en-US" sz="1600" b="1">
                <a:solidFill>
                  <a:schemeClr val="accent2">
                    <a:lumMod val="50000"/>
                  </a:schemeClr>
                </a:solidFill>
              </a:rPr>
              <a:t>、</a:t>
            </a:r>
            <a:r>
              <a:rPr lang="en-US" altLang="zh-CN" sz="1600" b="1">
                <a:solidFill>
                  <a:schemeClr val="accent2">
                    <a:lumMod val="50000"/>
                  </a:schemeClr>
                </a:solidFill>
              </a:rPr>
              <a:t>calculateNegationNormalFormula()</a:t>
            </a:r>
            <a:r>
              <a:rPr lang="zh-CN" altLang="en-US" sz="1600" b="1">
                <a:solidFill>
                  <a:schemeClr val="accent2">
                    <a:lumMod val="50000"/>
                  </a:schemeClr>
                </a:solidFill>
              </a:rPr>
              <a:t>和</a:t>
            </a:r>
            <a:r>
              <a:rPr lang="en-US" altLang="zh-CN" sz="1600" b="1">
                <a:solidFill>
                  <a:schemeClr val="accent2">
                    <a:lumMod val="50000"/>
                  </a:schemeClr>
                </a:solidFill>
              </a:rPr>
              <a:t>calculateCNFofNegationNormalFormula()</a:t>
            </a:r>
            <a:r>
              <a:rPr lang="zh-CN" altLang="en-US" sz="1600" b="1">
                <a:solidFill>
                  <a:schemeClr val="accent2">
                    <a:lumMod val="50000"/>
                  </a:schemeClr>
                </a:solidFill>
              </a:rPr>
              <a:t>，从而得到合取范式。</a:t>
            </a:r>
          </a:p>
        </p:txBody>
      </p:sp>
    </p:spTree>
    <p:extLst>
      <p:ext uri="{BB962C8B-B14F-4D97-AF65-F5344CB8AC3E}">
        <p14:creationId xmlns:p14="http://schemas.microsoft.com/office/powerpoint/2010/main" val="3467437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方法</a:t>
            </a:r>
            <a:r>
              <a:rPr lang="en-US" altLang="zh-CN" sz="1400"/>
              <a:t>calculateNegationNormalFormula()</a:t>
            </a:r>
            <a:r>
              <a:rPr lang="zh-CN" altLang="en-US" sz="1400"/>
              <a:t>的源代码</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28</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611AAF42-F2E9-4440-9C5A-64757174A534}"/>
              </a:ext>
            </a:extLst>
          </p:cNvPr>
          <p:cNvSpPr txBox="1"/>
          <p:nvPr/>
        </p:nvSpPr>
        <p:spPr>
          <a:xfrm>
            <a:off x="344232" y="865247"/>
            <a:ext cx="8032065" cy="338554"/>
          </a:xfrm>
          <a:prstGeom prst="rect">
            <a:avLst/>
          </a:prstGeom>
          <a:solidFill>
            <a:schemeClr val="accent5">
              <a:lumMod val="20000"/>
              <a:lumOff val="80000"/>
            </a:schemeClr>
          </a:solidFill>
        </p:spPr>
        <p:txBody>
          <a:bodyPr wrap="square" rtlCol="0">
            <a:spAutoFit/>
          </a:bodyPr>
          <a:lstStyle/>
          <a:p>
            <a:r>
              <a:rPr lang="zh-CN" altLang="en-US" sz="1600" b="1">
                <a:solidFill>
                  <a:schemeClr val="accent2">
                    <a:lumMod val="50000"/>
                  </a:schemeClr>
                </a:solidFill>
              </a:rPr>
              <a:t>上述算法很容易翻译为</a:t>
            </a:r>
            <a:r>
              <a:rPr lang="en-US" altLang="zh-CN" sz="1600" b="1">
                <a:solidFill>
                  <a:schemeClr val="accent2">
                    <a:lumMod val="50000"/>
                  </a:schemeClr>
                </a:solidFill>
              </a:rPr>
              <a:t>Java</a:t>
            </a:r>
            <a:r>
              <a:rPr lang="zh-CN" altLang="en-US" sz="1600" b="1">
                <a:solidFill>
                  <a:schemeClr val="accent2">
                    <a:lumMod val="50000"/>
                  </a:schemeClr>
                </a:solidFill>
              </a:rPr>
              <a:t>程序代码，这里以方法</a:t>
            </a:r>
            <a:r>
              <a:rPr lang="en-US" altLang="zh-CN" sz="1600" b="1">
                <a:solidFill>
                  <a:schemeClr val="accent2">
                    <a:lumMod val="50000"/>
                  </a:schemeClr>
                </a:solidFill>
              </a:rPr>
              <a:t>calculateNegationNormalFormula()</a:t>
            </a:r>
            <a:r>
              <a:rPr lang="zh-CN" altLang="en-US" sz="1600" b="1">
                <a:solidFill>
                  <a:schemeClr val="accent2">
                    <a:lumMod val="50000"/>
                  </a:schemeClr>
                </a:solidFill>
              </a:rPr>
              <a:t>为例</a:t>
            </a:r>
          </a:p>
        </p:txBody>
      </p:sp>
      <p:pic>
        <p:nvPicPr>
          <p:cNvPr id="9" name="图片 8">
            <a:extLst>
              <a:ext uri="{FF2B5EF4-FFF2-40B4-BE49-F238E27FC236}">
                <a16:creationId xmlns:a16="http://schemas.microsoft.com/office/drawing/2014/main" id="{07AF6BF9-DF7E-4E34-8B0C-D1EBA6702C1A}"/>
              </a:ext>
            </a:extLst>
          </p:cNvPr>
          <p:cNvPicPr>
            <a:picLocks noChangeAspect="1"/>
          </p:cNvPicPr>
          <p:nvPr/>
        </p:nvPicPr>
        <p:blipFill>
          <a:blip r:embed="rId2">
            <a:duotone>
              <a:prstClr val="black"/>
              <a:srgbClr val="D9C3A5">
                <a:tint val="50000"/>
                <a:satMod val="180000"/>
              </a:srgbClr>
            </a:duotone>
          </a:blip>
          <a:stretch>
            <a:fillRect/>
          </a:stretch>
        </p:blipFill>
        <p:spPr>
          <a:xfrm>
            <a:off x="5525956" y="1441723"/>
            <a:ext cx="3273812" cy="1623598"/>
          </a:xfrm>
          <a:prstGeom prst="rect">
            <a:avLst/>
          </a:prstGeom>
        </p:spPr>
      </p:pic>
      <p:pic>
        <p:nvPicPr>
          <p:cNvPr id="4" name="图片 3">
            <a:extLst>
              <a:ext uri="{FF2B5EF4-FFF2-40B4-BE49-F238E27FC236}">
                <a16:creationId xmlns:a16="http://schemas.microsoft.com/office/drawing/2014/main" id="{D736645E-88AA-4C0F-AC18-F2B53BCFB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32" y="1407698"/>
            <a:ext cx="5132070" cy="3129515"/>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E1A88D9-D3C6-41F6-B5F0-7EA3BA313593}"/>
                  </a:ext>
                </a:extLst>
              </p:cNvPr>
              <p:cNvSpPr txBox="1"/>
              <p:nvPr/>
            </p:nvSpPr>
            <p:spPr>
              <a:xfrm>
                <a:off x="5525956" y="3229022"/>
                <a:ext cx="3268642" cy="830997"/>
              </a:xfrm>
              <a:prstGeom prst="rect">
                <a:avLst/>
              </a:prstGeom>
              <a:solidFill>
                <a:schemeClr val="accent4">
                  <a:lumMod val="20000"/>
                  <a:lumOff val="80000"/>
                </a:schemeClr>
              </a:solidFill>
            </p:spPr>
            <p:txBody>
              <a:bodyPr wrap="square" rtlCol="0">
                <a:spAutoFit/>
              </a:bodyPr>
              <a:lstStyle/>
              <a:p>
                <a:r>
                  <a:rPr lang="zh-CN" altLang="en-US" sz="1600" b="1">
                    <a:solidFill>
                      <a:schemeClr val="accent2">
                        <a:lumMod val="50000"/>
                      </a:schemeClr>
                    </a:solidFill>
                  </a:rPr>
                  <a:t>算法</a:t>
                </a:r>
                <a:r>
                  <a:rPr lang="en-US" altLang="zh-CN" sz="1600" b="1">
                    <a:solidFill>
                      <a:schemeClr val="accent2">
                        <a:lumMod val="50000"/>
                      </a:schemeClr>
                    </a:solidFill>
                  </a:rPr>
                  <a:t>NNF(</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𝝓</m:t>
                    </m:r>
                  </m:oMath>
                </a14:m>
                <a:r>
                  <a:rPr lang="en-US" altLang="zh-CN" sz="1600" b="1">
                    <a:solidFill>
                      <a:schemeClr val="accent2">
                        <a:lumMod val="50000"/>
                      </a:schemeClr>
                    </a:solidFill>
                  </a:rPr>
                  <a:t>)</a:t>
                </a:r>
                <a:r>
                  <a:rPr lang="zh-CN" altLang="en-US" sz="1600" b="1">
                    <a:solidFill>
                      <a:schemeClr val="accent2">
                        <a:lumMod val="50000"/>
                      </a:schemeClr>
                    </a:solidFill>
                  </a:rPr>
                  <a:t>实际上是只含与、或、非运算符的公式集上的函数，且是归纳定义的函数</a:t>
                </a:r>
              </a:p>
            </p:txBody>
          </p:sp>
        </mc:Choice>
        <mc:Fallback xmlns="">
          <p:sp>
            <p:nvSpPr>
              <p:cNvPr id="5" name="文本框 4">
                <a:extLst>
                  <a:ext uri="{FF2B5EF4-FFF2-40B4-BE49-F238E27FC236}">
                    <a16:creationId xmlns:a16="http://schemas.microsoft.com/office/drawing/2014/main" id="{4E1A88D9-D3C6-41F6-B5F0-7EA3BA313593}"/>
                  </a:ext>
                </a:extLst>
              </p:cNvPr>
              <p:cNvSpPr txBox="1">
                <a:spLocks noRot="1" noChangeAspect="1" noMove="1" noResize="1" noEditPoints="1" noAdjustHandles="1" noChangeArrowheads="1" noChangeShapeType="1" noTextEdit="1"/>
              </p:cNvSpPr>
              <p:nvPr/>
            </p:nvSpPr>
            <p:spPr>
              <a:xfrm>
                <a:off x="5525956" y="3229022"/>
                <a:ext cx="3268642" cy="830997"/>
              </a:xfrm>
              <a:prstGeom prst="rect">
                <a:avLst/>
              </a:prstGeom>
              <a:blipFill>
                <a:blip r:embed="rId4"/>
                <a:stretch>
                  <a:fillRect l="-931" t="-2206" b="-882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24594753-8870-43F3-8F30-54434E961F25}"/>
              </a:ext>
            </a:extLst>
          </p:cNvPr>
          <p:cNvSpPr txBox="1"/>
          <p:nvPr/>
        </p:nvSpPr>
        <p:spPr>
          <a:xfrm>
            <a:off x="4726057" y="4214047"/>
            <a:ext cx="4068541" cy="338554"/>
          </a:xfrm>
          <a:prstGeom prst="rect">
            <a:avLst/>
          </a:prstGeom>
          <a:solidFill>
            <a:schemeClr val="accent2">
              <a:lumMod val="50000"/>
            </a:schemeClr>
          </a:solidFill>
        </p:spPr>
        <p:txBody>
          <a:bodyPr wrap="square" rtlCol="0">
            <a:spAutoFit/>
          </a:bodyPr>
          <a:lstStyle/>
          <a:p>
            <a:r>
              <a:rPr lang="zh-CN" altLang="en-US" sz="1600" b="1">
                <a:solidFill>
                  <a:schemeClr val="bg1"/>
                </a:solidFill>
              </a:rPr>
              <a:t>归纳定义函数实质上是给出计算函数的算法</a:t>
            </a:r>
          </a:p>
        </p:txBody>
      </p:sp>
    </p:spTree>
    <p:extLst>
      <p:ext uri="{BB962C8B-B14F-4D97-AF65-F5344CB8AC3E}">
        <p14:creationId xmlns:p14="http://schemas.microsoft.com/office/powerpoint/2010/main" val="2715364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类</a:t>
            </a:r>
            <a:r>
              <a:rPr lang="en-US" altLang="zh-CN" sz="1400"/>
              <a:t>PrincipleConjunctiveNormalFormula</a:t>
            </a:r>
            <a:r>
              <a:rPr lang="zh-CN" altLang="en-US" sz="1400"/>
              <a:t>的设计</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29</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1892A614-34AE-4F2A-905B-6CA81BB955A3}"/>
              </a:ext>
            </a:extLst>
          </p:cNvPr>
          <p:cNvSpPr txBox="1"/>
          <p:nvPr/>
        </p:nvSpPr>
        <p:spPr>
          <a:xfrm>
            <a:off x="474591" y="825176"/>
            <a:ext cx="8194811" cy="3604385"/>
          </a:xfrm>
          <a:prstGeom prst="rect">
            <a:avLst/>
          </a:prstGeom>
          <a:solidFill>
            <a:schemeClr val="accent5">
              <a:lumMod val="20000"/>
              <a:lumOff val="80000"/>
            </a:schemeClr>
          </a:solidFill>
        </p:spPr>
        <p:txBody>
          <a:bodyPr wrap="square" rtlCol="0">
            <a:spAutoFit/>
          </a:bodyPr>
          <a:lstStyle/>
          <a:p>
            <a:pPr marL="285750" indent="-285750">
              <a:lnSpc>
                <a:spcPts val="1800"/>
              </a:lnSpc>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类</a:t>
            </a:r>
            <a:r>
              <a:rPr lang="en-US" altLang="zh-CN" sz="1400" b="1">
                <a:solidFill>
                  <a:srgbClr val="002060"/>
                </a:solidFill>
                <a:latin typeface="+mn-ea"/>
              </a:rPr>
              <a:t>PrincipleConjunctiveNormalFormula</a:t>
            </a:r>
            <a:r>
              <a:rPr lang="zh-CN" altLang="en-US" sz="1400" b="1">
                <a:solidFill>
                  <a:srgbClr val="002060"/>
                </a:solidFill>
                <a:latin typeface="楷体" panose="02010609060101010101" pitchFamily="49" charset="-122"/>
                <a:ea typeface="楷体" panose="02010609060101010101" pitchFamily="49" charset="-122"/>
              </a:rPr>
              <a:t>表示主合取范式，它继承类</a:t>
            </a:r>
            <a:r>
              <a:rPr lang="en-US" altLang="zh-CN" sz="1400" b="1">
                <a:solidFill>
                  <a:srgbClr val="002060"/>
                </a:solidFill>
                <a:latin typeface="+mn-ea"/>
              </a:rPr>
              <a:t>ConjunctiveNormalFormula</a:t>
            </a:r>
            <a:endParaRPr lang="zh-CN" altLang="en-US" sz="1400" b="1">
              <a:solidFill>
                <a:srgbClr val="002060"/>
              </a:solidFill>
              <a:latin typeface="楷体" panose="02010609060101010101" pitchFamily="49" charset="-122"/>
              <a:ea typeface="楷体" panose="02010609060101010101" pitchFamily="49" charset="-122"/>
            </a:endParaRPr>
          </a:p>
          <a:p>
            <a:pPr marL="628650" lvl="1" indent="-171450">
              <a:lnSpc>
                <a:spcPts val="1800"/>
              </a:lnSpc>
              <a:spcBef>
                <a:spcPts val="600"/>
              </a:spcBef>
              <a:buFont typeface="Arial" panose="020B0604020202020204" pitchFamily="34" charset="0"/>
              <a:buChar char="•"/>
            </a:pPr>
            <a:r>
              <a:rPr lang="zh-CN" altLang="en-US" sz="1200" b="1">
                <a:solidFill>
                  <a:schemeClr val="accent6">
                    <a:lumMod val="50000"/>
                  </a:schemeClr>
                </a:solidFill>
              </a:rPr>
              <a:t>类</a:t>
            </a:r>
            <a:r>
              <a:rPr lang="en-US" altLang="zh-CN" sz="1200" b="1">
                <a:solidFill>
                  <a:schemeClr val="accent6">
                    <a:lumMod val="50000"/>
                  </a:schemeClr>
                </a:solidFill>
              </a:rPr>
              <a:t>ConjunctiveNormalFormula</a:t>
            </a:r>
            <a:r>
              <a:rPr lang="zh-CN" altLang="en-US" sz="1200" b="1">
                <a:solidFill>
                  <a:schemeClr val="accent6">
                    <a:lumMod val="50000"/>
                  </a:schemeClr>
                </a:solidFill>
              </a:rPr>
              <a:t>主要是将合取范式看做简单析取式的集合进行维护，而类</a:t>
            </a:r>
            <a:r>
              <a:rPr lang="en-US" altLang="zh-CN" sz="1200" b="1">
                <a:solidFill>
                  <a:schemeClr val="accent6">
                    <a:lumMod val="50000"/>
                  </a:schemeClr>
                </a:solidFill>
              </a:rPr>
              <a:t>PrincipleConjunctiveNormalFormula</a:t>
            </a:r>
            <a:r>
              <a:rPr lang="zh-CN" altLang="en-US" sz="1200" b="1">
                <a:solidFill>
                  <a:schemeClr val="accent6">
                    <a:lumMod val="50000"/>
                  </a:schemeClr>
                </a:solidFill>
              </a:rPr>
              <a:t>则主要是将主合取范式看做是极大项的编码进行维护</a:t>
            </a:r>
            <a:endParaRPr lang="en-US" altLang="zh-CN" sz="1200" b="1">
              <a:solidFill>
                <a:schemeClr val="accent6">
                  <a:lumMod val="50000"/>
                </a:schemeClr>
              </a:solidFill>
            </a:endParaRPr>
          </a:p>
          <a:p>
            <a:pPr marL="628650" lvl="1" indent="-171450">
              <a:lnSpc>
                <a:spcPts val="1800"/>
              </a:lnSpc>
              <a:spcBef>
                <a:spcPts val="600"/>
              </a:spcBef>
              <a:buFont typeface="Arial" panose="020B0604020202020204" pitchFamily="34" charset="0"/>
              <a:buChar char="•"/>
            </a:pPr>
            <a:r>
              <a:rPr lang="zh-CN" altLang="en-US" sz="1200" b="1">
                <a:solidFill>
                  <a:schemeClr val="accent6">
                    <a:lumMod val="50000"/>
                  </a:schemeClr>
                </a:solidFill>
              </a:rPr>
              <a:t>类</a:t>
            </a:r>
            <a:r>
              <a:rPr lang="en-US" altLang="zh-CN" sz="1200" b="1">
                <a:solidFill>
                  <a:schemeClr val="accent6">
                    <a:lumMod val="50000"/>
                  </a:schemeClr>
                </a:solidFill>
              </a:rPr>
              <a:t>PrincipleConjunctiveNormalFormula</a:t>
            </a:r>
            <a:r>
              <a:rPr lang="zh-CN" altLang="en-US" sz="1200" b="1">
                <a:solidFill>
                  <a:schemeClr val="accent6">
                    <a:lumMod val="50000"/>
                  </a:schemeClr>
                </a:solidFill>
              </a:rPr>
              <a:t>主要提供与极大项编码有关的方法</a:t>
            </a:r>
            <a:endParaRPr lang="en-US" altLang="zh-CN" sz="1200" b="1">
              <a:solidFill>
                <a:schemeClr val="accent6">
                  <a:lumMod val="50000"/>
                </a:schemeClr>
              </a:solidFill>
            </a:endParaRPr>
          </a:p>
          <a:p>
            <a:pPr marL="285750" indent="-285750">
              <a:lnSpc>
                <a:spcPts val="1800"/>
              </a:lnSpc>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类</a:t>
            </a:r>
            <a:r>
              <a:rPr lang="en-US" altLang="zh-CN" sz="1400" b="1">
                <a:solidFill>
                  <a:srgbClr val="002060"/>
                </a:solidFill>
                <a:latin typeface="+mn-ea"/>
              </a:rPr>
              <a:t>PrincipleConjunctiveNormalFormula</a:t>
            </a:r>
            <a:r>
              <a:rPr lang="zh-CN" altLang="en-US" sz="1400" b="1">
                <a:solidFill>
                  <a:srgbClr val="002060"/>
                </a:solidFill>
                <a:latin typeface="楷体" panose="02010609060101010101" pitchFamily="49" charset="-122"/>
                <a:ea typeface="楷体" panose="02010609060101010101" pitchFamily="49" charset="-122"/>
              </a:rPr>
              <a:t>也不提供公有构造方法，而通过提供静态方法从极大项整数编码数组创建对象，或通过将类</a:t>
            </a:r>
            <a:r>
              <a:rPr lang="en-US" altLang="zh-CN" sz="1400" b="1">
                <a:solidFill>
                  <a:srgbClr val="002060"/>
                </a:solidFill>
                <a:latin typeface="+mn-ea"/>
              </a:rPr>
              <a:t>ConjunctiveNormalFormula</a:t>
            </a:r>
            <a:r>
              <a:rPr lang="zh-CN" altLang="en-US" sz="1400" b="1">
                <a:solidFill>
                  <a:srgbClr val="002060"/>
                </a:solidFill>
                <a:latin typeface="楷体" panose="02010609060101010101" pitchFamily="49" charset="-122"/>
                <a:ea typeface="楷体" panose="02010609060101010101" pitchFamily="49" charset="-122"/>
              </a:rPr>
              <a:t>的对象进行扩展而得到这个类的对象</a:t>
            </a:r>
            <a:endParaRPr lang="en-US" altLang="zh-CN" sz="1400" b="1">
              <a:solidFill>
                <a:srgbClr val="002060"/>
              </a:solidFill>
              <a:latin typeface="楷体" panose="02010609060101010101" pitchFamily="49" charset="-122"/>
              <a:ea typeface="楷体" panose="02010609060101010101" pitchFamily="49" charset="-122"/>
            </a:endParaRPr>
          </a:p>
          <a:p>
            <a:pPr marL="628650" lvl="1" indent="-171450">
              <a:lnSpc>
                <a:spcPts val="1800"/>
              </a:lnSpc>
              <a:spcBef>
                <a:spcPts val="600"/>
              </a:spcBef>
              <a:buFont typeface="Arial" panose="020B0604020202020204" pitchFamily="34" charset="0"/>
              <a:buChar char="•"/>
            </a:pPr>
            <a:r>
              <a:rPr lang="zh-CN" altLang="en-US" sz="1200" b="1">
                <a:solidFill>
                  <a:schemeClr val="accent6">
                    <a:lumMod val="50000"/>
                  </a:schemeClr>
                </a:solidFill>
              </a:rPr>
              <a:t>负责构建公式真值表的类</a:t>
            </a:r>
            <a:r>
              <a:rPr lang="en-US" altLang="zh-CN" sz="1200" b="1">
                <a:solidFill>
                  <a:schemeClr val="accent6">
                    <a:lumMod val="50000"/>
                  </a:schemeClr>
                </a:solidFill>
              </a:rPr>
              <a:t>FormulaTruthTableBuilder</a:t>
            </a:r>
            <a:r>
              <a:rPr lang="zh-CN" altLang="en-US" sz="1200" b="1">
                <a:solidFill>
                  <a:schemeClr val="accent6">
                    <a:lumMod val="50000"/>
                  </a:schemeClr>
                </a:solidFill>
              </a:rPr>
              <a:t>提供方法</a:t>
            </a:r>
            <a:r>
              <a:rPr lang="en-US" altLang="zh-CN" sz="1200" b="1">
                <a:solidFill>
                  <a:schemeClr val="accent6">
                    <a:lumMod val="50000"/>
                  </a:schemeClr>
                </a:solidFill>
              </a:rPr>
              <a:t>getAllMaxtermCodes()</a:t>
            </a:r>
            <a:r>
              <a:rPr lang="zh-CN" altLang="en-US" sz="1200" b="1">
                <a:solidFill>
                  <a:schemeClr val="accent6">
                    <a:lumMod val="50000"/>
                  </a:schemeClr>
                </a:solidFill>
              </a:rPr>
              <a:t>得到一个公式（类</a:t>
            </a:r>
            <a:r>
              <a:rPr lang="en-US" altLang="zh-CN" sz="1200" b="1">
                <a:solidFill>
                  <a:schemeClr val="accent6">
                    <a:lumMod val="50000"/>
                  </a:schemeClr>
                </a:solidFill>
              </a:rPr>
              <a:t>Formula</a:t>
            </a:r>
            <a:r>
              <a:rPr lang="zh-CN" altLang="en-US" sz="1200" b="1">
                <a:solidFill>
                  <a:schemeClr val="accent6">
                    <a:lumMod val="50000"/>
                  </a:schemeClr>
                </a:solidFill>
              </a:rPr>
              <a:t>的对象）的极大项整数编码数组，用该数组，类</a:t>
            </a:r>
            <a:r>
              <a:rPr lang="en-US" altLang="zh-CN" sz="1200" b="1">
                <a:solidFill>
                  <a:schemeClr val="accent6">
                    <a:lumMod val="50000"/>
                  </a:schemeClr>
                </a:solidFill>
              </a:rPr>
              <a:t>PrincipleConjunctiveNormalFormula</a:t>
            </a:r>
            <a:r>
              <a:rPr lang="zh-CN" altLang="en-US" sz="1200" b="1">
                <a:solidFill>
                  <a:schemeClr val="accent6">
                    <a:lumMod val="50000"/>
                  </a:schemeClr>
                </a:solidFill>
              </a:rPr>
              <a:t>的方法</a:t>
            </a:r>
            <a:r>
              <a:rPr lang="en-US" altLang="zh-CN" sz="1200" b="1">
                <a:solidFill>
                  <a:schemeClr val="accent6">
                    <a:lumMod val="50000"/>
                  </a:schemeClr>
                </a:solidFill>
              </a:rPr>
              <a:t>createByMaxtermCodes()</a:t>
            </a:r>
            <a:r>
              <a:rPr lang="zh-CN" altLang="en-US" sz="1200" b="1">
                <a:solidFill>
                  <a:schemeClr val="accent6">
                    <a:lumMod val="50000"/>
                  </a:schemeClr>
                </a:solidFill>
              </a:rPr>
              <a:t>可从公式的真值表得到与公式逻辑等值的主合取范式</a:t>
            </a:r>
            <a:endParaRPr lang="en-US" altLang="zh-CN" sz="1200" b="1">
              <a:solidFill>
                <a:schemeClr val="accent6">
                  <a:lumMod val="50000"/>
                </a:schemeClr>
              </a:solidFill>
            </a:endParaRPr>
          </a:p>
          <a:p>
            <a:pPr marL="285750" indent="-285750">
              <a:lnSpc>
                <a:spcPts val="1800"/>
              </a:lnSpc>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从主合取范式的对象也可给出对应的主析取范式</a:t>
            </a:r>
            <a:endParaRPr lang="en-US" altLang="zh-CN" sz="1400" b="1">
              <a:solidFill>
                <a:srgbClr val="002060"/>
              </a:solidFill>
              <a:latin typeface="楷体" panose="02010609060101010101" pitchFamily="49" charset="-122"/>
              <a:ea typeface="楷体" panose="02010609060101010101" pitchFamily="49" charset="-122"/>
            </a:endParaRPr>
          </a:p>
          <a:p>
            <a:pPr marL="628650" lvl="1" indent="-171450">
              <a:lnSpc>
                <a:spcPts val="1800"/>
              </a:lnSpc>
              <a:spcBef>
                <a:spcPts val="600"/>
              </a:spcBef>
              <a:buFont typeface="Arial" panose="020B0604020202020204" pitchFamily="34" charset="0"/>
              <a:buChar char="•"/>
            </a:pPr>
            <a:r>
              <a:rPr lang="zh-CN" altLang="en-US" sz="1200" b="1">
                <a:solidFill>
                  <a:schemeClr val="accent6">
                    <a:lumMod val="50000"/>
                  </a:schemeClr>
                </a:solidFill>
              </a:rPr>
              <a:t>类</a:t>
            </a:r>
            <a:r>
              <a:rPr lang="en-US" altLang="zh-CN" sz="1200" b="1">
                <a:solidFill>
                  <a:schemeClr val="accent6">
                    <a:lumMod val="50000"/>
                  </a:schemeClr>
                </a:solidFill>
              </a:rPr>
              <a:t>PrincipleConjunctiveNormalFormula</a:t>
            </a:r>
            <a:r>
              <a:rPr lang="zh-CN" altLang="en-US" sz="1200" b="1">
                <a:solidFill>
                  <a:schemeClr val="accent6">
                    <a:lumMod val="50000"/>
                  </a:schemeClr>
                </a:solidFill>
              </a:rPr>
              <a:t>不仅提供方法</a:t>
            </a:r>
            <a:r>
              <a:rPr lang="en-US" altLang="zh-CN" sz="1200" b="1">
                <a:solidFill>
                  <a:schemeClr val="accent6">
                    <a:lumMod val="50000"/>
                  </a:schemeClr>
                </a:solidFill>
              </a:rPr>
              <a:t>getAllCodesofMaxTerm()</a:t>
            </a:r>
            <a:r>
              <a:rPr lang="zh-CN" altLang="en-US" sz="1200" b="1">
                <a:solidFill>
                  <a:schemeClr val="accent6">
                    <a:lumMod val="50000"/>
                  </a:schemeClr>
                </a:solidFill>
              </a:rPr>
              <a:t>返回当前主合取范式包含的极大项的整数编码数组，且也提供方法</a:t>
            </a:r>
            <a:r>
              <a:rPr lang="en-US" altLang="zh-CN" sz="1200" b="1">
                <a:solidFill>
                  <a:schemeClr val="accent6">
                    <a:lumMod val="50000"/>
                  </a:schemeClr>
                </a:solidFill>
              </a:rPr>
              <a:t>getAllCodesofMinTerm()</a:t>
            </a:r>
            <a:r>
              <a:rPr lang="zh-CN" altLang="en-US" sz="1200" b="1">
                <a:solidFill>
                  <a:schemeClr val="accent6">
                    <a:lumMod val="50000"/>
                  </a:schemeClr>
                </a:solidFill>
              </a:rPr>
              <a:t>返回对应的主析取范式包含的极小项的整数编码数组</a:t>
            </a:r>
            <a:endParaRPr lang="en-US" altLang="zh-CN" sz="1200" b="1">
              <a:solidFill>
                <a:schemeClr val="accent6">
                  <a:lumMod val="50000"/>
                </a:schemeClr>
              </a:solidFill>
            </a:endParaRPr>
          </a:p>
          <a:p>
            <a:pPr marL="285750" lvl="1" indent="-285750">
              <a:lnSpc>
                <a:spcPts val="1800"/>
              </a:lnSpc>
              <a:spcBef>
                <a:spcPts val="600"/>
              </a:spcBef>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类</a:t>
            </a:r>
            <a:r>
              <a:rPr lang="en-US" altLang="zh-CN" sz="1400" b="1">
                <a:solidFill>
                  <a:srgbClr val="002060"/>
                </a:solidFill>
                <a:latin typeface="+mn-ea"/>
              </a:rPr>
              <a:t>PrincipleConjunctiveNormalFormula</a:t>
            </a:r>
            <a:r>
              <a:rPr lang="zh-CN" altLang="en-US" sz="1400" b="1">
                <a:solidFill>
                  <a:srgbClr val="002060"/>
                </a:solidFill>
                <a:latin typeface="楷体" panose="02010609060101010101" pitchFamily="49" charset="-122"/>
                <a:ea typeface="楷体" panose="02010609060101010101" pitchFamily="49" charset="-122"/>
              </a:rPr>
              <a:t>还提供了一系列方法给出使用字符串表示的主范式</a:t>
            </a:r>
          </a:p>
        </p:txBody>
      </p:sp>
    </p:spTree>
    <p:extLst>
      <p:ext uri="{BB962C8B-B14F-4D97-AF65-F5344CB8AC3E}">
        <p14:creationId xmlns:p14="http://schemas.microsoft.com/office/powerpoint/2010/main" val="3243439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主析取范式与主合取范式</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主范式的定义</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8" name="矩形: 圆角 7">
            <a:extLst>
              <a:ext uri="{FF2B5EF4-FFF2-40B4-BE49-F238E27FC236}">
                <a16:creationId xmlns:a16="http://schemas.microsoft.com/office/drawing/2014/main" id="{6C54006E-9092-4328-B035-FF23B1D74451}"/>
              </a:ext>
            </a:extLst>
          </p:cNvPr>
          <p:cNvSpPr/>
          <p:nvPr/>
        </p:nvSpPr>
        <p:spPr>
          <a:xfrm>
            <a:off x="326325" y="753453"/>
            <a:ext cx="5660078" cy="34446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b="1">
                <a:solidFill>
                  <a:schemeClr val="accent2">
                    <a:lumMod val="50000"/>
                  </a:schemeClr>
                </a:solidFill>
              </a:rPr>
              <a:t>什么是主析取范式</a:t>
            </a:r>
            <a:r>
              <a:rPr lang="en-US" altLang="zh-CN" sz="1800">
                <a:solidFill>
                  <a:schemeClr val="accent2">
                    <a:lumMod val="50000"/>
                  </a:schemeClr>
                </a:solidFill>
                <a:latin typeface="Arial" panose="020B0604020202020204" pitchFamily="34" charset="0"/>
                <a:cs typeface="Arial" panose="020B0604020202020204" pitchFamily="34" charset="0"/>
              </a:rPr>
              <a:t>(principal disjunctive normal form)</a:t>
            </a:r>
            <a:r>
              <a:rPr lang="zh-CN" altLang="en-US" sz="1800" b="1">
                <a:solidFill>
                  <a:schemeClr val="accent2">
                    <a:lumMod val="50000"/>
                  </a:schemeClr>
                </a:solidFill>
              </a:rPr>
              <a:t>？</a:t>
            </a:r>
            <a:endParaRPr lang="zh-CN" altLang="en-US" sz="1800" b="1" dirty="0">
              <a:solidFill>
                <a:schemeClr val="accent2">
                  <a:lumMod val="50000"/>
                </a:schemeClr>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D55110D-8A4A-4EA4-BD17-403A71A19D51}"/>
                  </a:ext>
                </a:extLst>
              </p:cNvPr>
              <p:cNvSpPr txBox="1"/>
              <p:nvPr/>
            </p:nvSpPr>
            <p:spPr>
              <a:xfrm>
                <a:off x="326326" y="1249277"/>
                <a:ext cx="5840007" cy="1369606"/>
              </a:xfrm>
              <a:prstGeom prst="rect">
                <a:avLst/>
              </a:prstGeom>
              <a:solidFill>
                <a:schemeClr val="accent2">
                  <a:lumMod val="20000"/>
                  <a:lumOff val="80000"/>
                </a:schemeClr>
              </a:solidFill>
            </p:spPr>
            <p:txBody>
              <a:bodyPr wrap="square" rtlCol="0">
                <a:spAutoFit/>
              </a:bodyPr>
              <a:lstStyle/>
              <a:p>
                <a:pPr>
                  <a:spcBef>
                    <a:spcPts val="450"/>
                  </a:spcBef>
                  <a:spcAft>
                    <a:spcPts val="450"/>
                  </a:spcAft>
                </a:pPr>
                <a:r>
                  <a:rPr lang="zh-CN" altLang="en-US" sz="1500" b="1">
                    <a:solidFill>
                      <a:srgbClr val="002060"/>
                    </a:solidFill>
                    <a:latin typeface="Arial" panose="020B0604020202020204" pitchFamily="34" charset="0"/>
                    <a:cs typeface="Arial" panose="020B0604020202020204" pitchFamily="34" charset="0"/>
                  </a:rPr>
                  <a:t>含</a:t>
                </a:r>
                <a14:m>
                  <m:oMath xmlns:m="http://schemas.openxmlformats.org/officeDocument/2006/math">
                    <m:r>
                      <a:rPr lang="en-US" altLang="zh-CN" sz="1500" b="1" i="1">
                        <a:solidFill>
                          <a:srgbClr val="002060"/>
                        </a:solidFill>
                        <a:latin typeface="Cambria Math" panose="02040503050406030204" pitchFamily="18" charset="0"/>
                        <a:cs typeface="Arial" panose="020B0604020202020204" pitchFamily="34" charset="0"/>
                      </a:rPr>
                      <m:t>𝒏</m:t>
                    </m:r>
                  </m:oMath>
                </a14:m>
                <a:r>
                  <a:rPr lang="zh-CN" altLang="en-US" sz="1500" b="1">
                    <a:solidFill>
                      <a:srgbClr val="002060"/>
                    </a:solidFill>
                    <a:latin typeface="Arial" panose="020B0604020202020204" pitchFamily="34" charset="0"/>
                    <a:cs typeface="Arial" panose="020B0604020202020204" pitchFamily="34" charset="0"/>
                  </a:rPr>
                  <a:t>个命题变量的</a:t>
                </a:r>
                <a:r>
                  <a:rPr lang="zh-CN" altLang="en-US" sz="1500" b="1">
                    <a:solidFill>
                      <a:srgbClr val="C00000"/>
                    </a:solidFill>
                    <a:latin typeface="Arial" panose="020B0604020202020204" pitchFamily="34" charset="0"/>
                    <a:cs typeface="Arial" panose="020B0604020202020204" pitchFamily="34" charset="0"/>
                  </a:rPr>
                  <a:t>主析取范式</a:t>
                </a:r>
                <a:r>
                  <a:rPr lang="zh-CN" altLang="en-US" sz="1500" b="1">
                    <a:solidFill>
                      <a:srgbClr val="002060"/>
                    </a:solidFill>
                    <a:latin typeface="Arial" panose="020B0604020202020204" pitchFamily="34" charset="0"/>
                    <a:cs typeface="Arial" panose="020B0604020202020204" pitchFamily="34" charset="0"/>
                  </a:rPr>
                  <a:t>是零个或多个</a:t>
                </a:r>
                <a:r>
                  <a:rPr lang="zh-CN" altLang="en-US" sz="1500" b="1">
                    <a:solidFill>
                      <a:srgbClr val="C00000"/>
                    </a:solidFill>
                    <a:latin typeface="Arial" panose="020B0604020202020204" pitchFamily="34" charset="0"/>
                    <a:cs typeface="Arial" panose="020B0604020202020204" pitchFamily="34" charset="0"/>
                  </a:rPr>
                  <a:t>极小项</a:t>
                </a:r>
                <a:r>
                  <a:rPr lang="en-US" altLang="zh-CN" sz="1500">
                    <a:solidFill>
                      <a:srgbClr val="002060"/>
                    </a:solidFill>
                    <a:latin typeface="Arial" panose="020B0604020202020204" pitchFamily="34" charset="0"/>
                    <a:cs typeface="Arial" panose="020B0604020202020204" pitchFamily="34" charset="0"/>
                  </a:rPr>
                  <a:t>(min-term)</a:t>
                </a:r>
                <a:r>
                  <a:rPr lang="zh-CN" altLang="en-US" sz="1500" b="1">
                    <a:solidFill>
                      <a:srgbClr val="002060"/>
                    </a:solidFill>
                    <a:latin typeface="Arial" panose="020B0604020202020204" pitchFamily="34" charset="0"/>
                    <a:cs typeface="Arial" panose="020B0604020202020204" pitchFamily="34" charset="0"/>
                  </a:rPr>
                  <a:t>的</a:t>
                </a:r>
                <a:r>
                  <a:rPr lang="zh-CN" altLang="en-US" sz="1500" b="1">
                    <a:solidFill>
                      <a:srgbClr val="C00000"/>
                    </a:solidFill>
                    <a:latin typeface="Arial" panose="020B0604020202020204" pitchFamily="34" charset="0"/>
                    <a:cs typeface="Arial" panose="020B0604020202020204" pitchFamily="34" charset="0"/>
                  </a:rPr>
                  <a:t>析取</a:t>
                </a:r>
                <a:endParaRPr lang="en-US" altLang="zh-CN" sz="1500" b="1">
                  <a:solidFill>
                    <a:srgbClr val="C00000"/>
                  </a:solidFill>
                  <a:latin typeface="Arial" panose="020B0604020202020204" pitchFamily="34" charset="0"/>
                  <a:cs typeface="Arial" panose="020B0604020202020204" pitchFamily="34" charset="0"/>
                </a:endParaRPr>
              </a:p>
              <a:p>
                <a:pPr marL="214313" indent="-214313">
                  <a:spcBef>
                    <a:spcPts val="450"/>
                  </a:spcBef>
                  <a:spcAft>
                    <a:spcPts val="450"/>
                  </a:spcAft>
                  <a:buFont typeface="Arial" panose="020B0604020202020204" pitchFamily="34" charset="0"/>
                  <a:buChar char="•"/>
                </a:pPr>
                <a:r>
                  <a:rPr lang="zh-CN" altLang="en-US" sz="1500" b="1">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含</a:t>
                </a:r>
                <a14:m>
                  <m:oMath xmlns:m="http://schemas.openxmlformats.org/officeDocument/2006/math">
                    <m:r>
                      <a:rPr lang="en-US" altLang="zh-CN" sz="1500" b="1" i="1">
                        <a:solidFill>
                          <a:schemeClr val="accent2">
                            <a:lumMod val="50000"/>
                          </a:schemeClr>
                        </a:solidFill>
                        <a:latin typeface="Cambria Math" panose="02040503050406030204" pitchFamily="18" charset="0"/>
                        <a:ea typeface="楷体" panose="02010609060101010101" pitchFamily="49" charset="-122"/>
                        <a:cs typeface="Arial" panose="020B0604020202020204" pitchFamily="34" charset="0"/>
                      </a:rPr>
                      <m:t>𝒏</m:t>
                    </m:r>
                  </m:oMath>
                </a14:m>
                <a:r>
                  <a:rPr lang="zh-CN" altLang="en-US" sz="1500" b="1">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个命题变量的</a:t>
                </a:r>
                <a:r>
                  <a:rPr lang="zh-CN" altLang="en-US" sz="1500" b="1">
                    <a:solidFill>
                      <a:srgbClr val="C00000"/>
                    </a:solidFill>
                    <a:latin typeface="黑体" panose="02010609060101010101" pitchFamily="49" charset="-122"/>
                    <a:ea typeface="黑体" panose="02010609060101010101" pitchFamily="49" charset="-122"/>
                    <a:cs typeface="Arial" panose="020B0604020202020204" pitchFamily="34" charset="0"/>
                  </a:rPr>
                  <a:t>极小项</a:t>
                </a:r>
                <a:r>
                  <a:rPr lang="zh-CN" altLang="en-US" sz="1500" b="1">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是</a:t>
                </a:r>
                <a14:m>
                  <m:oMath xmlns:m="http://schemas.openxmlformats.org/officeDocument/2006/math">
                    <m:r>
                      <a:rPr lang="en-US" altLang="zh-CN" sz="1500" b="1" i="1">
                        <a:solidFill>
                          <a:schemeClr val="accent2">
                            <a:lumMod val="50000"/>
                          </a:schemeClr>
                        </a:solidFill>
                        <a:latin typeface="Cambria Math" panose="02040503050406030204" pitchFamily="18" charset="0"/>
                        <a:ea typeface="楷体" panose="02010609060101010101" pitchFamily="49" charset="-122"/>
                        <a:cs typeface="Arial" panose="020B0604020202020204" pitchFamily="34" charset="0"/>
                      </a:rPr>
                      <m:t>𝒏</m:t>
                    </m:r>
                  </m:oMath>
                </a14:m>
                <a:r>
                  <a:rPr lang="zh-CN" altLang="en-US" sz="1500" b="1">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个文字的</a:t>
                </a:r>
                <a:r>
                  <a:rPr lang="zh-CN" altLang="en-US" sz="1500" b="1">
                    <a:solidFill>
                      <a:srgbClr val="C00000"/>
                    </a:solidFill>
                    <a:latin typeface="黑体" panose="02010609060101010101" pitchFamily="49" charset="-122"/>
                    <a:ea typeface="黑体" panose="02010609060101010101" pitchFamily="49" charset="-122"/>
                    <a:cs typeface="Arial" panose="020B0604020202020204" pitchFamily="34" charset="0"/>
                  </a:rPr>
                  <a:t>合取</a:t>
                </a:r>
                <a:endParaRPr lang="en-US" altLang="zh-CN" sz="1500" b="1">
                  <a:solidFill>
                    <a:srgbClr val="C00000"/>
                  </a:solidFill>
                  <a:latin typeface="黑体" panose="02010609060101010101" pitchFamily="49" charset="-122"/>
                  <a:ea typeface="黑体" panose="02010609060101010101" pitchFamily="49" charset="-122"/>
                  <a:cs typeface="Arial" panose="020B0604020202020204" pitchFamily="34" charset="0"/>
                </a:endParaRPr>
              </a:p>
              <a:p>
                <a:pPr marL="557213" lvl="1" indent="-214313">
                  <a:spcBef>
                    <a:spcPts val="450"/>
                  </a:spcBef>
                  <a:spcAft>
                    <a:spcPts val="450"/>
                  </a:spcAft>
                  <a:buFont typeface="Arial" panose="020B0604020202020204" pitchFamily="34" charset="0"/>
                  <a:buChar char="•"/>
                </a:pPr>
                <a:r>
                  <a:rPr lang="zh-CN" altLang="en-US" sz="1400" b="1">
                    <a:solidFill>
                      <a:schemeClr val="accent6">
                        <a:lumMod val="50000"/>
                      </a:schemeClr>
                    </a:solidFill>
                    <a:latin typeface="Arial" panose="020B0604020202020204" pitchFamily="34" charset="0"/>
                    <a:ea typeface="宋体" panose="02010600030101010101" pitchFamily="2" charset="-122"/>
                    <a:cs typeface="Arial" panose="020B0604020202020204" pitchFamily="34" charset="0"/>
                  </a:rPr>
                  <a:t>每个文字对应不同的命题变量</a:t>
                </a:r>
                <a:endParaRPr lang="en-US" altLang="zh-CN" sz="1400" b="1">
                  <a:solidFill>
                    <a:schemeClr val="accent6">
                      <a:lumMod val="50000"/>
                    </a:schemeClr>
                  </a:solidFill>
                  <a:latin typeface="Arial" panose="020B0604020202020204" pitchFamily="34" charset="0"/>
                  <a:ea typeface="宋体" panose="02010600030101010101" pitchFamily="2" charset="-122"/>
                  <a:cs typeface="Arial" panose="020B0604020202020204" pitchFamily="34" charset="0"/>
                </a:endParaRPr>
              </a:p>
              <a:p>
                <a:pPr marL="557213" lvl="1" indent="-214313">
                  <a:spcBef>
                    <a:spcPts val="450"/>
                  </a:spcBef>
                  <a:spcAft>
                    <a:spcPts val="450"/>
                  </a:spcAft>
                  <a:buFont typeface="Arial" panose="020B0604020202020204" pitchFamily="34" charset="0"/>
                  <a:buChar char="•"/>
                </a:pPr>
                <a:r>
                  <a:rPr lang="zh-CN" altLang="en-US" sz="1400" b="1">
                    <a:solidFill>
                      <a:schemeClr val="accent6">
                        <a:lumMod val="50000"/>
                      </a:schemeClr>
                    </a:solidFill>
                    <a:latin typeface="Arial" panose="020B0604020202020204" pitchFamily="34" charset="0"/>
                    <a:ea typeface="宋体" panose="02010600030101010101" pitchFamily="2" charset="-122"/>
                    <a:cs typeface="Arial" panose="020B0604020202020204" pitchFamily="34" charset="0"/>
                  </a:rPr>
                  <a:t>每个文字是这个命题变量本身或者是它的否定</a:t>
                </a:r>
              </a:p>
            </p:txBody>
          </p:sp>
        </mc:Choice>
        <mc:Fallback xmlns="">
          <p:sp>
            <p:nvSpPr>
              <p:cNvPr id="9" name="文本框 8">
                <a:extLst>
                  <a:ext uri="{FF2B5EF4-FFF2-40B4-BE49-F238E27FC236}">
                    <a16:creationId xmlns:a16="http://schemas.microsoft.com/office/drawing/2014/main" id="{6D55110D-8A4A-4EA4-BD17-403A71A19D51}"/>
                  </a:ext>
                </a:extLst>
              </p:cNvPr>
              <p:cNvSpPr txBox="1">
                <a:spLocks noRot="1" noChangeAspect="1" noMove="1" noResize="1" noEditPoints="1" noAdjustHandles="1" noChangeArrowheads="1" noChangeShapeType="1" noTextEdit="1"/>
              </p:cNvSpPr>
              <p:nvPr/>
            </p:nvSpPr>
            <p:spPr>
              <a:xfrm>
                <a:off x="326326" y="1249277"/>
                <a:ext cx="5840007" cy="1369606"/>
              </a:xfrm>
              <a:prstGeom prst="rect">
                <a:avLst/>
              </a:prstGeom>
              <a:blipFill>
                <a:blip r:embed="rId2"/>
                <a:stretch>
                  <a:fillRect l="-418" t="-1333"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B5BC49E6-6690-42D7-BCCD-AE06051A69C9}"/>
                  </a:ext>
                </a:extLst>
              </p:cNvPr>
              <p:cNvGraphicFramePr>
                <a:graphicFrameLocks noGrp="1"/>
              </p:cNvGraphicFramePr>
              <p:nvPr>
                <p:extLst>
                  <p:ext uri="{D42A27DB-BD31-4B8C-83A1-F6EECF244321}">
                    <p14:modId xmlns:p14="http://schemas.microsoft.com/office/powerpoint/2010/main" val="2519184785"/>
                  </p:ext>
                </p:extLst>
              </p:nvPr>
            </p:nvGraphicFramePr>
            <p:xfrm>
              <a:off x="6438853" y="699268"/>
              <a:ext cx="2211460" cy="556260"/>
            </p:xfrm>
            <a:graphic>
              <a:graphicData uri="http://schemas.openxmlformats.org/drawingml/2006/table">
                <a:tbl>
                  <a:tblPr firstRow="1">
                    <a:tableStyleId>{5C22544A-7EE6-4342-B048-85BDC9FD1C3A}</a:tableStyleId>
                  </a:tblPr>
                  <a:tblGrid>
                    <a:gridCol w="1105730">
                      <a:extLst>
                        <a:ext uri="{9D8B030D-6E8A-4147-A177-3AD203B41FA5}">
                          <a16:colId xmlns:a16="http://schemas.microsoft.com/office/drawing/2014/main" val="1790152541"/>
                        </a:ext>
                      </a:extLst>
                    </a:gridCol>
                    <a:gridCol w="1105730">
                      <a:extLst>
                        <a:ext uri="{9D8B030D-6E8A-4147-A177-3AD203B41FA5}">
                          <a16:colId xmlns:a16="http://schemas.microsoft.com/office/drawing/2014/main" val="3332346248"/>
                        </a:ext>
                      </a:extLst>
                    </a:gridCol>
                  </a:tblGrid>
                  <a:tr h="278130">
                    <a:tc gridSpan="2">
                      <a:txBody>
                        <a:bodyPr/>
                        <a:lstStyle/>
                        <a:p>
                          <a:r>
                            <a:rPr lang="zh-CN" altLang="en-US" sz="1000"/>
                            <a:t>含一个命题变量</a:t>
                          </a:r>
                          <a14:m>
                            <m:oMath xmlns:m="http://schemas.openxmlformats.org/officeDocument/2006/math">
                              <m:r>
                                <a:rPr lang="en-US" altLang="zh-CN" sz="1000" i="1" smtClean="0">
                                  <a:latin typeface="Cambria Math" panose="02040503050406030204" pitchFamily="18" charset="0"/>
                                </a:rPr>
                                <m:t>𝑝</m:t>
                              </m:r>
                            </m:oMath>
                          </a14:m>
                          <a:r>
                            <a:rPr lang="zh-CN" altLang="en-US" sz="1000"/>
                            <a:t>的极小项</a:t>
                          </a: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6">
                            <a:lumMod val="50000"/>
                          </a:schemeClr>
                        </a:solidFill>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78130">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𝒑</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𝒑</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200295186"/>
                      </a:ext>
                    </a:extLst>
                  </a:tr>
                </a:tbl>
              </a:graphicData>
            </a:graphic>
          </p:graphicFrame>
        </mc:Choice>
        <mc:Fallback xmlns="">
          <p:graphicFrame>
            <p:nvGraphicFramePr>
              <p:cNvPr id="10" name="表格 9">
                <a:extLst>
                  <a:ext uri="{FF2B5EF4-FFF2-40B4-BE49-F238E27FC236}">
                    <a16:creationId xmlns:a16="http://schemas.microsoft.com/office/drawing/2014/main" id="{B5BC49E6-6690-42D7-BCCD-AE06051A69C9}"/>
                  </a:ext>
                </a:extLst>
              </p:cNvPr>
              <p:cNvGraphicFramePr>
                <a:graphicFrameLocks noGrp="1"/>
              </p:cNvGraphicFramePr>
              <p:nvPr>
                <p:extLst>
                  <p:ext uri="{D42A27DB-BD31-4B8C-83A1-F6EECF244321}">
                    <p14:modId xmlns:p14="http://schemas.microsoft.com/office/powerpoint/2010/main" val="2519184785"/>
                  </p:ext>
                </p:extLst>
              </p:nvPr>
            </p:nvGraphicFramePr>
            <p:xfrm>
              <a:off x="6438853" y="699268"/>
              <a:ext cx="2211460" cy="556260"/>
            </p:xfrm>
            <a:graphic>
              <a:graphicData uri="http://schemas.openxmlformats.org/drawingml/2006/table">
                <a:tbl>
                  <a:tblPr firstRow="1">
                    <a:tableStyleId>{5C22544A-7EE6-4342-B048-85BDC9FD1C3A}</a:tableStyleId>
                  </a:tblPr>
                  <a:tblGrid>
                    <a:gridCol w="1105730">
                      <a:extLst>
                        <a:ext uri="{9D8B030D-6E8A-4147-A177-3AD203B41FA5}">
                          <a16:colId xmlns:a16="http://schemas.microsoft.com/office/drawing/2014/main" val="1790152541"/>
                        </a:ext>
                      </a:extLst>
                    </a:gridCol>
                    <a:gridCol w="1105730">
                      <a:extLst>
                        <a:ext uri="{9D8B030D-6E8A-4147-A177-3AD203B41FA5}">
                          <a16:colId xmlns:a16="http://schemas.microsoft.com/office/drawing/2014/main" val="3332346248"/>
                        </a:ext>
                      </a:extLst>
                    </a:gridCol>
                  </a:tblGrid>
                  <a:tr h="278130">
                    <a:tc gridSpan="2">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275" t="-2174" r="-549" b="-106522"/>
                          </a:stretch>
                        </a:blipFill>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78130">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549" t="-102174" r="-101099" b="-6522"/>
                          </a:stretch>
                        </a:blipFill>
                      </a:tcPr>
                    </a:tc>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00549" t="-102174" r="-1099" b="-6522"/>
                          </a:stretch>
                        </a:blipFill>
                      </a:tcPr>
                    </a:tc>
                    <a:extLst>
                      <a:ext uri="{0D108BD9-81ED-4DB2-BD59-A6C34878D82A}">
                        <a16:rowId xmlns:a16="http://schemas.microsoft.com/office/drawing/2014/main" val="12002951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F8F947D0-EF5B-442D-A5D8-5D04D6EA7984}"/>
                  </a:ext>
                </a:extLst>
              </p:cNvPr>
              <p:cNvGraphicFramePr>
                <a:graphicFrameLocks noGrp="1"/>
              </p:cNvGraphicFramePr>
              <p:nvPr>
                <p:extLst>
                  <p:ext uri="{D42A27DB-BD31-4B8C-83A1-F6EECF244321}">
                    <p14:modId xmlns:p14="http://schemas.microsoft.com/office/powerpoint/2010/main" val="1253746002"/>
                  </p:ext>
                </p:extLst>
              </p:nvPr>
            </p:nvGraphicFramePr>
            <p:xfrm>
              <a:off x="6390279" y="1344146"/>
              <a:ext cx="2348080" cy="779145"/>
            </p:xfrm>
            <a:graphic>
              <a:graphicData uri="http://schemas.openxmlformats.org/drawingml/2006/table">
                <a:tbl>
                  <a:tblPr firstRow="1">
                    <a:tableStyleId>{5C22544A-7EE6-4342-B048-85BDC9FD1C3A}</a:tableStyleId>
                  </a:tblPr>
                  <a:tblGrid>
                    <a:gridCol w="1174040">
                      <a:extLst>
                        <a:ext uri="{9D8B030D-6E8A-4147-A177-3AD203B41FA5}">
                          <a16:colId xmlns:a16="http://schemas.microsoft.com/office/drawing/2014/main" val="1790152541"/>
                        </a:ext>
                      </a:extLst>
                    </a:gridCol>
                    <a:gridCol w="1174040">
                      <a:extLst>
                        <a:ext uri="{9D8B030D-6E8A-4147-A177-3AD203B41FA5}">
                          <a16:colId xmlns:a16="http://schemas.microsoft.com/office/drawing/2014/main" val="3332346248"/>
                        </a:ext>
                      </a:extLst>
                    </a:gridCol>
                  </a:tblGrid>
                  <a:tr h="222885">
                    <a:tc gridSpan="2">
                      <a:txBody>
                        <a:bodyPr/>
                        <a:lstStyle/>
                        <a:p>
                          <a:r>
                            <a:rPr lang="zh-CN" altLang="en-US" sz="1000"/>
                            <a:t>含两个命题变量</a:t>
                          </a:r>
                          <a14:m>
                            <m:oMath xmlns:m="http://schemas.openxmlformats.org/officeDocument/2006/math">
                              <m:r>
                                <a:rPr lang="en-US" altLang="zh-CN" sz="1000" i="1" smtClean="0">
                                  <a:latin typeface="Cambria Math" panose="02040503050406030204" pitchFamily="18" charset="0"/>
                                </a:rPr>
                                <m:t>𝑝</m:t>
                              </m:r>
                              <m:r>
                                <a:rPr lang="en-US" altLang="zh-CN" sz="1000" b="1" i="1" smtClean="0">
                                  <a:latin typeface="Cambria Math" panose="02040503050406030204" pitchFamily="18" charset="0"/>
                                </a:rPr>
                                <m:t>,</m:t>
                              </m:r>
                              <m:r>
                                <a:rPr lang="en-US" altLang="zh-CN" sz="1000" b="1" i="1" smtClean="0">
                                  <a:latin typeface="Cambria Math" panose="02040503050406030204" pitchFamily="18" charset="0"/>
                                </a:rPr>
                                <m:t>𝒒</m:t>
                              </m:r>
                            </m:oMath>
                          </a14:m>
                          <a:r>
                            <a:rPr lang="zh-CN" altLang="en-US" sz="1000"/>
                            <a:t>的极小项</a:t>
                          </a: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6">
                            <a:lumMod val="50000"/>
                          </a:schemeClr>
                        </a:solidFill>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78130">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𝒑</m:t>
                                </m:r>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𝒒</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𝒑</m:t>
                                </m:r>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𝒒</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200295186"/>
                      </a:ext>
                    </a:extLst>
                  </a:tr>
                  <a:tr h="278130">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𝒑</m:t>
                                </m:r>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𝒒</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𝒑</m:t>
                                </m:r>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𝒒</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51949"/>
                      </a:ext>
                    </a:extLst>
                  </a:tr>
                </a:tbl>
              </a:graphicData>
            </a:graphic>
          </p:graphicFrame>
        </mc:Choice>
        <mc:Fallback xmlns="">
          <p:graphicFrame>
            <p:nvGraphicFramePr>
              <p:cNvPr id="17" name="表格 16">
                <a:extLst>
                  <a:ext uri="{FF2B5EF4-FFF2-40B4-BE49-F238E27FC236}">
                    <a16:creationId xmlns:a16="http://schemas.microsoft.com/office/drawing/2014/main" id="{F8F947D0-EF5B-442D-A5D8-5D04D6EA7984}"/>
                  </a:ext>
                </a:extLst>
              </p:cNvPr>
              <p:cNvGraphicFramePr>
                <a:graphicFrameLocks noGrp="1"/>
              </p:cNvGraphicFramePr>
              <p:nvPr>
                <p:extLst>
                  <p:ext uri="{D42A27DB-BD31-4B8C-83A1-F6EECF244321}">
                    <p14:modId xmlns:p14="http://schemas.microsoft.com/office/powerpoint/2010/main" val="1253746002"/>
                  </p:ext>
                </p:extLst>
              </p:nvPr>
            </p:nvGraphicFramePr>
            <p:xfrm>
              <a:off x="6390279" y="1344146"/>
              <a:ext cx="2348080" cy="779145"/>
            </p:xfrm>
            <a:graphic>
              <a:graphicData uri="http://schemas.openxmlformats.org/drawingml/2006/table">
                <a:tbl>
                  <a:tblPr firstRow="1">
                    <a:tableStyleId>{5C22544A-7EE6-4342-B048-85BDC9FD1C3A}</a:tableStyleId>
                  </a:tblPr>
                  <a:tblGrid>
                    <a:gridCol w="1174040">
                      <a:extLst>
                        <a:ext uri="{9D8B030D-6E8A-4147-A177-3AD203B41FA5}">
                          <a16:colId xmlns:a16="http://schemas.microsoft.com/office/drawing/2014/main" val="1790152541"/>
                        </a:ext>
                      </a:extLst>
                    </a:gridCol>
                    <a:gridCol w="1174040">
                      <a:extLst>
                        <a:ext uri="{9D8B030D-6E8A-4147-A177-3AD203B41FA5}">
                          <a16:colId xmlns:a16="http://schemas.microsoft.com/office/drawing/2014/main" val="3332346248"/>
                        </a:ext>
                      </a:extLst>
                    </a:gridCol>
                  </a:tblGrid>
                  <a:tr h="222885">
                    <a:tc gridSpan="2">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259" t="-2703" r="-518" b="-254054"/>
                          </a:stretch>
                        </a:blipFill>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78130">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518" t="-82609" r="-101036" b="-104348"/>
                          </a:stretch>
                        </a:blipFill>
                      </a:tcPr>
                    </a:tc>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00518" t="-82609" r="-1036" b="-104348"/>
                          </a:stretch>
                        </a:blipFill>
                      </a:tcPr>
                    </a:tc>
                    <a:extLst>
                      <a:ext uri="{0D108BD9-81ED-4DB2-BD59-A6C34878D82A}">
                        <a16:rowId xmlns:a16="http://schemas.microsoft.com/office/drawing/2014/main" val="1200295186"/>
                      </a:ext>
                    </a:extLst>
                  </a:tr>
                  <a:tr h="278130">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518" t="-182609" r="-101036" b="-4348"/>
                          </a:stretch>
                        </a:blipFill>
                      </a:tcPr>
                    </a:tc>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00518" t="-182609" r="-1036" b="-4348"/>
                          </a:stretch>
                        </a:blipFill>
                      </a:tcPr>
                    </a:tc>
                    <a:extLst>
                      <a:ext uri="{0D108BD9-81ED-4DB2-BD59-A6C34878D82A}">
                        <a16:rowId xmlns:a16="http://schemas.microsoft.com/office/drawing/2014/main" val="3351949"/>
                      </a:ext>
                    </a:extLst>
                  </a:tr>
                </a:tbl>
              </a:graphicData>
            </a:graphic>
          </p:graphicFrame>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121112F-F160-4E6A-976E-286BC62E2467}"/>
                  </a:ext>
                </a:extLst>
              </p:cNvPr>
              <p:cNvSpPr txBox="1"/>
              <p:nvPr/>
            </p:nvSpPr>
            <p:spPr>
              <a:xfrm>
                <a:off x="6370542" y="2283445"/>
                <a:ext cx="2446757" cy="276999"/>
              </a:xfrm>
              <a:prstGeom prst="rect">
                <a:avLst/>
              </a:prstGeom>
              <a:solidFill>
                <a:schemeClr val="accent5">
                  <a:lumMod val="20000"/>
                  <a:lumOff val="80000"/>
                </a:schemeClr>
              </a:solidFill>
            </p:spPr>
            <p:txBody>
              <a:bodyPr wrap="square" rtlCol="0">
                <a:spAutoFit/>
              </a:bodyPr>
              <a:lstStyle/>
              <a:p>
                <a:r>
                  <a:rPr lang="zh-CN" altLang="en-US" sz="1200" b="1">
                    <a:solidFill>
                      <a:srgbClr val="C00000"/>
                    </a:solidFill>
                  </a:rPr>
                  <a:t>含</a:t>
                </a:r>
                <a14:m>
                  <m:oMath xmlns:m="http://schemas.openxmlformats.org/officeDocument/2006/math">
                    <m:r>
                      <a:rPr lang="en-US" altLang="zh-CN" sz="1200" b="1" i="1">
                        <a:solidFill>
                          <a:srgbClr val="C00000"/>
                        </a:solidFill>
                        <a:latin typeface="Cambria Math" panose="02040503050406030204" pitchFamily="18" charset="0"/>
                      </a:rPr>
                      <m:t>𝒏</m:t>
                    </m:r>
                  </m:oMath>
                </a14:m>
                <a:r>
                  <a:rPr lang="zh-CN" altLang="en-US" sz="1200" b="1">
                    <a:solidFill>
                      <a:srgbClr val="C00000"/>
                    </a:solidFill>
                  </a:rPr>
                  <a:t>个命题变量的极小项恰有</a:t>
                </a:r>
                <a14:m>
                  <m:oMath xmlns:m="http://schemas.openxmlformats.org/officeDocument/2006/math">
                    <m:sSup>
                      <m:sSupPr>
                        <m:ctrlPr>
                          <a:rPr lang="en-US" altLang="zh-CN" sz="1200" b="1" i="1">
                            <a:solidFill>
                              <a:srgbClr val="C00000"/>
                            </a:solidFill>
                            <a:latin typeface="Cambria Math" panose="02040503050406030204" pitchFamily="18" charset="0"/>
                          </a:rPr>
                        </m:ctrlPr>
                      </m:sSupPr>
                      <m:e>
                        <m:r>
                          <a:rPr lang="en-US" altLang="zh-CN" sz="1200" b="1" i="1">
                            <a:solidFill>
                              <a:srgbClr val="C00000"/>
                            </a:solidFill>
                            <a:latin typeface="Cambria Math" panose="02040503050406030204" pitchFamily="18" charset="0"/>
                          </a:rPr>
                          <m:t>𝟐</m:t>
                        </m:r>
                      </m:e>
                      <m:sup>
                        <m:r>
                          <a:rPr lang="en-US" altLang="zh-CN" sz="1200" b="1" i="1">
                            <a:solidFill>
                              <a:srgbClr val="C00000"/>
                            </a:solidFill>
                            <a:latin typeface="Cambria Math" panose="02040503050406030204" pitchFamily="18" charset="0"/>
                          </a:rPr>
                          <m:t>𝒏</m:t>
                        </m:r>
                      </m:sup>
                    </m:sSup>
                  </m:oMath>
                </a14:m>
                <a:r>
                  <a:rPr lang="zh-CN" altLang="en-US" sz="1200" b="1">
                    <a:solidFill>
                      <a:srgbClr val="C00000"/>
                    </a:solidFill>
                  </a:rPr>
                  <a:t>个</a:t>
                </a:r>
              </a:p>
            </p:txBody>
          </p:sp>
        </mc:Choice>
        <mc:Fallback xmlns="">
          <p:sp>
            <p:nvSpPr>
              <p:cNvPr id="18" name="文本框 17">
                <a:extLst>
                  <a:ext uri="{FF2B5EF4-FFF2-40B4-BE49-F238E27FC236}">
                    <a16:creationId xmlns:a16="http://schemas.microsoft.com/office/drawing/2014/main" id="{0121112F-F160-4E6A-976E-286BC62E2467}"/>
                  </a:ext>
                </a:extLst>
              </p:cNvPr>
              <p:cNvSpPr txBox="1">
                <a:spLocks noRot="1" noChangeAspect="1" noMove="1" noResize="1" noEditPoints="1" noAdjustHandles="1" noChangeArrowheads="1" noChangeShapeType="1" noTextEdit="1"/>
              </p:cNvSpPr>
              <p:nvPr/>
            </p:nvSpPr>
            <p:spPr>
              <a:xfrm>
                <a:off x="6370542" y="2283445"/>
                <a:ext cx="2446757" cy="276999"/>
              </a:xfrm>
              <a:prstGeom prst="rect">
                <a:avLst/>
              </a:prstGeom>
              <a:blipFill>
                <a:blip r:embed="rId5"/>
                <a:stretch>
                  <a:fillRect t="-2222" b="-17778"/>
                </a:stretch>
              </a:blipFill>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D9CDA7BC-136D-4E56-8722-CB5698AE1AFD}"/>
              </a:ext>
            </a:extLst>
          </p:cNvPr>
          <p:cNvSpPr/>
          <p:nvPr/>
        </p:nvSpPr>
        <p:spPr>
          <a:xfrm>
            <a:off x="326325" y="2809167"/>
            <a:ext cx="5660078" cy="34446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b="1">
                <a:solidFill>
                  <a:schemeClr val="accent2">
                    <a:lumMod val="50000"/>
                  </a:schemeClr>
                </a:solidFill>
              </a:rPr>
              <a:t>什么是主合取范式</a:t>
            </a:r>
            <a:r>
              <a:rPr lang="en-US" altLang="zh-CN" sz="1800">
                <a:solidFill>
                  <a:schemeClr val="accent2">
                    <a:lumMod val="50000"/>
                  </a:schemeClr>
                </a:solidFill>
                <a:latin typeface="Arial" panose="020B0604020202020204" pitchFamily="34" charset="0"/>
                <a:cs typeface="Arial" panose="020B0604020202020204" pitchFamily="34" charset="0"/>
              </a:rPr>
              <a:t>(principal conjunctive normal form)</a:t>
            </a:r>
            <a:r>
              <a:rPr lang="zh-CN" altLang="en-US" sz="1800" b="1">
                <a:solidFill>
                  <a:schemeClr val="accent2">
                    <a:lumMod val="50000"/>
                  </a:schemeClr>
                </a:solidFill>
              </a:rPr>
              <a:t>？</a:t>
            </a:r>
            <a:endParaRPr lang="zh-CN" altLang="en-US" sz="1800" b="1" dirty="0">
              <a:solidFill>
                <a:schemeClr val="accent2">
                  <a:lumMod val="50000"/>
                </a:schemeClr>
              </a:solidFill>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8BE7979-4190-4707-A410-AD7DD1D26AFF}"/>
                  </a:ext>
                </a:extLst>
              </p:cNvPr>
              <p:cNvSpPr txBox="1"/>
              <p:nvPr/>
            </p:nvSpPr>
            <p:spPr>
              <a:xfrm>
                <a:off x="326326" y="3304991"/>
                <a:ext cx="5840007" cy="1369606"/>
              </a:xfrm>
              <a:prstGeom prst="rect">
                <a:avLst/>
              </a:prstGeom>
              <a:solidFill>
                <a:schemeClr val="accent2">
                  <a:lumMod val="20000"/>
                  <a:lumOff val="80000"/>
                </a:schemeClr>
              </a:solidFill>
            </p:spPr>
            <p:txBody>
              <a:bodyPr wrap="square" rtlCol="0">
                <a:spAutoFit/>
              </a:bodyPr>
              <a:lstStyle/>
              <a:p>
                <a:pPr>
                  <a:spcBef>
                    <a:spcPts val="450"/>
                  </a:spcBef>
                  <a:spcAft>
                    <a:spcPts val="450"/>
                  </a:spcAft>
                </a:pPr>
                <a:r>
                  <a:rPr lang="zh-CN" altLang="en-US" sz="1500" b="1">
                    <a:solidFill>
                      <a:srgbClr val="002060"/>
                    </a:solidFill>
                    <a:latin typeface="Arial" panose="020B0604020202020204" pitchFamily="34" charset="0"/>
                    <a:cs typeface="Arial" panose="020B0604020202020204" pitchFamily="34" charset="0"/>
                  </a:rPr>
                  <a:t>含</a:t>
                </a:r>
                <a14:m>
                  <m:oMath xmlns:m="http://schemas.openxmlformats.org/officeDocument/2006/math">
                    <m:r>
                      <a:rPr lang="en-US" altLang="zh-CN" sz="1500" b="1" i="1">
                        <a:solidFill>
                          <a:srgbClr val="002060"/>
                        </a:solidFill>
                        <a:latin typeface="Cambria Math" panose="02040503050406030204" pitchFamily="18" charset="0"/>
                        <a:cs typeface="Arial" panose="020B0604020202020204" pitchFamily="34" charset="0"/>
                      </a:rPr>
                      <m:t>𝒏</m:t>
                    </m:r>
                  </m:oMath>
                </a14:m>
                <a:r>
                  <a:rPr lang="zh-CN" altLang="en-US" sz="1500" b="1">
                    <a:solidFill>
                      <a:srgbClr val="002060"/>
                    </a:solidFill>
                    <a:latin typeface="Arial" panose="020B0604020202020204" pitchFamily="34" charset="0"/>
                    <a:cs typeface="Arial" panose="020B0604020202020204" pitchFamily="34" charset="0"/>
                  </a:rPr>
                  <a:t>个命题变量的</a:t>
                </a:r>
                <a:r>
                  <a:rPr lang="zh-CN" altLang="en-US" sz="1500" b="1">
                    <a:solidFill>
                      <a:srgbClr val="C00000"/>
                    </a:solidFill>
                    <a:latin typeface="Arial" panose="020B0604020202020204" pitchFamily="34" charset="0"/>
                    <a:cs typeface="Arial" panose="020B0604020202020204" pitchFamily="34" charset="0"/>
                  </a:rPr>
                  <a:t>主合取范式</a:t>
                </a:r>
                <a:r>
                  <a:rPr lang="zh-CN" altLang="en-US" sz="1500" b="1">
                    <a:solidFill>
                      <a:srgbClr val="002060"/>
                    </a:solidFill>
                    <a:latin typeface="Arial" panose="020B0604020202020204" pitchFamily="34" charset="0"/>
                    <a:cs typeface="Arial" panose="020B0604020202020204" pitchFamily="34" charset="0"/>
                  </a:rPr>
                  <a:t>是零个或多个</a:t>
                </a:r>
                <a:r>
                  <a:rPr lang="zh-CN" altLang="en-US" sz="1500" b="1">
                    <a:solidFill>
                      <a:srgbClr val="C00000"/>
                    </a:solidFill>
                    <a:latin typeface="Arial" panose="020B0604020202020204" pitchFamily="34" charset="0"/>
                    <a:cs typeface="Arial" panose="020B0604020202020204" pitchFamily="34" charset="0"/>
                  </a:rPr>
                  <a:t>极大项</a:t>
                </a:r>
                <a:r>
                  <a:rPr lang="en-US" altLang="zh-CN" sz="1500">
                    <a:solidFill>
                      <a:srgbClr val="002060"/>
                    </a:solidFill>
                    <a:latin typeface="Arial" panose="020B0604020202020204" pitchFamily="34" charset="0"/>
                    <a:cs typeface="Arial" panose="020B0604020202020204" pitchFamily="34" charset="0"/>
                  </a:rPr>
                  <a:t>(max-term)</a:t>
                </a:r>
                <a:r>
                  <a:rPr lang="zh-CN" altLang="en-US" sz="1500" b="1">
                    <a:solidFill>
                      <a:srgbClr val="002060"/>
                    </a:solidFill>
                    <a:latin typeface="Arial" panose="020B0604020202020204" pitchFamily="34" charset="0"/>
                    <a:cs typeface="Arial" panose="020B0604020202020204" pitchFamily="34" charset="0"/>
                  </a:rPr>
                  <a:t>的</a:t>
                </a:r>
                <a:r>
                  <a:rPr lang="zh-CN" altLang="en-US" sz="1500" b="1">
                    <a:solidFill>
                      <a:srgbClr val="C00000"/>
                    </a:solidFill>
                    <a:latin typeface="Arial" panose="020B0604020202020204" pitchFamily="34" charset="0"/>
                    <a:cs typeface="Arial" panose="020B0604020202020204" pitchFamily="34" charset="0"/>
                  </a:rPr>
                  <a:t>合取</a:t>
                </a:r>
                <a:endParaRPr lang="en-US" altLang="zh-CN" sz="1500" b="1">
                  <a:solidFill>
                    <a:srgbClr val="C00000"/>
                  </a:solidFill>
                  <a:latin typeface="Arial" panose="020B0604020202020204" pitchFamily="34" charset="0"/>
                  <a:cs typeface="Arial" panose="020B0604020202020204" pitchFamily="34" charset="0"/>
                </a:endParaRPr>
              </a:p>
              <a:p>
                <a:pPr marL="214313" indent="-214313">
                  <a:spcBef>
                    <a:spcPts val="450"/>
                  </a:spcBef>
                  <a:spcAft>
                    <a:spcPts val="450"/>
                  </a:spcAft>
                  <a:buFont typeface="Arial" panose="020B0604020202020204" pitchFamily="34" charset="0"/>
                  <a:buChar char="•"/>
                </a:pPr>
                <a:r>
                  <a:rPr lang="zh-CN" altLang="en-US" sz="1500" b="1">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含</a:t>
                </a:r>
                <a14:m>
                  <m:oMath xmlns:m="http://schemas.openxmlformats.org/officeDocument/2006/math">
                    <m:r>
                      <a:rPr lang="en-US" altLang="zh-CN" sz="1500" b="1" i="1">
                        <a:solidFill>
                          <a:schemeClr val="accent2">
                            <a:lumMod val="50000"/>
                          </a:schemeClr>
                        </a:solidFill>
                        <a:latin typeface="Cambria Math" panose="02040503050406030204" pitchFamily="18" charset="0"/>
                        <a:ea typeface="楷体" panose="02010609060101010101" pitchFamily="49" charset="-122"/>
                        <a:cs typeface="Arial" panose="020B0604020202020204" pitchFamily="34" charset="0"/>
                      </a:rPr>
                      <m:t>𝒏</m:t>
                    </m:r>
                  </m:oMath>
                </a14:m>
                <a:r>
                  <a:rPr lang="zh-CN" altLang="en-US" sz="1500" b="1">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个命题变量的</a:t>
                </a:r>
                <a:r>
                  <a:rPr lang="zh-CN" altLang="en-US" sz="1500" b="1">
                    <a:solidFill>
                      <a:srgbClr val="C00000"/>
                    </a:solidFill>
                    <a:latin typeface="黑体" panose="02010609060101010101" pitchFamily="49" charset="-122"/>
                    <a:ea typeface="黑体" panose="02010609060101010101" pitchFamily="49" charset="-122"/>
                    <a:cs typeface="Arial" panose="020B0604020202020204" pitchFamily="34" charset="0"/>
                  </a:rPr>
                  <a:t>极大项</a:t>
                </a:r>
                <a:r>
                  <a:rPr lang="zh-CN" altLang="en-US" sz="1500" b="1">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是</a:t>
                </a:r>
                <a14:m>
                  <m:oMath xmlns:m="http://schemas.openxmlformats.org/officeDocument/2006/math">
                    <m:r>
                      <a:rPr lang="en-US" altLang="zh-CN" sz="1500" b="1" i="1">
                        <a:solidFill>
                          <a:schemeClr val="accent2">
                            <a:lumMod val="50000"/>
                          </a:schemeClr>
                        </a:solidFill>
                        <a:latin typeface="Cambria Math" panose="02040503050406030204" pitchFamily="18" charset="0"/>
                        <a:ea typeface="楷体" panose="02010609060101010101" pitchFamily="49" charset="-122"/>
                        <a:cs typeface="Arial" panose="020B0604020202020204" pitchFamily="34" charset="0"/>
                      </a:rPr>
                      <m:t>𝒏</m:t>
                    </m:r>
                  </m:oMath>
                </a14:m>
                <a:r>
                  <a:rPr lang="zh-CN" altLang="en-US" sz="1500" b="1">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个文字的</a:t>
                </a:r>
                <a:r>
                  <a:rPr lang="zh-CN" altLang="en-US" sz="1500" b="1">
                    <a:solidFill>
                      <a:srgbClr val="C00000"/>
                    </a:solidFill>
                    <a:latin typeface="黑体" panose="02010609060101010101" pitchFamily="49" charset="-122"/>
                    <a:ea typeface="黑体" panose="02010609060101010101" pitchFamily="49" charset="-122"/>
                    <a:cs typeface="Arial" panose="020B0604020202020204" pitchFamily="34" charset="0"/>
                  </a:rPr>
                  <a:t>析取</a:t>
                </a:r>
                <a:endParaRPr lang="en-US" altLang="zh-CN" sz="1500" b="1">
                  <a:solidFill>
                    <a:srgbClr val="C00000"/>
                  </a:solidFill>
                  <a:latin typeface="黑体" panose="02010609060101010101" pitchFamily="49" charset="-122"/>
                  <a:ea typeface="黑体" panose="02010609060101010101" pitchFamily="49" charset="-122"/>
                  <a:cs typeface="Arial" panose="020B0604020202020204" pitchFamily="34" charset="0"/>
                </a:endParaRPr>
              </a:p>
              <a:p>
                <a:pPr marL="557213" lvl="1" indent="-214313">
                  <a:spcBef>
                    <a:spcPts val="450"/>
                  </a:spcBef>
                  <a:spcAft>
                    <a:spcPts val="450"/>
                  </a:spcAft>
                  <a:buFont typeface="Arial" panose="020B0604020202020204" pitchFamily="34" charset="0"/>
                  <a:buChar char="•"/>
                </a:pPr>
                <a:r>
                  <a:rPr lang="zh-CN" altLang="en-US" sz="1400" b="1">
                    <a:solidFill>
                      <a:schemeClr val="accent6">
                        <a:lumMod val="50000"/>
                      </a:schemeClr>
                    </a:solidFill>
                    <a:latin typeface="Arial" panose="020B0604020202020204" pitchFamily="34" charset="0"/>
                    <a:ea typeface="宋体" panose="02010600030101010101" pitchFamily="2" charset="-122"/>
                    <a:cs typeface="Arial" panose="020B0604020202020204" pitchFamily="34" charset="0"/>
                  </a:rPr>
                  <a:t>每个文字对应不同的命题变量</a:t>
                </a:r>
                <a:endParaRPr lang="en-US" altLang="zh-CN" sz="1400" b="1">
                  <a:solidFill>
                    <a:schemeClr val="accent6">
                      <a:lumMod val="50000"/>
                    </a:schemeClr>
                  </a:solidFill>
                  <a:latin typeface="Arial" panose="020B0604020202020204" pitchFamily="34" charset="0"/>
                  <a:ea typeface="宋体" panose="02010600030101010101" pitchFamily="2" charset="-122"/>
                  <a:cs typeface="Arial" panose="020B0604020202020204" pitchFamily="34" charset="0"/>
                </a:endParaRPr>
              </a:p>
              <a:p>
                <a:pPr marL="557213" lvl="1" indent="-214313">
                  <a:spcBef>
                    <a:spcPts val="450"/>
                  </a:spcBef>
                  <a:spcAft>
                    <a:spcPts val="450"/>
                  </a:spcAft>
                  <a:buFont typeface="Arial" panose="020B0604020202020204" pitchFamily="34" charset="0"/>
                  <a:buChar char="•"/>
                </a:pPr>
                <a:r>
                  <a:rPr lang="zh-CN" altLang="en-US" sz="1400" b="1">
                    <a:solidFill>
                      <a:schemeClr val="accent6">
                        <a:lumMod val="50000"/>
                      </a:schemeClr>
                    </a:solidFill>
                    <a:latin typeface="Arial" panose="020B0604020202020204" pitchFamily="34" charset="0"/>
                    <a:ea typeface="宋体" panose="02010600030101010101" pitchFamily="2" charset="-122"/>
                    <a:cs typeface="Arial" panose="020B0604020202020204" pitchFamily="34" charset="0"/>
                  </a:rPr>
                  <a:t>每个文字是这个命题变量本身或者是它的否定</a:t>
                </a:r>
              </a:p>
            </p:txBody>
          </p:sp>
        </mc:Choice>
        <mc:Fallback xmlns="">
          <p:sp>
            <p:nvSpPr>
              <p:cNvPr id="20" name="文本框 19">
                <a:extLst>
                  <a:ext uri="{FF2B5EF4-FFF2-40B4-BE49-F238E27FC236}">
                    <a16:creationId xmlns:a16="http://schemas.microsoft.com/office/drawing/2014/main" id="{F8BE7979-4190-4707-A410-AD7DD1D26AFF}"/>
                  </a:ext>
                </a:extLst>
              </p:cNvPr>
              <p:cNvSpPr txBox="1">
                <a:spLocks noRot="1" noChangeAspect="1" noMove="1" noResize="1" noEditPoints="1" noAdjustHandles="1" noChangeArrowheads="1" noChangeShapeType="1" noTextEdit="1"/>
              </p:cNvSpPr>
              <p:nvPr/>
            </p:nvSpPr>
            <p:spPr>
              <a:xfrm>
                <a:off x="326326" y="3304991"/>
                <a:ext cx="5840007" cy="1369606"/>
              </a:xfrm>
              <a:prstGeom prst="rect">
                <a:avLst/>
              </a:prstGeom>
              <a:blipFill>
                <a:blip r:embed="rId6"/>
                <a:stretch>
                  <a:fillRect l="-418" t="-1333" b="-3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格 20">
                <a:extLst>
                  <a:ext uri="{FF2B5EF4-FFF2-40B4-BE49-F238E27FC236}">
                    <a16:creationId xmlns:a16="http://schemas.microsoft.com/office/drawing/2014/main" id="{D310A99F-F0DC-4E45-B3EF-68A54AA68C2E}"/>
                  </a:ext>
                </a:extLst>
              </p:cNvPr>
              <p:cNvGraphicFramePr>
                <a:graphicFrameLocks noGrp="1"/>
              </p:cNvGraphicFramePr>
              <p:nvPr>
                <p:extLst>
                  <p:ext uri="{D42A27DB-BD31-4B8C-83A1-F6EECF244321}">
                    <p14:modId xmlns:p14="http://schemas.microsoft.com/office/powerpoint/2010/main" val="811361564"/>
                  </p:ext>
                </p:extLst>
              </p:nvPr>
            </p:nvGraphicFramePr>
            <p:xfrm>
              <a:off x="6438853" y="2809167"/>
              <a:ext cx="2211460" cy="556260"/>
            </p:xfrm>
            <a:graphic>
              <a:graphicData uri="http://schemas.openxmlformats.org/drawingml/2006/table">
                <a:tbl>
                  <a:tblPr firstRow="1">
                    <a:tableStyleId>{5C22544A-7EE6-4342-B048-85BDC9FD1C3A}</a:tableStyleId>
                  </a:tblPr>
                  <a:tblGrid>
                    <a:gridCol w="1105730">
                      <a:extLst>
                        <a:ext uri="{9D8B030D-6E8A-4147-A177-3AD203B41FA5}">
                          <a16:colId xmlns:a16="http://schemas.microsoft.com/office/drawing/2014/main" val="1790152541"/>
                        </a:ext>
                      </a:extLst>
                    </a:gridCol>
                    <a:gridCol w="1105730">
                      <a:extLst>
                        <a:ext uri="{9D8B030D-6E8A-4147-A177-3AD203B41FA5}">
                          <a16:colId xmlns:a16="http://schemas.microsoft.com/office/drawing/2014/main" val="3332346248"/>
                        </a:ext>
                      </a:extLst>
                    </a:gridCol>
                  </a:tblGrid>
                  <a:tr h="278130">
                    <a:tc gridSpan="2">
                      <a:txBody>
                        <a:bodyPr/>
                        <a:lstStyle/>
                        <a:p>
                          <a:r>
                            <a:rPr lang="zh-CN" altLang="en-US" sz="1000"/>
                            <a:t>含一个命题变量</a:t>
                          </a:r>
                          <a14:m>
                            <m:oMath xmlns:m="http://schemas.openxmlformats.org/officeDocument/2006/math">
                              <m:r>
                                <a:rPr lang="en-US" altLang="zh-CN" sz="1000" i="1" smtClean="0">
                                  <a:latin typeface="Cambria Math" panose="02040503050406030204" pitchFamily="18" charset="0"/>
                                </a:rPr>
                                <m:t>𝑝</m:t>
                              </m:r>
                            </m:oMath>
                          </a14:m>
                          <a:r>
                            <a:rPr lang="zh-CN" altLang="en-US" sz="1000"/>
                            <a:t>的极大项</a:t>
                          </a: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6">
                            <a:lumMod val="50000"/>
                          </a:schemeClr>
                        </a:solidFill>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78130">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𝒑</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𝒑</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200295186"/>
                      </a:ext>
                    </a:extLst>
                  </a:tr>
                </a:tbl>
              </a:graphicData>
            </a:graphic>
          </p:graphicFrame>
        </mc:Choice>
        <mc:Fallback xmlns="">
          <p:graphicFrame>
            <p:nvGraphicFramePr>
              <p:cNvPr id="21" name="表格 20">
                <a:extLst>
                  <a:ext uri="{FF2B5EF4-FFF2-40B4-BE49-F238E27FC236}">
                    <a16:creationId xmlns:a16="http://schemas.microsoft.com/office/drawing/2014/main" id="{D310A99F-F0DC-4E45-B3EF-68A54AA68C2E}"/>
                  </a:ext>
                </a:extLst>
              </p:cNvPr>
              <p:cNvGraphicFramePr>
                <a:graphicFrameLocks noGrp="1"/>
              </p:cNvGraphicFramePr>
              <p:nvPr>
                <p:extLst>
                  <p:ext uri="{D42A27DB-BD31-4B8C-83A1-F6EECF244321}">
                    <p14:modId xmlns:p14="http://schemas.microsoft.com/office/powerpoint/2010/main" val="811361564"/>
                  </p:ext>
                </p:extLst>
              </p:nvPr>
            </p:nvGraphicFramePr>
            <p:xfrm>
              <a:off x="6438853" y="2809167"/>
              <a:ext cx="2211460" cy="556260"/>
            </p:xfrm>
            <a:graphic>
              <a:graphicData uri="http://schemas.openxmlformats.org/drawingml/2006/table">
                <a:tbl>
                  <a:tblPr firstRow="1">
                    <a:tableStyleId>{5C22544A-7EE6-4342-B048-85BDC9FD1C3A}</a:tableStyleId>
                  </a:tblPr>
                  <a:tblGrid>
                    <a:gridCol w="1105730">
                      <a:extLst>
                        <a:ext uri="{9D8B030D-6E8A-4147-A177-3AD203B41FA5}">
                          <a16:colId xmlns:a16="http://schemas.microsoft.com/office/drawing/2014/main" val="1790152541"/>
                        </a:ext>
                      </a:extLst>
                    </a:gridCol>
                    <a:gridCol w="1105730">
                      <a:extLst>
                        <a:ext uri="{9D8B030D-6E8A-4147-A177-3AD203B41FA5}">
                          <a16:colId xmlns:a16="http://schemas.microsoft.com/office/drawing/2014/main" val="3332346248"/>
                        </a:ext>
                      </a:extLst>
                    </a:gridCol>
                  </a:tblGrid>
                  <a:tr h="278130">
                    <a:tc gridSpan="2">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7"/>
                          <a:stretch>
                            <a:fillRect l="-275" t="-2128" r="-549" b="-102128"/>
                          </a:stretch>
                        </a:blipFill>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78130">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7"/>
                          <a:stretch>
                            <a:fillRect l="-549" t="-104348" r="-101099" b="-4348"/>
                          </a:stretch>
                        </a:blipFill>
                      </a:tcPr>
                    </a:tc>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7"/>
                          <a:stretch>
                            <a:fillRect l="-100549" t="-104348" r="-1099" b="-4348"/>
                          </a:stretch>
                        </a:blipFill>
                      </a:tcPr>
                    </a:tc>
                    <a:extLst>
                      <a:ext uri="{0D108BD9-81ED-4DB2-BD59-A6C34878D82A}">
                        <a16:rowId xmlns:a16="http://schemas.microsoft.com/office/drawing/2014/main" val="12002951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2" name="表格 21">
                <a:extLst>
                  <a:ext uri="{FF2B5EF4-FFF2-40B4-BE49-F238E27FC236}">
                    <a16:creationId xmlns:a16="http://schemas.microsoft.com/office/drawing/2014/main" id="{4715B68A-3421-4E73-9913-AEBD073D8000}"/>
                  </a:ext>
                </a:extLst>
              </p:cNvPr>
              <p:cNvGraphicFramePr>
                <a:graphicFrameLocks noGrp="1"/>
              </p:cNvGraphicFramePr>
              <p:nvPr>
                <p:extLst>
                  <p:ext uri="{D42A27DB-BD31-4B8C-83A1-F6EECF244321}">
                    <p14:modId xmlns:p14="http://schemas.microsoft.com/office/powerpoint/2010/main" val="1854962337"/>
                  </p:ext>
                </p:extLst>
              </p:nvPr>
            </p:nvGraphicFramePr>
            <p:xfrm>
              <a:off x="6390279" y="3446115"/>
              <a:ext cx="2348080" cy="779145"/>
            </p:xfrm>
            <a:graphic>
              <a:graphicData uri="http://schemas.openxmlformats.org/drawingml/2006/table">
                <a:tbl>
                  <a:tblPr firstRow="1">
                    <a:tableStyleId>{5C22544A-7EE6-4342-B048-85BDC9FD1C3A}</a:tableStyleId>
                  </a:tblPr>
                  <a:tblGrid>
                    <a:gridCol w="1174040">
                      <a:extLst>
                        <a:ext uri="{9D8B030D-6E8A-4147-A177-3AD203B41FA5}">
                          <a16:colId xmlns:a16="http://schemas.microsoft.com/office/drawing/2014/main" val="1790152541"/>
                        </a:ext>
                      </a:extLst>
                    </a:gridCol>
                    <a:gridCol w="1174040">
                      <a:extLst>
                        <a:ext uri="{9D8B030D-6E8A-4147-A177-3AD203B41FA5}">
                          <a16:colId xmlns:a16="http://schemas.microsoft.com/office/drawing/2014/main" val="3332346248"/>
                        </a:ext>
                      </a:extLst>
                    </a:gridCol>
                  </a:tblGrid>
                  <a:tr h="222885">
                    <a:tc gridSpan="2">
                      <a:txBody>
                        <a:bodyPr/>
                        <a:lstStyle/>
                        <a:p>
                          <a:r>
                            <a:rPr lang="zh-CN" altLang="en-US" sz="1000"/>
                            <a:t>含两个命题变量</a:t>
                          </a:r>
                          <a14:m>
                            <m:oMath xmlns:m="http://schemas.openxmlformats.org/officeDocument/2006/math">
                              <m:r>
                                <a:rPr lang="en-US" altLang="zh-CN" sz="1000" i="1" smtClean="0">
                                  <a:latin typeface="Cambria Math" panose="02040503050406030204" pitchFamily="18" charset="0"/>
                                </a:rPr>
                                <m:t>𝑝</m:t>
                              </m:r>
                              <m:r>
                                <a:rPr lang="en-US" altLang="zh-CN" sz="1000" b="1" i="1" smtClean="0">
                                  <a:latin typeface="Cambria Math" panose="02040503050406030204" pitchFamily="18" charset="0"/>
                                </a:rPr>
                                <m:t>,</m:t>
                              </m:r>
                              <m:r>
                                <a:rPr lang="en-US" altLang="zh-CN" sz="1000" b="1" i="1" smtClean="0">
                                  <a:latin typeface="Cambria Math" panose="02040503050406030204" pitchFamily="18" charset="0"/>
                                </a:rPr>
                                <m:t>𝒒</m:t>
                              </m:r>
                            </m:oMath>
                          </a14:m>
                          <a:r>
                            <a:rPr lang="zh-CN" altLang="en-US" sz="1000"/>
                            <a:t>的极大项</a:t>
                          </a: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6">
                            <a:lumMod val="50000"/>
                          </a:schemeClr>
                        </a:solidFill>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78130">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𝒑</m:t>
                                </m:r>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𝒒</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𝒑</m:t>
                                </m:r>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𝒒</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200295186"/>
                      </a:ext>
                    </a:extLst>
                  </a:tr>
                  <a:tr h="278130">
                    <a:tc>
                      <a:txBody>
                        <a:bodyPr/>
                        <a:lstStyle/>
                        <a:p>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𝒑</m:t>
                                </m:r>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𝒒</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𝒑</m:t>
                                </m:r>
                                <m:r>
                                  <a:rPr lang="en-US" altLang="zh-CN" sz="1000" b="1" i="1" smtClean="0">
                                    <a:solidFill>
                                      <a:srgbClr val="C00000"/>
                                    </a:solidFill>
                                    <a:latin typeface="Cambria Math" panose="02040503050406030204" pitchFamily="18" charset="0"/>
                                  </a:rPr>
                                  <m:t>∨¬</m:t>
                                </m:r>
                                <m:r>
                                  <a:rPr lang="en-US" altLang="zh-CN" sz="1000" b="1" i="1" smtClean="0">
                                    <a:solidFill>
                                      <a:srgbClr val="C00000"/>
                                    </a:solidFill>
                                    <a:latin typeface="Cambria Math" panose="02040503050406030204" pitchFamily="18" charset="0"/>
                                  </a:rPr>
                                  <m:t>𝒒</m:t>
                                </m:r>
                              </m:oMath>
                            </m:oMathPara>
                          </a14:m>
                          <a:endParaRPr lang="zh-CN" altLang="en-US" sz="1000" b="1">
                            <a:solidFill>
                              <a:srgbClr val="C00000"/>
                            </a:solidFill>
                          </a:endParaRPr>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51949"/>
                      </a:ext>
                    </a:extLst>
                  </a:tr>
                </a:tbl>
              </a:graphicData>
            </a:graphic>
          </p:graphicFrame>
        </mc:Choice>
        <mc:Fallback xmlns="">
          <p:graphicFrame>
            <p:nvGraphicFramePr>
              <p:cNvPr id="22" name="表格 21">
                <a:extLst>
                  <a:ext uri="{FF2B5EF4-FFF2-40B4-BE49-F238E27FC236}">
                    <a16:creationId xmlns:a16="http://schemas.microsoft.com/office/drawing/2014/main" id="{4715B68A-3421-4E73-9913-AEBD073D8000}"/>
                  </a:ext>
                </a:extLst>
              </p:cNvPr>
              <p:cNvGraphicFramePr>
                <a:graphicFrameLocks noGrp="1"/>
              </p:cNvGraphicFramePr>
              <p:nvPr>
                <p:extLst>
                  <p:ext uri="{D42A27DB-BD31-4B8C-83A1-F6EECF244321}">
                    <p14:modId xmlns:p14="http://schemas.microsoft.com/office/powerpoint/2010/main" val="1854962337"/>
                  </p:ext>
                </p:extLst>
              </p:nvPr>
            </p:nvGraphicFramePr>
            <p:xfrm>
              <a:off x="6390279" y="3446115"/>
              <a:ext cx="2348080" cy="779145"/>
            </p:xfrm>
            <a:graphic>
              <a:graphicData uri="http://schemas.openxmlformats.org/drawingml/2006/table">
                <a:tbl>
                  <a:tblPr firstRow="1">
                    <a:tableStyleId>{5C22544A-7EE6-4342-B048-85BDC9FD1C3A}</a:tableStyleId>
                  </a:tblPr>
                  <a:tblGrid>
                    <a:gridCol w="1174040">
                      <a:extLst>
                        <a:ext uri="{9D8B030D-6E8A-4147-A177-3AD203B41FA5}">
                          <a16:colId xmlns:a16="http://schemas.microsoft.com/office/drawing/2014/main" val="1790152541"/>
                        </a:ext>
                      </a:extLst>
                    </a:gridCol>
                    <a:gridCol w="1174040">
                      <a:extLst>
                        <a:ext uri="{9D8B030D-6E8A-4147-A177-3AD203B41FA5}">
                          <a16:colId xmlns:a16="http://schemas.microsoft.com/office/drawing/2014/main" val="3332346248"/>
                        </a:ext>
                      </a:extLst>
                    </a:gridCol>
                  </a:tblGrid>
                  <a:tr h="222885">
                    <a:tc gridSpan="2">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8"/>
                          <a:stretch>
                            <a:fillRect l="-259" t="-2703" r="-518" b="-254054"/>
                          </a:stretch>
                        </a:blipFill>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78130">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8"/>
                          <a:stretch>
                            <a:fillRect l="-518" t="-82609" r="-101036" b="-104348"/>
                          </a:stretch>
                        </a:blipFill>
                      </a:tcPr>
                    </a:tc>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8"/>
                          <a:stretch>
                            <a:fillRect l="-100518" t="-82609" r="-1036" b="-104348"/>
                          </a:stretch>
                        </a:blipFill>
                      </a:tcPr>
                    </a:tc>
                    <a:extLst>
                      <a:ext uri="{0D108BD9-81ED-4DB2-BD59-A6C34878D82A}">
                        <a16:rowId xmlns:a16="http://schemas.microsoft.com/office/drawing/2014/main" val="1200295186"/>
                      </a:ext>
                    </a:extLst>
                  </a:tr>
                  <a:tr h="278130">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8"/>
                          <a:stretch>
                            <a:fillRect l="-518" t="-182609" r="-101036" b="-4348"/>
                          </a:stretch>
                        </a:blipFill>
                      </a:tcPr>
                    </a:tc>
                    <a:tc>
                      <a:txBody>
                        <a:bodyPr/>
                        <a:lstStyle/>
                        <a:p>
                          <a:endParaRPr lang="zh-CN"/>
                        </a:p>
                      </a:txBody>
                      <a:tcPr marL="68580" marR="68580" marT="34290" marB="34290">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8"/>
                          <a:stretch>
                            <a:fillRect l="-100518" t="-182609" r="-1036" b="-4348"/>
                          </a:stretch>
                        </a:blipFill>
                      </a:tcPr>
                    </a:tc>
                    <a:extLst>
                      <a:ext uri="{0D108BD9-81ED-4DB2-BD59-A6C34878D82A}">
                        <a16:rowId xmlns:a16="http://schemas.microsoft.com/office/drawing/2014/main" val="3351949"/>
                      </a:ext>
                    </a:extLst>
                  </a:tr>
                </a:tbl>
              </a:graphicData>
            </a:graphic>
          </p:graphicFrame>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97A9FD7-8F1D-4978-8015-1C604CE8E7F9}"/>
                  </a:ext>
                </a:extLst>
              </p:cNvPr>
              <p:cNvSpPr txBox="1"/>
              <p:nvPr/>
            </p:nvSpPr>
            <p:spPr>
              <a:xfrm>
                <a:off x="6370543" y="4366803"/>
                <a:ext cx="2446756" cy="276999"/>
              </a:xfrm>
              <a:prstGeom prst="rect">
                <a:avLst/>
              </a:prstGeom>
              <a:solidFill>
                <a:schemeClr val="accent5">
                  <a:lumMod val="20000"/>
                  <a:lumOff val="80000"/>
                </a:schemeClr>
              </a:solidFill>
            </p:spPr>
            <p:txBody>
              <a:bodyPr wrap="square" rtlCol="0">
                <a:spAutoFit/>
              </a:bodyPr>
              <a:lstStyle/>
              <a:p>
                <a:r>
                  <a:rPr lang="zh-CN" altLang="en-US" sz="1200" b="1">
                    <a:solidFill>
                      <a:srgbClr val="C00000"/>
                    </a:solidFill>
                  </a:rPr>
                  <a:t>含</a:t>
                </a:r>
                <a14:m>
                  <m:oMath xmlns:m="http://schemas.openxmlformats.org/officeDocument/2006/math">
                    <m:r>
                      <a:rPr lang="en-US" altLang="zh-CN" sz="1200" b="1" i="1">
                        <a:solidFill>
                          <a:srgbClr val="C00000"/>
                        </a:solidFill>
                        <a:latin typeface="Cambria Math" panose="02040503050406030204" pitchFamily="18" charset="0"/>
                      </a:rPr>
                      <m:t>𝒏</m:t>
                    </m:r>
                  </m:oMath>
                </a14:m>
                <a:r>
                  <a:rPr lang="zh-CN" altLang="en-US" sz="1200" b="1">
                    <a:solidFill>
                      <a:srgbClr val="C00000"/>
                    </a:solidFill>
                  </a:rPr>
                  <a:t>个命题变量的极大项恰有</a:t>
                </a:r>
                <a14:m>
                  <m:oMath xmlns:m="http://schemas.openxmlformats.org/officeDocument/2006/math">
                    <m:sSup>
                      <m:sSupPr>
                        <m:ctrlPr>
                          <a:rPr lang="en-US" altLang="zh-CN" sz="1200" b="1" i="1">
                            <a:solidFill>
                              <a:srgbClr val="C00000"/>
                            </a:solidFill>
                            <a:latin typeface="Cambria Math" panose="02040503050406030204" pitchFamily="18" charset="0"/>
                          </a:rPr>
                        </m:ctrlPr>
                      </m:sSupPr>
                      <m:e>
                        <m:r>
                          <a:rPr lang="en-US" altLang="zh-CN" sz="1200" b="1" i="1">
                            <a:solidFill>
                              <a:srgbClr val="C00000"/>
                            </a:solidFill>
                            <a:latin typeface="Cambria Math" panose="02040503050406030204" pitchFamily="18" charset="0"/>
                          </a:rPr>
                          <m:t>𝟐</m:t>
                        </m:r>
                      </m:e>
                      <m:sup>
                        <m:r>
                          <a:rPr lang="en-US" altLang="zh-CN" sz="1200" b="1" i="1">
                            <a:solidFill>
                              <a:srgbClr val="C00000"/>
                            </a:solidFill>
                            <a:latin typeface="Cambria Math" panose="02040503050406030204" pitchFamily="18" charset="0"/>
                          </a:rPr>
                          <m:t>𝒏</m:t>
                        </m:r>
                      </m:sup>
                    </m:sSup>
                  </m:oMath>
                </a14:m>
                <a:r>
                  <a:rPr lang="zh-CN" altLang="en-US" sz="1200" b="1">
                    <a:solidFill>
                      <a:srgbClr val="C00000"/>
                    </a:solidFill>
                  </a:rPr>
                  <a:t>个</a:t>
                </a:r>
              </a:p>
            </p:txBody>
          </p:sp>
        </mc:Choice>
        <mc:Fallback xmlns="">
          <p:sp>
            <p:nvSpPr>
              <p:cNvPr id="23" name="文本框 22">
                <a:extLst>
                  <a:ext uri="{FF2B5EF4-FFF2-40B4-BE49-F238E27FC236}">
                    <a16:creationId xmlns:a16="http://schemas.microsoft.com/office/drawing/2014/main" id="{597A9FD7-8F1D-4978-8015-1C604CE8E7F9}"/>
                  </a:ext>
                </a:extLst>
              </p:cNvPr>
              <p:cNvSpPr txBox="1">
                <a:spLocks noRot="1" noChangeAspect="1" noMove="1" noResize="1" noEditPoints="1" noAdjustHandles="1" noChangeArrowheads="1" noChangeShapeType="1" noTextEdit="1"/>
              </p:cNvSpPr>
              <p:nvPr/>
            </p:nvSpPr>
            <p:spPr>
              <a:xfrm>
                <a:off x="6370543" y="4366803"/>
                <a:ext cx="2446756" cy="276999"/>
              </a:xfrm>
              <a:prstGeom prst="rect">
                <a:avLst/>
              </a:prstGeom>
              <a:blipFill>
                <a:blip r:embed="rId9"/>
                <a:stretch>
                  <a:fillRect b="-15217"/>
                </a:stretch>
              </a:blipFill>
            </p:spPr>
            <p:txBody>
              <a:bodyPr/>
              <a:lstStyle/>
              <a:p>
                <a:r>
                  <a:rPr lang="zh-CN" altLang="en-US">
                    <a:noFill/>
                  </a:rPr>
                  <a:t> </a:t>
                </a:r>
              </a:p>
            </p:txBody>
          </p:sp>
        </mc:Fallback>
      </mc:AlternateContent>
      <p:cxnSp>
        <p:nvCxnSpPr>
          <p:cNvPr id="24" name="直接连接符 23">
            <a:extLst>
              <a:ext uri="{FF2B5EF4-FFF2-40B4-BE49-F238E27FC236}">
                <a16:creationId xmlns:a16="http://schemas.microsoft.com/office/drawing/2014/main" id="{7317F0B0-F8FF-44DB-A455-A7FB1B6C65ED}"/>
              </a:ext>
            </a:extLst>
          </p:cNvPr>
          <p:cNvCxnSpPr>
            <a:cxnSpLocks/>
          </p:cNvCxnSpPr>
          <p:nvPr/>
        </p:nvCxnSpPr>
        <p:spPr>
          <a:xfrm flipV="1">
            <a:off x="242333" y="2679607"/>
            <a:ext cx="8574967" cy="7261"/>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3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类</a:t>
            </a:r>
            <a:r>
              <a:rPr lang="en-US" altLang="zh-CN" sz="1400"/>
              <a:t>PrincipleConjunctiveNormalFormula</a:t>
            </a:r>
            <a:r>
              <a:rPr lang="zh-CN" altLang="en-US" sz="1400"/>
              <a:t>的重要方法</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30</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7BDC16CD-7FAC-43BB-9145-D7F4E8CF474B}"/>
              </a:ext>
            </a:extLst>
          </p:cNvPr>
          <p:cNvPicPr>
            <a:picLocks noChangeAspect="1"/>
          </p:cNvPicPr>
          <p:nvPr/>
        </p:nvPicPr>
        <p:blipFill>
          <a:blip r:embed="rId2"/>
          <a:stretch>
            <a:fillRect/>
          </a:stretch>
        </p:blipFill>
        <p:spPr>
          <a:xfrm>
            <a:off x="1085682" y="730984"/>
            <a:ext cx="6972629" cy="3956221"/>
          </a:xfrm>
          <a:prstGeom prst="rect">
            <a:avLst/>
          </a:prstGeom>
        </p:spPr>
      </p:pic>
    </p:spTree>
    <p:extLst>
      <p:ext uri="{BB962C8B-B14F-4D97-AF65-F5344CB8AC3E}">
        <p14:creationId xmlns:p14="http://schemas.microsoft.com/office/powerpoint/2010/main" val="207125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与范式相关的类及其方法的使用</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31</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BE3D92C8-FB7F-4EDC-B04E-0AE903BF71A0}"/>
              </a:ext>
            </a:extLst>
          </p:cNvPr>
          <p:cNvSpPr txBox="1"/>
          <p:nvPr/>
        </p:nvSpPr>
        <p:spPr>
          <a:xfrm>
            <a:off x="653494" y="908419"/>
            <a:ext cx="6547405" cy="338554"/>
          </a:xfrm>
          <a:prstGeom prst="rect">
            <a:avLst/>
          </a:prstGeom>
          <a:solidFill>
            <a:schemeClr val="accent4">
              <a:lumMod val="20000"/>
              <a:lumOff val="80000"/>
            </a:schemeClr>
          </a:solidFill>
        </p:spPr>
        <p:txBody>
          <a:bodyPr wrap="square" rtlCol="0">
            <a:spAutoFit/>
          </a:bodyPr>
          <a:lstStyle/>
          <a:p>
            <a:r>
              <a:rPr lang="zh-CN" altLang="en-US" sz="1600" b="1">
                <a:solidFill>
                  <a:schemeClr val="accent2">
                    <a:lumMod val="50000"/>
                  </a:schemeClr>
                </a:solidFill>
              </a:rPr>
              <a:t>表示简单合取式、析取范式和主析取范式的类与前面相应类的设计类似</a:t>
            </a:r>
          </a:p>
        </p:txBody>
      </p:sp>
      <p:pic>
        <p:nvPicPr>
          <p:cNvPr id="4" name="图片 3">
            <a:extLst>
              <a:ext uri="{FF2B5EF4-FFF2-40B4-BE49-F238E27FC236}">
                <a16:creationId xmlns:a16="http://schemas.microsoft.com/office/drawing/2014/main" id="{875E9B12-7709-4B42-982D-C93C1FAC3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94" y="1591618"/>
            <a:ext cx="7837004" cy="2745327"/>
          </a:xfrm>
          <a:prstGeom prst="rect">
            <a:avLst/>
          </a:prstGeom>
        </p:spPr>
      </p:pic>
    </p:spTree>
    <p:extLst>
      <p:ext uri="{BB962C8B-B14F-4D97-AF65-F5344CB8AC3E}">
        <p14:creationId xmlns:p14="http://schemas.microsoft.com/office/powerpoint/2010/main" val="3748803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与范式相关的类及其方法的运行结果展示</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32</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6911F07E-736A-41BD-8CAB-C0C3F505A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679" y="927021"/>
            <a:ext cx="7732642" cy="1191854"/>
          </a:xfrm>
          <a:prstGeom prst="rect">
            <a:avLst/>
          </a:prstGeom>
        </p:spPr>
      </p:pic>
      <p:pic>
        <p:nvPicPr>
          <p:cNvPr id="4" name="图片 3">
            <a:extLst>
              <a:ext uri="{FF2B5EF4-FFF2-40B4-BE49-F238E27FC236}">
                <a16:creationId xmlns:a16="http://schemas.microsoft.com/office/drawing/2014/main" id="{C597FC97-C98D-4858-80C1-738CC94BB040}"/>
              </a:ext>
            </a:extLst>
          </p:cNvPr>
          <p:cNvPicPr>
            <a:picLocks noChangeAspect="1"/>
          </p:cNvPicPr>
          <p:nvPr/>
        </p:nvPicPr>
        <p:blipFill>
          <a:blip r:embed="rId3"/>
          <a:stretch>
            <a:fillRect/>
          </a:stretch>
        </p:blipFill>
        <p:spPr>
          <a:xfrm>
            <a:off x="705679" y="2530701"/>
            <a:ext cx="7732642" cy="201692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7B87E86-140B-47D2-8543-28BFEC530201}"/>
                  </a:ext>
                </a:extLst>
              </p:cNvPr>
              <p:cNvSpPr txBox="1"/>
              <p:nvPr/>
            </p:nvSpPr>
            <p:spPr>
              <a:xfrm>
                <a:off x="5943600" y="2151479"/>
                <a:ext cx="2494721" cy="584775"/>
              </a:xfrm>
              <a:prstGeom prst="rect">
                <a:avLst/>
              </a:prstGeom>
              <a:solidFill>
                <a:schemeClr val="accent4">
                  <a:lumMod val="20000"/>
                  <a:lumOff val="80000"/>
                </a:schemeClr>
              </a:solidFill>
            </p:spPr>
            <p:txBody>
              <a:bodyPr wrap="square" rtlCol="0">
                <a:spAutoFit/>
              </a:bodyPr>
              <a:lstStyle/>
              <a:p>
                <a:r>
                  <a:rPr lang="zh-CN" altLang="en-US" sz="1600" b="1">
                    <a:solidFill>
                      <a:schemeClr val="accent2">
                        <a:lumMod val="50000"/>
                      </a:schemeClr>
                    </a:solidFill>
                  </a:rPr>
                  <a:t>使用算法</a:t>
                </a:r>
                <a:r>
                  <a:rPr lang="en-US" altLang="zh-CN" sz="1600" b="1">
                    <a:solidFill>
                      <a:schemeClr val="accent2">
                        <a:lumMod val="50000"/>
                      </a:schemeClr>
                    </a:solidFill>
                  </a:rPr>
                  <a:t>CNF(</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𝝓</m:t>
                    </m:r>
                  </m:oMath>
                </a14:m>
                <a:r>
                  <a:rPr lang="en-US" altLang="zh-CN" sz="1600" b="1">
                    <a:solidFill>
                      <a:schemeClr val="accent2">
                        <a:lumMod val="50000"/>
                      </a:schemeClr>
                    </a:solidFill>
                  </a:rPr>
                  <a:t>)</a:t>
                </a:r>
                <a:r>
                  <a:rPr lang="zh-CN" altLang="en-US" sz="1600" b="1">
                    <a:solidFill>
                      <a:schemeClr val="accent2">
                        <a:lumMod val="50000"/>
                      </a:schemeClr>
                    </a:solidFill>
                  </a:rPr>
                  <a:t>得到的合取范式含有重复的文字</a:t>
                </a:r>
              </a:p>
            </p:txBody>
          </p:sp>
        </mc:Choice>
        <mc:Fallback xmlns="">
          <p:sp>
            <p:nvSpPr>
              <p:cNvPr id="5" name="文本框 4">
                <a:extLst>
                  <a:ext uri="{FF2B5EF4-FFF2-40B4-BE49-F238E27FC236}">
                    <a16:creationId xmlns:a16="http://schemas.microsoft.com/office/drawing/2014/main" id="{B7B87E86-140B-47D2-8543-28BFEC530201}"/>
                  </a:ext>
                </a:extLst>
              </p:cNvPr>
              <p:cNvSpPr txBox="1">
                <a:spLocks noRot="1" noChangeAspect="1" noMove="1" noResize="1" noEditPoints="1" noAdjustHandles="1" noChangeArrowheads="1" noChangeShapeType="1" noTextEdit="1"/>
              </p:cNvSpPr>
              <p:nvPr/>
            </p:nvSpPr>
            <p:spPr>
              <a:xfrm>
                <a:off x="5943600" y="2151479"/>
                <a:ext cx="2494721" cy="584775"/>
              </a:xfrm>
              <a:prstGeom prst="rect">
                <a:avLst/>
              </a:prstGeom>
              <a:blipFill>
                <a:blip r:embed="rId4"/>
                <a:stretch>
                  <a:fillRect l="-1222" t="-3125" b="-125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91A573B2-F0E6-4E3A-9568-12F04425BAF9}"/>
              </a:ext>
            </a:extLst>
          </p:cNvPr>
          <p:cNvSpPr txBox="1"/>
          <p:nvPr/>
        </p:nvSpPr>
        <p:spPr>
          <a:xfrm>
            <a:off x="5347252" y="3254991"/>
            <a:ext cx="3091069" cy="369332"/>
          </a:xfrm>
          <a:prstGeom prst="rect">
            <a:avLst/>
          </a:prstGeom>
          <a:solidFill>
            <a:schemeClr val="accent6">
              <a:lumMod val="50000"/>
            </a:schemeClr>
          </a:solidFill>
        </p:spPr>
        <p:txBody>
          <a:bodyPr wrap="square" rtlCol="0">
            <a:spAutoFit/>
          </a:bodyPr>
          <a:lstStyle/>
          <a:p>
            <a:r>
              <a:rPr lang="zh-CN" altLang="en-US" b="1">
                <a:solidFill>
                  <a:schemeClr val="bg1"/>
                </a:solidFill>
              </a:rPr>
              <a:t>这里可得到什么逻辑等值式？</a:t>
            </a:r>
          </a:p>
        </p:txBody>
      </p:sp>
    </p:spTree>
    <p:extLst>
      <p:ext uri="{BB962C8B-B14F-4D97-AF65-F5344CB8AC3E}">
        <p14:creationId xmlns:p14="http://schemas.microsoft.com/office/powerpoint/2010/main" val="257362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C8A63A11-312B-46D2-98D0-53742CDD8886}"/>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内容提要</a:t>
            </a:r>
          </a:p>
        </p:txBody>
      </p:sp>
      <p:sp>
        <p:nvSpPr>
          <p:cNvPr id="2" name="文本框 1">
            <a:extLst>
              <a:ext uri="{FF2B5EF4-FFF2-40B4-BE49-F238E27FC236}">
                <a16:creationId xmlns:a16="http://schemas.microsoft.com/office/drawing/2014/main" id="{85BA4EFF-667B-4FC6-8446-13B52B94D7E0}"/>
              </a:ext>
            </a:extLst>
          </p:cNvPr>
          <p:cNvSpPr txBox="1"/>
          <p:nvPr/>
        </p:nvSpPr>
        <p:spPr>
          <a:xfrm>
            <a:off x="830422" y="1114620"/>
            <a:ext cx="4655978" cy="2914259"/>
          </a:xfrm>
          <a:prstGeom prst="rect">
            <a:avLst/>
          </a:prstGeom>
          <a:noFill/>
        </p:spPr>
        <p:txBody>
          <a:bodyPr wrap="square" rtlCol="0">
            <a:spAutoFit/>
          </a:bodyPr>
          <a:lstStyle/>
          <a:p>
            <a:pPr>
              <a:lnSpc>
                <a:spcPct val="200000"/>
              </a:lnSpc>
            </a:pPr>
            <a:r>
              <a:rPr lang="zh-CN" altLang="en-US" sz="2400" b="1">
                <a:solidFill>
                  <a:schemeClr val="bg1">
                    <a:lumMod val="95000"/>
                  </a:schemeClr>
                </a:solidFill>
                <a:latin typeface="仿宋" panose="02010609060101010101" pitchFamily="49" charset="-122"/>
                <a:ea typeface="仿宋" panose="02010609060101010101" pitchFamily="49" charset="-122"/>
              </a:rPr>
              <a:t>主析取范式与主合取范式</a:t>
            </a:r>
            <a:endParaRPr lang="en-US" altLang="zh-CN" sz="2400" b="1">
              <a:solidFill>
                <a:schemeClr val="bg1">
                  <a:lumMod val="95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bg1">
                    <a:lumMod val="95000"/>
                  </a:schemeClr>
                </a:solidFill>
                <a:latin typeface="仿宋" panose="02010609060101010101" pitchFamily="49" charset="-122"/>
                <a:ea typeface="仿宋" panose="02010609060101010101" pitchFamily="49" charset="-122"/>
              </a:rPr>
              <a:t>主范式的应用</a:t>
            </a:r>
            <a:endParaRPr lang="en-US" altLang="zh-CN" sz="2400" b="1">
              <a:solidFill>
                <a:schemeClr val="bg1">
                  <a:lumMod val="95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bg1">
                    <a:lumMod val="95000"/>
                  </a:schemeClr>
                </a:solidFill>
                <a:latin typeface="仿宋" panose="02010609060101010101" pitchFamily="49" charset="-122"/>
                <a:ea typeface="仿宋" panose="02010609060101010101" pitchFamily="49" charset="-122"/>
              </a:rPr>
              <a:t>命题逻辑公式范式的建模与实现</a:t>
            </a:r>
            <a:endParaRPr lang="en-US" altLang="zh-CN" sz="2400" b="1">
              <a:solidFill>
                <a:schemeClr val="bg1">
                  <a:lumMod val="95000"/>
                </a:schemeClr>
              </a:solidFill>
              <a:latin typeface="仿宋" panose="02010609060101010101" pitchFamily="49" charset="-122"/>
              <a:ea typeface="仿宋" panose="02010609060101010101" pitchFamily="49" charset="-122"/>
            </a:endParaRPr>
          </a:p>
          <a:p>
            <a:pPr>
              <a:lnSpc>
                <a:spcPct val="200000"/>
              </a:lnSpc>
            </a:pPr>
            <a:r>
              <a:rPr lang="zh-CN" altLang="en-US" sz="2400" b="1">
                <a:solidFill>
                  <a:schemeClr val="accent6">
                    <a:lumMod val="50000"/>
                  </a:schemeClr>
                </a:solidFill>
                <a:latin typeface="仿宋" panose="02010609060101010101" pitchFamily="49" charset="-122"/>
                <a:ea typeface="仿宋" panose="02010609060101010101" pitchFamily="49" charset="-122"/>
              </a:rPr>
              <a:t>消解原理的实现</a:t>
            </a:r>
            <a:endParaRPr lang="en-US" altLang="zh-CN" sz="2400" b="1">
              <a:solidFill>
                <a:schemeClr val="accent6">
                  <a:lumMod val="50000"/>
                </a:schemeClr>
              </a:solidFill>
              <a:latin typeface="仿宋" panose="02010609060101010101" pitchFamily="49" charset="-122"/>
              <a:ea typeface="仿宋" panose="02010609060101010101" pitchFamily="49" charset="-122"/>
            </a:endParaRPr>
          </a:p>
        </p:txBody>
      </p:sp>
      <p:sp>
        <p:nvSpPr>
          <p:cNvPr id="11" name="矩形 10">
            <a:extLst>
              <a:ext uri="{FF2B5EF4-FFF2-40B4-BE49-F238E27FC236}">
                <a16:creationId xmlns:a16="http://schemas.microsoft.com/office/drawing/2014/main" id="{442470A3-17E0-4A28-9AF9-5A2F0FB0419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矩形 11">
            <a:extLst>
              <a:ext uri="{FF2B5EF4-FFF2-40B4-BE49-F238E27FC236}">
                <a16:creationId xmlns:a16="http://schemas.microsoft.com/office/drawing/2014/main" id="{AC32D6D5-FC5F-4988-89F0-E5114C49A15E}"/>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FDE91CAA-7321-49F4-9733-065AE332399B}"/>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4" name="矩形 13">
            <a:extLst>
              <a:ext uri="{FF2B5EF4-FFF2-40B4-BE49-F238E27FC236}">
                <a16:creationId xmlns:a16="http://schemas.microsoft.com/office/drawing/2014/main" id="{7FD880B9-427D-4B2C-B60B-E79B30A493F1}"/>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5" name="矩形 14">
            <a:extLst>
              <a:ext uri="{FF2B5EF4-FFF2-40B4-BE49-F238E27FC236}">
                <a16:creationId xmlns:a16="http://schemas.microsoft.com/office/drawing/2014/main" id="{E8FDFDF5-F81B-461A-AA68-EF7C48D09363}"/>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D96B9435-B891-4393-B68B-E3404920B5F1}" type="slidenum">
              <a:rPr lang="en-US" altLang="zh-CN" sz="1400" smtClean="0">
                <a:latin typeface="Arial" panose="020B0604020202020204" pitchFamily="34" charset="0"/>
                <a:ea typeface="楷体" panose="02010609060101010101" pitchFamily="49" charset="-122"/>
                <a:cs typeface="Arial" panose="020B0604020202020204" pitchFamily="34" charset="0"/>
              </a:rPr>
              <a:t>33</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250040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消解原理的实现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实现消解原理的基本想法</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34</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D8D632A9-DAB1-4D62-8AF9-7DA1E4390CF5}"/>
                  </a:ext>
                </a:extLst>
              </p:cNvPr>
              <p:cNvSpPr txBox="1"/>
              <p:nvPr/>
            </p:nvSpPr>
            <p:spPr>
              <a:xfrm>
                <a:off x="805988" y="958575"/>
                <a:ext cx="7532017" cy="3429529"/>
              </a:xfrm>
              <a:prstGeom prst="rect">
                <a:avLst/>
              </a:prstGeom>
              <a:solidFill>
                <a:schemeClr val="accent5">
                  <a:lumMod val="20000"/>
                  <a:lumOff val="80000"/>
                </a:schemeClr>
              </a:solidFill>
            </p:spPr>
            <p:txBody>
              <a:bodyPr wrap="square" rtlCol="0">
                <a:spAutoFit/>
              </a:bodyPr>
              <a:lstStyle/>
              <a:p>
                <a:pPr marL="285750" indent="-285750">
                  <a:lnSpc>
                    <a:spcPts val="1800"/>
                  </a:lnSpc>
                  <a:spcBef>
                    <a:spcPts val="600"/>
                  </a:spcBef>
                  <a:spcAft>
                    <a:spcPts val="300"/>
                  </a:spcAft>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有了表示简单析取式以及合取范式的类，而且是分别作为文字的集合和简单析取式的集合（列表），可思考如何实现消解原理，即对于一个合取范式</a:t>
                </a:r>
                <a14:m>
                  <m:oMath xmlns:m="http://schemas.openxmlformats.org/officeDocument/2006/math">
                    <m:r>
                      <a:rPr lang="en-US" altLang="zh-CN" sz="1400" b="1" i="1" smtClean="0">
                        <a:solidFill>
                          <a:srgbClr val="002060"/>
                        </a:solidFill>
                        <a:latin typeface="Cambria Math" panose="02040503050406030204" pitchFamily="18" charset="0"/>
                      </a:rPr>
                      <m:t>𝑨</m:t>
                    </m:r>
                  </m:oMath>
                </a14:m>
                <a:r>
                  <a:rPr lang="zh-CN" altLang="en-US" sz="1400" b="1">
                    <a:solidFill>
                      <a:srgbClr val="002060"/>
                    </a:solidFill>
                    <a:latin typeface="楷体" panose="02010609060101010101" pitchFamily="49" charset="-122"/>
                    <a:ea typeface="楷体" panose="02010609060101010101" pitchFamily="49" charset="-122"/>
                  </a:rPr>
                  <a:t>，计算</a:t>
                </a:r>
                <a14:m>
                  <m:oMath xmlns:m="http://schemas.openxmlformats.org/officeDocument/2006/math">
                    <m:r>
                      <a:rPr lang="en-US" altLang="zh-CN" sz="1400" b="1" i="1" smtClean="0">
                        <a:solidFill>
                          <a:srgbClr val="002060"/>
                        </a:solidFill>
                        <a:latin typeface="Cambria Math" panose="02040503050406030204" pitchFamily="18" charset="0"/>
                      </a:rPr>
                      <m:t>𝑹𝒆</m:t>
                    </m:r>
                    <m:sSup>
                      <m:sSupPr>
                        <m:ctrlPr>
                          <a:rPr lang="en-US" altLang="zh-CN" sz="1400" b="1" i="1" smtClean="0">
                            <a:solidFill>
                              <a:srgbClr val="002060"/>
                            </a:solidFill>
                            <a:latin typeface="Cambria Math" panose="02040503050406030204" pitchFamily="18" charset="0"/>
                          </a:rPr>
                        </m:ctrlPr>
                      </m:sSupPr>
                      <m:e>
                        <m:r>
                          <a:rPr lang="en-US" altLang="zh-CN" sz="1400" b="1" i="1" smtClean="0">
                            <a:solidFill>
                              <a:srgbClr val="002060"/>
                            </a:solidFill>
                            <a:latin typeface="Cambria Math" panose="02040503050406030204" pitchFamily="18" charset="0"/>
                          </a:rPr>
                          <m:t>𝒔</m:t>
                        </m:r>
                      </m:e>
                      <m:sup>
                        <m:r>
                          <a:rPr lang="en-US" altLang="zh-CN" sz="1400" b="1" i="1" smtClean="0">
                            <a:solidFill>
                              <a:srgbClr val="002060"/>
                            </a:solidFill>
                            <a:latin typeface="Cambria Math" panose="02040503050406030204" pitchFamily="18" charset="0"/>
                          </a:rPr>
                          <m:t>∗</m:t>
                        </m:r>
                      </m:sup>
                    </m:sSup>
                    <m:d>
                      <m:dPr>
                        <m:ctrlPr>
                          <a:rPr lang="en-US" altLang="zh-CN" sz="1400" b="1" i="1" smtClean="0">
                            <a:solidFill>
                              <a:srgbClr val="002060"/>
                            </a:solidFill>
                            <a:latin typeface="Cambria Math" panose="02040503050406030204" pitchFamily="18" charset="0"/>
                          </a:rPr>
                        </m:ctrlPr>
                      </m:dPr>
                      <m:e>
                        <m:r>
                          <a:rPr lang="en-US" altLang="zh-CN" sz="1400" b="1" i="1">
                            <a:solidFill>
                              <a:srgbClr val="002060"/>
                            </a:solidFill>
                            <a:latin typeface="Cambria Math" panose="02040503050406030204" pitchFamily="18" charset="0"/>
                          </a:rPr>
                          <m:t>𝑨</m:t>
                        </m:r>
                      </m:e>
                    </m:d>
                  </m:oMath>
                </a14:m>
                <a:endParaRPr lang="en-US" altLang="zh-CN" sz="1400" b="1">
                  <a:latin typeface="楷体" panose="02010609060101010101" pitchFamily="49" charset="-122"/>
                  <a:ea typeface="楷体" panose="02010609060101010101" pitchFamily="49" charset="-122"/>
                </a:endParaRPr>
              </a:p>
              <a:p>
                <a:pPr marL="742950" lvl="1" indent="-285750">
                  <a:lnSpc>
                    <a:spcPts val="1800"/>
                  </a:lnSpc>
                  <a:spcBef>
                    <a:spcPts val="600"/>
                  </a:spcBef>
                  <a:spcAft>
                    <a:spcPts val="300"/>
                  </a:spcAft>
                  <a:buFont typeface="Arial" panose="020B0604020202020204" pitchFamily="34" charset="0"/>
                  <a:buChar char="•"/>
                </a:pPr>
                <a:r>
                  <a:rPr lang="zh-CN" altLang="en-US" sz="1400" b="1">
                    <a:solidFill>
                      <a:schemeClr val="accent6">
                        <a:lumMod val="50000"/>
                      </a:schemeClr>
                    </a:solidFill>
                  </a:rPr>
                  <a:t>需要尝试</a:t>
                </a:r>
                <a14:m>
                  <m:oMath xmlns:m="http://schemas.openxmlformats.org/officeDocument/2006/math">
                    <m:r>
                      <a:rPr lang="en-US" altLang="zh-CN" sz="1400" b="1" i="1" smtClean="0">
                        <a:solidFill>
                          <a:schemeClr val="accent6">
                            <a:lumMod val="50000"/>
                          </a:schemeClr>
                        </a:solidFill>
                        <a:latin typeface="Cambria Math" panose="02040503050406030204" pitchFamily="18" charset="0"/>
                      </a:rPr>
                      <m:t>𝑨</m:t>
                    </m:r>
                  </m:oMath>
                </a14:m>
                <a:r>
                  <a:rPr lang="zh-CN" altLang="en-US" sz="1400" b="1">
                    <a:solidFill>
                      <a:schemeClr val="accent6">
                        <a:lumMod val="50000"/>
                      </a:schemeClr>
                    </a:solidFill>
                  </a:rPr>
                  <a:t>中任意两个子句（即简单析取式）之间是否可做消解，如果可以，则进行消解，如果消解得到新的子句，则新的子句也要参与尝试。</a:t>
                </a:r>
              </a:p>
              <a:p>
                <a:pPr marL="285750" indent="-285750">
                  <a:lnSpc>
                    <a:spcPts val="1800"/>
                  </a:lnSpc>
                  <a:spcBef>
                    <a:spcPts val="600"/>
                  </a:spcBef>
                  <a:spcAft>
                    <a:spcPts val="300"/>
                  </a:spcAft>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我们将要尝试做消解的子句排成一个队列</a:t>
                </a:r>
                <a14:m>
                  <m:oMath xmlns:m="http://schemas.openxmlformats.org/officeDocument/2006/math">
                    <m:r>
                      <a:rPr lang="en-US" altLang="zh-CN" sz="1400" b="1">
                        <a:solidFill>
                          <a:srgbClr val="002060"/>
                        </a:solidFill>
                        <a:latin typeface="楷体" panose="02010609060101010101" pitchFamily="49" charset="-122"/>
                        <a:ea typeface="楷体" panose="02010609060101010101" pitchFamily="49" charset="-122"/>
                      </a:rPr>
                      <m:t>𝑸</m:t>
                    </m:r>
                  </m:oMath>
                </a14:m>
                <a:r>
                  <a:rPr lang="zh-CN" altLang="en-US" sz="1400" b="1">
                    <a:solidFill>
                      <a:srgbClr val="002060"/>
                    </a:solidFill>
                    <a:latin typeface="楷体" panose="02010609060101010101" pitchFamily="49" charset="-122"/>
                    <a:ea typeface="楷体" panose="02010609060101010101" pitchFamily="49" charset="-122"/>
                  </a:rPr>
                  <a:t>，然后用两个下标</a:t>
                </a:r>
                <a14:m>
                  <m:oMath xmlns:m="http://schemas.openxmlformats.org/officeDocument/2006/math">
                    <m:r>
                      <a:rPr lang="en-US" altLang="zh-CN" sz="1400" b="1">
                        <a:solidFill>
                          <a:srgbClr val="002060"/>
                        </a:solidFill>
                        <a:latin typeface="楷体" panose="02010609060101010101" pitchFamily="49" charset="-122"/>
                        <a:ea typeface="楷体" panose="02010609060101010101" pitchFamily="49" charset="-122"/>
                      </a:rPr>
                      <m:t>𝒊</m:t>
                    </m:r>
                  </m:oMath>
                </a14:m>
                <a:r>
                  <a:rPr lang="zh-CN" altLang="en-US" sz="14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1400" b="1">
                        <a:solidFill>
                          <a:srgbClr val="002060"/>
                        </a:solidFill>
                        <a:latin typeface="楷体" panose="02010609060101010101" pitchFamily="49" charset="-122"/>
                        <a:ea typeface="楷体" panose="02010609060101010101" pitchFamily="49" charset="-122"/>
                      </a:rPr>
                      <m:t>𝒋</m:t>
                    </m:r>
                  </m:oMath>
                </a14:m>
                <a:r>
                  <a:rPr lang="zh-CN" altLang="en-US" sz="1400" b="1">
                    <a:solidFill>
                      <a:srgbClr val="002060"/>
                    </a:solidFill>
                    <a:latin typeface="楷体" panose="02010609060101010101" pitchFamily="49" charset="-122"/>
                    <a:ea typeface="楷体" panose="02010609060101010101" pitchFamily="49" charset="-122"/>
                  </a:rPr>
                  <a:t>来指示当前尝试将子句</a:t>
                </a:r>
                <a14:m>
                  <m:oMath xmlns:m="http://schemas.openxmlformats.org/officeDocument/2006/math">
                    <m:r>
                      <a:rPr lang="en-US" altLang="zh-CN" sz="1400" b="1">
                        <a:solidFill>
                          <a:srgbClr val="002060"/>
                        </a:solidFill>
                        <a:latin typeface="楷体" panose="02010609060101010101" pitchFamily="49" charset="-122"/>
                        <a:ea typeface="楷体" panose="02010609060101010101" pitchFamily="49" charset="-122"/>
                      </a:rPr>
                      <m:t>𝑸</m:t>
                    </m:r>
                    <m:d>
                      <m:dPr>
                        <m:ctrlPr>
                          <a:rPr lang="en-US" altLang="zh-CN" sz="1400" b="1">
                            <a:solidFill>
                              <a:srgbClr val="002060"/>
                            </a:solidFill>
                            <a:latin typeface="楷体" panose="02010609060101010101" pitchFamily="49" charset="-122"/>
                            <a:ea typeface="楷体" panose="02010609060101010101" pitchFamily="49" charset="-122"/>
                          </a:rPr>
                        </m:ctrlPr>
                      </m:dPr>
                      <m:e>
                        <m:r>
                          <a:rPr lang="en-US" altLang="zh-CN" sz="1400" b="1">
                            <a:solidFill>
                              <a:srgbClr val="002060"/>
                            </a:solidFill>
                            <a:latin typeface="楷体" panose="02010609060101010101" pitchFamily="49" charset="-122"/>
                            <a:ea typeface="楷体" panose="02010609060101010101" pitchFamily="49" charset="-122"/>
                          </a:rPr>
                          <m:t>𝒊</m:t>
                        </m:r>
                      </m:e>
                    </m:d>
                  </m:oMath>
                </a14:m>
                <a:r>
                  <a:rPr lang="zh-CN" altLang="en-US" sz="14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1400" b="1">
                        <a:solidFill>
                          <a:srgbClr val="002060"/>
                        </a:solidFill>
                        <a:latin typeface="楷体" panose="02010609060101010101" pitchFamily="49" charset="-122"/>
                        <a:ea typeface="楷体" panose="02010609060101010101" pitchFamily="49" charset="-122"/>
                      </a:rPr>
                      <m:t>𝑸</m:t>
                    </m:r>
                    <m:r>
                      <a:rPr lang="en-US" altLang="zh-CN" sz="1400" b="1">
                        <a:solidFill>
                          <a:srgbClr val="002060"/>
                        </a:solidFill>
                        <a:latin typeface="楷体" panose="02010609060101010101" pitchFamily="49" charset="-122"/>
                        <a:ea typeface="楷体" panose="02010609060101010101" pitchFamily="49" charset="-122"/>
                      </a:rPr>
                      <m:t>(</m:t>
                    </m:r>
                    <m:r>
                      <a:rPr lang="en-US" altLang="zh-CN" sz="1400" b="1">
                        <a:solidFill>
                          <a:srgbClr val="002060"/>
                        </a:solidFill>
                        <a:latin typeface="楷体" panose="02010609060101010101" pitchFamily="49" charset="-122"/>
                        <a:ea typeface="楷体" panose="02010609060101010101" pitchFamily="49" charset="-122"/>
                      </a:rPr>
                      <m:t>𝒋</m:t>
                    </m:r>
                    <m:r>
                      <a:rPr lang="en-US" altLang="zh-CN" sz="1400" b="1">
                        <a:solidFill>
                          <a:srgbClr val="002060"/>
                        </a:solidFill>
                        <a:latin typeface="楷体" panose="02010609060101010101" pitchFamily="49" charset="-122"/>
                        <a:ea typeface="楷体" panose="02010609060101010101" pitchFamily="49" charset="-122"/>
                      </a:rPr>
                      <m:t>)</m:t>
                    </m:r>
                  </m:oMath>
                </a14:m>
                <a:r>
                  <a:rPr lang="zh-CN" altLang="en-US" sz="1400" b="1">
                    <a:solidFill>
                      <a:srgbClr val="002060"/>
                    </a:solidFill>
                    <a:latin typeface="楷体" panose="02010609060101010101" pitchFamily="49" charset="-122"/>
                    <a:ea typeface="楷体" panose="02010609060101010101" pitchFamily="49" charset="-122"/>
                  </a:rPr>
                  <a:t>做消解，如果消解得到新的子句，则加到</a:t>
                </a:r>
                <a14:m>
                  <m:oMath xmlns:m="http://schemas.openxmlformats.org/officeDocument/2006/math">
                    <m:r>
                      <a:rPr lang="en-US" altLang="zh-CN" sz="1400" b="1">
                        <a:solidFill>
                          <a:srgbClr val="002060"/>
                        </a:solidFill>
                        <a:latin typeface="楷体" panose="02010609060101010101" pitchFamily="49" charset="-122"/>
                        <a:ea typeface="楷体" panose="02010609060101010101" pitchFamily="49" charset="-122"/>
                      </a:rPr>
                      <m:t>𝑸</m:t>
                    </m:r>
                  </m:oMath>
                </a14:m>
                <a:r>
                  <a:rPr lang="zh-CN" altLang="en-US" sz="1400" b="1">
                    <a:solidFill>
                      <a:srgbClr val="002060"/>
                    </a:solidFill>
                    <a:latin typeface="楷体" panose="02010609060101010101" pitchFamily="49" charset="-122"/>
                    <a:ea typeface="楷体" panose="02010609060101010101" pitchFamily="49" charset="-122"/>
                  </a:rPr>
                  <a:t>的队尾</a:t>
                </a:r>
                <a:endParaRPr lang="en-US" altLang="zh-CN" sz="1400" b="1">
                  <a:solidFill>
                    <a:srgbClr val="002060"/>
                  </a:solidFill>
                  <a:latin typeface="楷体" panose="02010609060101010101" pitchFamily="49" charset="-122"/>
                  <a:ea typeface="楷体" panose="02010609060101010101" pitchFamily="49" charset="-122"/>
                </a:endParaRPr>
              </a:p>
              <a:p>
                <a:pPr marL="742950" lvl="1" indent="-285750">
                  <a:lnSpc>
                    <a:spcPts val="1800"/>
                  </a:lnSpc>
                  <a:spcBef>
                    <a:spcPts val="600"/>
                  </a:spcBef>
                  <a:spcAft>
                    <a:spcPts val="300"/>
                  </a:spcAft>
                  <a:buFont typeface="Arial" panose="020B0604020202020204" pitchFamily="34" charset="0"/>
                  <a:buChar char="•"/>
                </a:pPr>
                <a:r>
                  <a:rPr lang="zh-CN" altLang="en-US" sz="1400" b="1">
                    <a:solidFill>
                      <a:schemeClr val="accent6">
                        <a:lumMod val="50000"/>
                      </a:schemeClr>
                    </a:solidFill>
                  </a:rPr>
                  <a:t>下标</a:t>
                </a:r>
                <a14:m>
                  <m:oMath xmlns:m="http://schemas.openxmlformats.org/officeDocument/2006/math">
                    <m:r>
                      <a:rPr lang="en-US" altLang="zh-CN" sz="1400" b="1">
                        <a:solidFill>
                          <a:schemeClr val="accent6">
                            <a:lumMod val="50000"/>
                          </a:schemeClr>
                        </a:solidFill>
                      </a:rPr>
                      <m:t>𝒋</m:t>
                    </m:r>
                  </m:oMath>
                </a14:m>
                <a:r>
                  <a:rPr lang="zh-CN" altLang="en-US" sz="1400" b="1">
                    <a:solidFill>
                      <a:schemeClr val="accent6">
                        <a:lumMod val="50000"/>
                      </a:schemeClr>
                    </a:solidFill>
                  </a:rPr>
                  <a:t>从队列队首第</a:t>
                </a:r>
                <a14:m>
                  <m:oMath xmlns:m="http://schemas.openxmlformats.org/officeDocument/2006/math">
                    <m:r>
                      <a:rPr lang="en-US" altLang="zh-CN" sz="1400" b="1">
                        <a:solidFill>
                          <a:schemeClr val="accent6">
                            <a:lumMod val="50000"/>
                          </a:schemeClr>
                        </a:solidFill>
                      </a:rPr>
                      <m:t>𝟐</m:t>
                    </m:r>
                  </m:oMath>
                </a14:m>
                <a:r>
                  <a:rPr lang="zh-CN" altLang="en-US" sz="1400" b="1">
                    <a:solidFill>
                      <a:schemeClr val="accent6">
                        <a:lumMod val="50000"/>
                      </a:schemeClr>
                    </a:solidFill>
                  </a:rPr>
                  <a:t>个子句开始一直到遍历完整个队列</a:t>
                </a:r>
                <a14:m>
                  <m:oMath xmlns:m="http://schemas.openxmlformats.org/officeDocument/2006/math">
                    <m:r>
                      <a:rPr lang="en-US" altLang="zh-CN" sz="1400" b="1">
                        <a:solidFill>
                          <a:schemeClr val="accent6">
                            <a:lumMod val="50000"/>
                          </a:schemeClr>
                        </a:solidFill>
                      </a:rPr>
                      <m:t>𝑸</m:t>
                    </m:r>
                  </m:oMath>
                </a14:m>
                <a:r>
                  <a:rPr lang="zh-CN" altLang="en-US" sz="1400" b="1">
                    <a:solidFill>
                      <a:schemeClr val="accent6">
                        <a:lumMod val="50000"/>
                      </a:schemeClr>
                    </a:solidFill>
                  </a:rPr>
                  <a:t>（注意在遍历过程中队列</a:t>
                </a:r>
                <a14:m>
                  <m:oMath xmlns:m="http://schemas.openxmlformats.org/officeDocument/2006/math">
                    <m:r>
                      <a:rPr lang="en-US" altLang="zh-CN" sz="1400" b="1">
                        <a:solidFill>
                          <a:schemeClr val="accent6">
                            <a:lumMod val="50000"/>
                          </a:schemeClr>
                        </a:solidFill>
                      </a:rPr>
                      <m:t>𝑸</m:t>
                    </m:r>
                  </m:oMath>
                </a14:m>
                <a:r>
                  <a:rPr lang="zh-CN" altLang="en-US" sz="1400" b="1">
                    <a:solidFill>
                      <a:schemeClr val="accent6">
                        <a:lumMod val="50000"/>
                      </a:schemeClr>
                    </a:solidFill>
                  </a:rPr>
                  <a:t>可能动态增长），而下标</a:t>
                </a:r>
                <a14:m>
                  <m:oMath xmlns:m="http://schemas.openxmlformats.org/officeDocument/2006/math">
                    <m:r>
                      <a:rPr lang="en-US" altLang="zh-CN" sz="1400" b="1">
                        <a:solidFill>
                          <a:schemeClr val="accent6">
                            <a:lumMod val="50000"/>
                          </a:schemeClr>
                        </a:solidFill>
                      </a:rPr>
                      <m:t>𝒊</m:t>
                    </m:r>
                  </m:oMath>
                </a14:m>
                <a:r>
                  <a:rPr lang="zh-CN" altLang="en-US" sz="1400" b="1">
                    <a:solidFill>
                      <a:schemeClr val="accent6">
                        <a:lumMod val="50000"/>
                      </a:schemeClr>
                    </a:solidFill>
                  </a:rPr>
                  <a:t>从队列队首第</a:t>
                </a:r>
                <a14:m>
                  <m:oMath xmlns:m="http://schemas.openxmlformats.org/officeDocument/2006/math">
                    <m:r>
                      <a:rPr lang="en-US" altLang="zh-CN" sz="1400" b="1">
                        <a:solidFill>
                          <a:schemeClr val="accent6">
                            <a:lumMod val="50000"/>
                          </a:schemeClr>
                        </a:solidFill>
                      </a:rPr>
                      <m:t>𝟏</m:t>
                    </m:r>
                  </m:oMath>
                </a14:m>
                <a:r>
                  <a:rPr lang="zh-CN" altLang="en-US" sz="1400" b="1">
                    <a:solidFill>
                      <a:schemeClr val="accent6">
                        <a:lumMod val="50000"/>
                      </a:schemeClr>
                    </a:solidFill>
                  </a:rPr>
                  <a:t>个子句一直遍历到</a:t>
                </a:r>
                <a14:m>
                  <m:oMath xmlns:m="http://schemas.openxmlformats.org/officeDocument/2006/math">
                    <m:r>
                      <a:rPr lang="en-US" altLang="zh-CN" sz="1400" b="1">
                        <a:solidFill>
                          <a:schemeClr val="accent6">
                            <a:lumMod val="50000"/>
                          </a:schemeClr>
                        </a:solidFill>
                      </a:rPr>
                      <m:t>𝒋</m:t>
                    </m:r>
                    <m:r>
                      <a:rPr lang="en-US" altLang="zh-CN" sz="1400" b="1">
                        <a:solidFill>
                          <a:schemeClr val="accent6">
                            <a:lumMod val="50000"/>
                          </a:schemeClr>
                        </a:solidFill>
                      </a:rPr>
                      <m:t>−</m:t>
                    </m:r>
                    <m:r>
                      <a:rPr lang="en-US" altLang="zh-CN" sz="1400" b="1">
                        <a:solidFill>
                          <a:schemeClr val="accent6">
                            <a:lumMod val="50000"/>
                          </a:schemeClr>
                        </a:solidFill>
                      </a:rPr>
                      <m:t>𝟏</m:t>
                    </m:r>
                  </m:oMath>
                </a14:m>
                <a:endParaRPr lang="en-US" altLang="zh-CN" sz="1400" b="1">
                  <a:solidFill>
                    <a:schemeClr val="accent6">
                      <a:lumMod val="50000"/>
                    </a:schemeClr>
                  </a:solidFill>
                </a:endParaRPr>
              </a:p>
              <a:p>
                <a:pPr marL="742950" lvl="1" indent="-285750">
                  <a:lnSpc>
                    <a:spcPts val="1800"/>
                  </a:lnSpc>
                  <a:spcBef>
                    <a:spcPts val="600"/>
                  </a:spcBef>
                  <a:spcAft>
                    <a:spcPts val="300"/>
                  </a:spcAft>
                  <a:buFont typeface="Arial" panose="020B0604020202020204" pitchFamily="34" charset="0"/>
                  <a:buChar char="•"/>
                </a:pPr>
                <a:r>
                  <a:rPr lang="zh-CN" altLang="en-US" sz="1400" b="1">
                    <a:solidFill>
                      <a:schemeClr val="accent6">
                        <a:lumMod val="50000"/>
                      </a:schemeClr>
                    </a:solidFill>
                  </a:rPr>
                  <a:t>这还需要注意一点，两个子句</a:t>
                </a:r>
                <a14:m>
                  <m:oMath xmlns:m="http://schemas.openxmlformats.org/officeDocument/2006/math">
                    <m:r>
                      <a:rPr lang="en-US" altLang="zh-CN" sz="1400" b="1">
                        <a:solidFill>
                          <a:schemeClr val="accent6">
                            <a:lumMod val="50000"/>
                          </a:schemeClr>
                        </a:solidFill>
                      </a:rPr>
                      <m:t>𝑸</m:t>
                    </m:r>
                    <m:d>
                      <m:dPr>
                        <m:ctrlPr>
                          <a:rPr lang="en-US" altLang="zh-CN" sz="1400" b="1">
                            <a:solidFill>
                              <a:schemeClr val="accent6">
                                <a:lumMod val="50000"/>
                              </a:schemeClr>
                            </a:solidFill>
                          </a:rPr>
                        </m:ctrlPr>
                      </m:dPr>
                      <m:e>
                        <m:r>
                          <a:rPr lang="en-US" altLang="zh-CN" sz="1400" b="1">
                            <a:solidFill>
                              <a:schemeClr val="accent6">
                                <a:lumMod val="50000"/>
                              </a:schemeClr>
                            </a:solidFill>
                          </a:rPr>
                          <m:t>𝒊</m:t>
                        </m:r>
                      </m:e>
                    </m:d>
                  </m:oMath>
                </a14:m>
                <a:r>
                  <a:rPr lang="zh-CN" altLang="en-US" sz="1400" b="1">
                    <a:solidFill>
                      <a:schemeClr val="accent6">
                        <a:lumMod val="50000"/>
                      </a:schemeClr>
                    </a:solidFill>
                  </a:rPr>
                  <a:t>和</a:t>
                </a:r>
                <a14:m>
                  <m:oMath xmlns:m="http://schemas.openxmlformats.org/officeDocument/2006/math">
                    <m:r>
                      <a:rPr lang="en-US" altLang="zh-CN" sz="1400" b="1">
                        <a:solidFill>
                          <a:schemeClr val="accent6">
                            <a:lumMod val="50000"/>
                          </a:schemeClr>
                        </a:solidFill>
                      </a:rPr>
                      <m:t>𝑸</m:t>
                    </m:r>
                    <m:r>
                      <a:rPr lang="en-US" altLang="zh-CN" sz="1400" b="1">
                        <a:solidFill>
                          <a:schemeClr val="accent6">
                            <a:lumMod val="50000"/>
                          </a:schemeClr>
                        </a:solidFill>
                      </a:rPr>
                      <m:t>(</m:t>
                    </m:r>
                    <m:r>
                      <a:rPr lang="en-US" altLang="zh-CN" sz="1400" b="1">
                        <a:solidFill>
                          <a:schemeClr val="accent6">
                            <a:lumMod val="50000"/>
                          </a:schemeClr>
                        </a:solidFill>
                      </a:rPr>
                      <m:t>𝒋</m:t>
                    </m:r>
                    <m:r>
                      <a:rPr lang="en-US" altLang="zh-CN" sz="1400" b="1">
                        <a:solidFill>
                          <a:schemeClr val="accent6">
                            <a:lumMod val="50000"/>
                          </a:schemeClr>
                        </a:solidFill>
                      </a:rPr>
                      <m:t>)</m:t>
                    </m:r>
                  </m:oMath>
                </a14:m>
                <a:r>
                  <a:rPr lang="zh-CN" altLang="en-US" sz="1400" b="1">
                    <a:solidFill>
                      <a:schemeClr val="accent6">
                        <a:lumMod val="50000"/>
                      </a:schemeClr>
                    </a:solidFill>
                  </a:rPr>
                  <a:t>可能可以做不同方式的消解，例如</a:t>
                </a:r>
                <a14:m>
                  <m:oMath xmlns:m="http://schemas.openxmlformats.org/officeDocument/2006/math">
                    <m:r>
                      <m:rPr>
                        <m:lit/>
                      </m:rPr>
                      <a:rPr lang="en-US" altLang="zh-CN" sz="1400" b="1">
                        <a:solidFill>
                          <a:schemeClr val="accent6">
                            <a:lumMod val="50000"/>
                          </a:schemeClr>
                        </a:solidFill>
                      </a:rPr>
                      <m:t>{</m:t>
                    </m:r>
                    <m:r>
                      <a:rPr lang="en-US" altLang="zh-CN" sz="1400" b="1">
                        <a:solidFill>
                          <a:schemeClr val="accent6">
                            <a:lumMod val="50000"/>
                          </a:schemeClr>
                        </a:solidFill>
                      </a:rPr>
                      <m:t>𝒑</m:t>
                    </m:r>
                    <m:r>
                      <a:rPr lang="en-US" altLang="zh-CN" sz="1400" b="1">
                        <a:solidFill>
                          <a:schemeClr val="accent6">
                            <a:lumMod val="50000"/>
                          </a:schemeClr>
                        </a:solidFill>
                      </a:rPr>
                      <m:t>, ¬</m:t>
                    </m:r>
                    <m:r>
                      <a:rPr lang="en-US" altLang="zh-CN" sz="1400" b="1">
                        <a:solidFill>
                          <a:schemeClr val="accent6">
                            <a:lumMod val="50000"/>
                          </a:schemeClr>
                        </a:solidFill>
                      </a:rPr>
                      <m:t>𝒒</m:t>
                    </m:r>
                    <m:r>
                      <a:rPr lang="en-US" altLang="zh-CN" sz="1400" b="1">
                        <a:solidFill>
                          <a:schemeClr val="accent6">
                            <a:lumMod val="50000"/>
                          </a:schemeClr>
                        </a:solidFill>
                      </a:rPr>
                      <m:t>, </m:t>
                    </m:r>
                    <m:r>
                      <a:rPr lang="en-US" altLang="zh-CN" sz="1400" b="1">
                        <a:solidFill>
                          <a:schemeClr val="accent6">
                            <a:lumMod val="50000"/>
                          </a:schemeClr>
                        </a:solidFill>
                      </a:rPr>
                      <m:t>𝒓</m:t>
                    </m:r>
                  </m:oMath>
                </a14:m>
                <a:r>
                  <a:rPr lang="zh-CN" altLang="en-US" sz="1400" b="1">
                    <a:solidFill>
                      <a:schemeClr val="accent6">
                        <a:lumMod val="50000"/>
                      </a:schemeClr>
                    </a:solidFill>
                  </a:rPr>
                  <a:t>和</a:t>
                </a:r>
                <a14:m>
                  <m:oMath xmlns:m="http://schemas.openxmlformats.org/officeDocument/2006/math">
                    <m:r>
                      <m:rPr>
                        <m:lit/>
                      </m:rPr>
                      <a:rPr lang="en-US" altLang="zh-CN" sz="1400" b="1">
                        <a:solidFill>
                          <a:schemeClr val="accent6">
                            <a:lumMod val="50000"/>
                          </a:schemeClr>
                        </a:solidFill>
                      </a:rPr>
                      <m:t>{</m:t>
                    </m:r>
                    <m:r>
                      <a:rPr lang="en-US" altLang="zh-CN" sz="1400" b="1">
                        <a:solidFill>
                          <a:schemeClr val="accent6">
                            <a:lumMod val="50000"/>
                          </a:schemeClr>
                        </a:solidFill>
                      </a:rPr>
                      <m:t>𝒒</m:t>
                    </m:r>
                    <m:r>
                      <a:rPr lang="en-US" altLang="zh-CN" sz="1400" b="1">
                        <a:solidFill>
                          <a:schemeClr val="accent6">
                            <a:lumMod val="50000"/>
                          </a:schemeClr>
                        </a:solidFill>
                      </a:rPr>
                      <m:t>, ¬</m:t>
                    </m:r>
                    <m:r>
                      <a:rPr lang="en-US" altLang="zh-CN" sz="1400" b="1">
                        <a:solidFill>
                          <a:schemeClr val="accent6">
                            <a:lumMod val="50000"/>
                          </a:schemeClr>
                        </a:solidFill>
                      </a:rPr>
                      <m:t>𝒓</m:t>
                    </m:r>
                    <m:r>
                      <a:rPr lang="en-US" altLang="zh-CN" sz="1400" b="1">
                        <a:solidFill>
                          <a:schemeClr val="accent6">
                            <a:lumMod val="50000"/>
                          </a:schemeClr>
                        </a:solidFill>
                      </a:rPr>
                      <m:t>, </m:t>
                    </m:r>
                    <m:r>
                      <a:rPr lang="en-US" altLang="zh-CN" sz="1400" b="1">
                        <a:solidFill>
                          <a:schemeClr val="accent6">
                            <a:lumMod val="50000"/>
                          </a:schemeClr>
                        </a:solidFill>
                      </a:rPr>
                      <m:t>𝒔</m:t>
                    </m:r>
                  </m:oMath>
                </a14:m>
                <a:r>
                  <a:rPr lang="zh-CN" altLang="en-US" sz="1400" b="1">
                    <a:solidFill>
                      <a:schemeClr val="accent6">
                        <a:lumMod val="50000"/>
                      </a:schemeClr>
                    </a:solidFill>
                  </a:rPr>
                  <a:t>可选择消解</a:t>
                </a:r>
                <a14:m>
                  <m:oMath xmlns:m="http://schemas.openxmlformats.org/officeDocument/2006/math">
                    <m:r>
                      <a:rPr lang="en-US" altLang="zh-CN" sz="1400" b="1">
                        <a:solidFill>
                          <a:schemeClr val="accent6">
                            <a:lumMod val="50000"/>
                          </a:schemeClr>
                        </a:solidFill>
                      </a:rPr>
                      <m:t>¬</m:t>
                    </m:r>
                    <m:r>
                      <a:rPr lang="en-US" altLang="zh-CN" sz="1400" b="1">
                        <a:solidFill>
                          <a:schemeClr val="accent6">
                            <a:lumMod val="50000"/>
                          </a:schemeClr>
                        </a:solidFill>
                      </a:rPr>
                      <m:t>𝒒</m:t>
                    </m:r>
                  </m:oMath>
                </a14:m>
                <a:r>
                  <a:rPr lang="zh-CN" altLang="en-US" sz="1400" b="1">
                    <a:solidFill>
                      <a:schemeClr val="accent6">
                        <a:lumMod val="50000"/>
                      </a:schemeClr>
                    </a:solidFill>
                  </a:rPr>
                  <a:t>和</a:t>
                </a:r>
                <a14:m>
                  <m:oMath xmlns:m="http://schemas.openxmlformats.org/officeDocument/2006/math">
                    <m:r>
                      <a:rPr lang="en-US" altLang="zh-CN" sz="1400" b="1">
                        <a:solidFill>
                          <a:schemeClr val="accent6">
                            <a:lumMod val="50000"/>
                          </a:schemeClr>
                        </a:solidFill>
                      </a:rPr>
                      <m:t>𝒒</m:t>
                    </m:r>
                  </m:oMath>
                </a14:m>
                <a:r>
                  <a:rPr lang="zh-CN" altLang="en-US" sz="1400" b="1">
                    <a:solidFill>
                      <a:schemeClr val="accent6">
                        <a:lumMod val="50000"/>
                      </a:schemeClr>
                    </a:solidFill>
                  </a:rPr>
                  <a:t>得到</a:t>
                </a:r>
                <a14:m>
                  <m:oMath xmlns:m="http://schemas.openxmlformats.org/officeDocument/2006/math">
                    <m:r>
                      <m:rPr>
                        <m:lit/>
                      </m:rPr>
                      <a:rPr lang="en-US" altLang="zh-CN" sz="1400" b="1">
                        <a:solidFill>
                          <a:schemeClr val="accent6">
                            <a:lumMod val="50000"/>
                          </a:schemeClr>
                        </a:solidFill>
                      </a:rPr>
                      <m:t>{</m:t>
                    </m:r>
                    <m:r>
                      <a:rPr lang="en-US" altLang="zh-CN" sz="1400" b="1">
                        <a:solidFill>
                          <a:schemeClr val="accent6">
                            <a:lumMod val="50000"/>
                          </a:schemeClr>
                        </a:solidFill>
                      </a:rPr>
                      <m:t>𝒑</m:t>
                    </m:r>
                    <m:r>
                      <a:rPr lang="en-US" altLang="zh-CN" sz="1400" b="1">
                        <a:solidFill>
                          <a:schemeClr val="accent6">
                            <a:lumMod val="50000"/>
                          </a:schemeClr>
                        </a:solidFill>
                      </a:rPr>
                      <m:t>, </m:t>
                    </m:r>
                    <m:r>
                      <a:rPr lang="en-US" altLang="zh-CN" sz="1400" b="1">
                        <a:solidFill>
                          <a:schemeClr val="accent6">
                            <a:lumMod val="50000"/>
                          </a:schemeClr>
                        </a:solidFill>
                      </a:rPr>
                      <m:t>𝒓</m:t>
                    </m:r>
                    <m:r>
                      <a:rPr lang="en-US" altLang="zh-CN" sz="1400" b="1">
                        <a:solidFill>
                          <a:schemeClr val="accent6">
                            <a:lumMod val="50000"/>
                          </a:schemeClr>
                        </a:solidFill>
                      </a:rPr>
                      <m:t>, ¬</m:t>
                    </m:r>
                    <m:r>
                      <a:rPr lang="en-US" altLang="zh-CN" sz="1400" b="1">
                        <a:solidFill>
                          <a:schemeClr val="accent6">
                            <a:lumMod val="50000"/>
                          </a:schemeClr>
                        </a:solidFill>
                      </a:rPr>
                      <m:t>𝒓</m:t>
                    </m:r>
                    <m:r>
                      <a:rPr lang="en-US" altLang="zh-CN" sz="1400" b="1">
                        <a:solidFill>
                          <a:schemeClr val="accent6">
                            <a:lumMod val="50000"/>
                          </a:schemeClr>
                        </a:solidFill>
                      </a:rPr>
                      <m:t>, </m:t>
                    </m:r>
                    <m:r>
                      <a:rPr lang="en-US" altLang="zh-CN" sz="1400" b="1">
                        <a:solidFill>
                          <a:schemeClr val="accent6">
                            <a:lumMod val="50000"/>
                          </a:schemeClr>
                        </a:solidFill>
                      </a:rPr>
                      <m:t>𝒔</m:t>
                    </m:r>
                  </m:oMath>
                </a14:m>
                <a:r>
                  <a:rPr lang="zh-CN" altLang="en-US" sz="1400" b="1">
                    <a:solidFill>
                      <a:schemeClr val="accent6">
                        <a:lumMod val="50000"/>
                      </a:schemeClr>
                    </a:solidFill>
                  </a:rPr>
                  <a:t>，也可选择消解</a:t>
                </a:r>
                <a14:m>
                  <m:oMath xmlns:m="http://schemas.openxmlformats.org/officeDocument/2006/math">
                    <m:r>
                      <a:rPr lang="en-US" altLang="zh-CN" sz="1400" b="1">
                        <a:solidFill>
                          <a:schemeClr val="accent6">
                            <a:lumMod val="50000"/>
                          </a:schemeClr>
                        </a:solidFill>
                      </a:rPr>
                      <m:t>𝒓</m:t>
                    </m:r>
                  </m:oMath>
                </a14:m>
                <a:r>
                  <a:rPr lang="zh-CN" altLang="en-US" sz="1400" b="1">
                    <a:solidFill>
                      <a:schemeClr val="accent6">
                        <a:lumMod val="50000"/>
                      </a:schemeClr>
                    </a:solidFill>
                  </a:rPr>
                  <a:t>和</a:t>
                </a:r>
                <a14:m>
                  <m:oMath xmlns:m="http://schemas.openxmlformats.org/officeDocument/2006/math">
                    <m:r>
                      <a:rPr lang="en-US" altLang="zh-CN" sz="1400" b="1">
                        <a:solidFill>
                          <a:schemeClr val="accent6">
                            <a:lumMod val="50000"/>
                          </a:schemeClr>
                        </a:solidFill>
                      </a:rPr>
                      <m:t>¬</m:t>
                    </m:r>
                    <m:r>
                      <a:rPr lang="en-US" altLang="zh-CN" sz="1400" b="1">
                        <a:solidFill>
                          <a:schemeClr val="accent6">
                            <a:lumMod val="50000"/>
                          </a:schemeClr>
                        </a:solidFill>
                      </a:rPr>
                      <m:t>𝒓</m:t>
                    </m:r>
                  </m:oMath>
                </a14:m>
                <a:r>
                  <a:rPr lang="zh-CN" altLang="en-US" sz="1400" b="1">
                    <a:solidFill>
                      <a:schemeClr val="accent6">
                        <a:lumMod val="50000"/>
                      </a:schemeClr>
                    </a:solidFill>
                  </a:rPr>
                  <a:t>得到</a:t>
                </a:r>
                <a14:m>
                  <m:oMath xmlns:m="http://schemas.openxmlformats.org/officeDocument/2006/math">
                    <m:r>
                      <m:rPr>
                        <m:lit/>
                      </m:rPr>
                      <a:rPr lang="en-US" altLang="zh-CN" sz="1400" b="1">
                        <a:solidFill>
                          <a:schemeClr val="accent6">
                            <a:lumMod val="50000"/>
                          </a:schemeClr>
                        </a:solidFill>
                      </a:rPr>
                      <m:t>{</m:t>
                    </m:r>
                    <m:r>
                      <a:rPr lang="en-US" altLang="zh-CN" sz="1400" b="1">
                        <a:solidFill>
                          <a:schemeClr val="accent6">
                            <a:lumMod val="50000"/>
                          </a:schemeClr>
                        </a:solidFill>
                      </a:rPr>
                      <m:t>𝒑</m:t>
                    </m:r>
                    <m:r>
                      <a:rPr lang="en-US" altLang="zh-CN" sz="1400" b="1">
                        <a:solidFill>
                          <a:schemeClr val="accent6">
                            <a:lumMod val="50000"/>
                          </a:schemeClr>
                        </a:solidFill>
                      </a:rPr>
                      <m:t>, ¬</m:t>
                    </m:r>
                    <m:r>
                      <a:rPr lang="en-US" altLang="zh-CN" sz="1400" b="1">
                        <a:solidFill>
                          <a:schemeClr val="accent6">
                            <a:lumMod val="50000"/>
                          </a:schemeClr>
                        </a:solidFill>
                      </a:rPr>
                      <m:t>𝒒</m:t>
                    </m:r>
                    <m:r>
                      <a:rPr lang="en-US" altLang="zh-CN" sz="1400" b="1">
                        <a:solidFill>
                          <a:schemeClr val="accent6">
                            <a:lumMod val="50000"/>
                          </a:schemeClr>
                        </a:solidFill>
                      </a:rPr>
                      <m:t>, </m:t>
                    </m:r>
                    <m:r>
                      <a:rPr lang="en-US" altLang="zh-CN" sz="1400" b="1">
                        <a:solidFill>
                          <a:schemeClr val="accent6">
                            <a:lumMod val="50000"/>
                          </a:schemeClr>
                        </a:solidFill>
                      </a:rPr>
                      <m:t>𝒒</m:t>
                    </m:r>
                    <m:r>
                      <a:rPr lang="en-US" altLang="zh-CN" sz="1400" b="1">
                        <a:solidFill>
                          <a:schemeClr val="accent6">
                            <a:lumMod val="50000"/>
                          </a:schemeClr>
                        </a:solidFill>
                      </a:rPr>
                      <m:t>, </m:t>
                    </m:r>
                    <m:r>
                      <a:rPr lang="en-US" altLang="zh-CN" sz="1400" b="1">
                        <a:solidFill>
                          <a:schemeClr val="accent6">
                            <a:lumMod val="50000"/>
                          </a:schemeClr>
                        </a:solidFill>
                      </a:rPr>
                      <m:t>𝒔</m:t>
                    </m:r>
                  </m:oMath>
                </a14:m>
                <a:endParaRPr lang="en-US" altLang="zh-CN" sz="1400" b="1">
                  <a:solidFill>
                    <a:schemeClr val="accent6">
                      <a:lumMod val="50000"/>
                    </a:schemeClr>
                  </a:solidFill>
                </a:endParaRPr>
              </a:p>
              <a:p>
                <a:pPr marL="285750" indent="-285750">
                  <a:lnSpc>
                    <a:spcPts val="1800"/>
                  </a:lnSpc>
                  <a:spcBef>
                    <a:spcPts val="600"/>
                  </a:spcBef>
                  <a:spcAft>
                    <a:spcPts val="300"/>
                  </a:spcAft>
                  <a:buFont typeface="Arial" panose="020B0604020202020204" pitchFamily="34" charset="0"/>
                  <a:buChar char="•"/>
                </a:pPr>
                <a:r>
                  <a:rPr lang="zh-CN" altLang="en-US" sz="1400" b="1">
                    <a:solidFill>
                      <a:srgbClr val="002060"/>
                    </a:solidFill>
                    <a:latin typeface="楷体" panose="02010609060101010101" pitchFamily="49" charset="-122"/>
                    <a:ea typeface="楷体" panose="02010609060101010101" pitchFamily="49" charset="-122"/>
                  </a:rPr>
                  <a:t>因此，为了尝试所有可能的消解，使用两个列表</a:t>
                </a:r>
                <a14:m>
                  <m:oMath xmlns:m="http://schemas.openxmlformats.org/officeDocument/2006/math">
                    <m:sSub>
                      <m:sSubPr>
                        <m:ctrlPr>
                          <a:rPr lang="en-US" altLang="zh-CN" sz="1400" b="1">
                            <a:solidFill>
                              <a:srgbClr val="002060"/>
                            </a:solidFill>
                            <a:latin typeface="楷体" panose="02010609060101010101" pitchFamily="49" charset="-122"/>
                            <a:ea typeface="楷体" panose="02010609060101010101" pitchFamily="49" charset="-122"/>
                          </a:rPr>
                        </m:ctrlPr>
                      </m:sSubPr>
                      <m:e>
                        <m:r>
                          <a:rPr lang="en-US" altLang="zh-CN" sz="1400" b="1">
                            <a:solidFill>
                              <a:srgbClr val="002060"/>
                            </a:solidFill>
                            <a:latin typeface="楷体" panose="02010609060101010101" pitchFamily="49" charset="-122"/>
                            <a:ea typeface="楷体" panose="02010609060101010101" pitchFamily="49" charset="-122"/>
                          </a:rPr>
                          <m:t>𝑫</m:t>
                        </m:r>
                      </m:e>
                      <m:sub>
                        <m:r>
                          <a:rPr lang="en-US" altLang="zh-CN" sz="1400" b="1">
                            <a:solidFill>
                              <a:srgbClr val="002060"/>
                            </a:solidFill>
                            <a:latin typeface="楷体" panose="02010609060101010101" pitchFamily="49" charset="-122"/>
                            <a:ea typeface="楷体" panose="02010609060101010101" pitchFamily="49" charset="-122"/>
                          </a:rPr>
                          <m:t>𝟏</m:t>
                        </m:r>
                      </m:sub>
                    </m:sSub>
                  </m:oMath>
                </a14:m>
                <a:r>
                  <a:rPr lang="zh-CN" altLang="en-US" sz="1400" b="1">
                    <a:solidFill>
                      <a:srgbClr val="002060"/>
                    </a:solidFill>
                    <a:latin typeface="楷体" panose="02010609060101010101" pitchFamily="49" charset="-122"/>
                    <a:ea typeface="楷体" panose="02010609060101010101" pitchFamily="49" charset="-122"/>
                  </a:rPr>
                  <a:t>和</a:t>
                </a:r>
                <a14:m>
                  <m:oMath xmlns:m="http://schemas.openxmlformats.org/officeDocument/2006/math">
                    <m:sSub>
                      <m:sSubPr>
                        <m:ctrlPr>
                          <a:rPr lang="en-US" altLang="zh-CN" sz="1400" b="1">
                            <a:solidFill>
                              <a:srgbClr val="002060"/>
                            </a:solidFill>
                            <a:latin typeface="楷体" panose="02010609060101010101" pitchFamily="49" charset="-122"/>
                            <a:ea typeface="楷体" panose="02010609060101010101" pitchFamily="49" charset="-122"/>
                          </a:rPr>
                        </m:ctrlPr>
                      </m:sSubPr>
                      <m:e>
                        <m:r>
                          <a:rPr lang="en-US" altLang="zh-CN" sz="1400" b="1">
                            <a:solidFill>
                              <a:srgbClr val="002060"/>
                            </a:solidFill>
                            <a:latin typeface="楷体" panose="02010609060101010101" pitchFamily="49" charset="-122"/>
                            <a:ea typeface="楷体" panose="02010609060101010101" pitchFamily="49" charset="-122"/>
                          </a:rPr>
                          <m:t>𝑫</m:t>
                        </m:r>
                      </m:e>
                      <m:sub>
                        <m:r>
                          <a:rPr lang="en-US" altLang="zh-CN" sz="1400" b="1">
                            <a:solidFill>
                              <a:srgbClr val="002060"/>
                            </a:solidFill>
                            <a:latin typeface="楷体" panose="02010609060101010101" pitchFamily="49" charset="-122"/>
                            <a:ea typeface="楷体" panose="02010609060101010101" pitchFamily="49" charset="-122"/>
                          </a:rPr>
                          <m:t>𝟐</m:t>
                        </m:r>
                      </m:sub>
                    </m:sSub>
                  </m:oMath>
                </a14:m>
                <a:r>
                  <a:rPr lang="zh-CN" altLang="en-US" sz="1400" b="1">
                    <a:solidFill>
                      <a:srgbClr val="002060"/>
                    </a:solidFill>
                    <a:latin typeface="楷体" panose="02010609060101010101" pitchFamily="49" charset="-122"/>
                    <a:ea typeface="楷体" panose="02010609060101010101" pitchFamily="49" charset="-122"/>
                  </a:rPr>
                  <a:t>分别记住</a:t>
                </a:r>
                <a14:m>
                  <m:oMath xmlns:m="http://schemas.openxmlformats.org/officeDocument/2006/math">
                    <m:r>
                      <a:rPr lang="en-US" altLang="zh-CN" sz="1400" b="1">
                        <a:solidFill>
                          <a:srgbClr val="002060"/>
                        </a:solidFill>
                        <a:latin typeface="楷体" panose="02010609060101010101" pitchFamily="49" charset="-122"/>
                        <a:ea typeface="楷体" panose="02010609060101010101" pitchFamily="49" charset="-122"/>
                      </a:rPr>
                      <m:t>𝑸</m:t>
                    </m:r>
                    <m:d>
                      <m:dPr>
                        <m:ctrlPr>
                          <a:rPr lang="en-US" altLang="zh-CN" sz="1400" b="1">
                            <a:solidFill>
                              <a:srgbClr val="002060"/>
                            </a:solidFill>
                            <a:latin typeface="楷体" panose="02010609060101010101" pitchFamily="49" charset="-122"/>
                            <a:ea typeface="楷体" panose="02010609060101010101" pitchFamily="49" charset="-122"/>
                          </a:rPr>
                        </m:ctrlPr>
                      </m:dPr>
                      <m:e>
                        <m:r>
                          <a:rPr lang="en-US" altLang="zh-CN" sz="1400" b="1">
                            <a:solidFill>
                              <a:srgbClr val="002060"/>
                            </a:solidFill>
                            <a:latin typeface="楷体" panose="02010609060101010101" pitchFamily="49" charset="-122"/>
                            <a:ea typeface="楷体" panose="02010609060101010101" pitchFamily="49" charset="-122"/>
                          </a:rPr>
                          <m:t>𝒊</m:t>
                        </m:r>
                      </m:e>
                    </m:d>
                  </m:oMath>
                </a14:m>
                <a:r>
                  <a:rPr lang="zh-CN" altLang="en-US" sz="14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1400" b="1">
                        <a:solidFill>
                          <a:srgbClr val="002060"/>
                        </a:solidFill>
                        <a:latin typeface="楷体" panose="02010609060101010101" pitchFamily="49" charset="-122"/>
                        <a:ea typeface="楷体" panose="02010609060101010101" pitchFamily="49" charset="-122"/>
                      </a:rPr>
                      <m:t>𝑸</m:t>
                    </m:r>
                    <m:d>
                      <m:dPr>
                        <m:ctrlPr>
                          <a:rPr lang="en-US" altLang="zh-CN" sz="1400" b="1">
                            <a:solidFill>
                              <a:srgbClr val="002060"/>
                            </a:solidFill>
                            <a:latin typeface="楷体" panose="02010609060101010101" pitchFamily="49" charset="-122"/>
                            <a:ea typeface="楷体" panose="02010609060101010101" pitchFamily="49" charset="-122"/>
                          </a:rPr>
                        </m:ctrlPr>
                      </m:dPr>
                      <m:e>
                        <m:r>
                          <a:rPr lang="en-US" altLang="zh-CN" sz="1400" b="1">
                            <a:solidFill>
                              <a:srgbClr val="002060"/>
                            </a:solidFill>
                            <a:latin typeface="楷体" panose="02010609060101010101" pitchFamily="49" charset="-122"/>
                            <a:ea typeface="楷体" panose="02010609060101010101" pitchFamily="49" charset="-122"/>
                          </a:rPr>
                          <m:t>𝒋</m:t>
                        </m:r>
                      </m:e>
                    </m:d>
                  </m:oMath>
                </a14:m>
                <a:r>
                  <a:rPr lang="zh-CN" altLang="en-US" sz="1400" b="1">
                    <a:solidFill>
                      <a:srgbClr val="002060"/>
                    </a:solidFill>
                    <a:latin typeface="楷体" panose="02010609060101010101" pitchFamily="49" charset="-122"/>
                    <a:ea typeface="楷体" panose="02010609060101010101" pitchFamily="49" charset="-122"/>
                  </a:rPr>
                  <a:t>已经尝试过进行消解的文字，从而在下一次尝试时，避开已经尝试过的文字</a:t>
                </a:r>
              </a:p>
            </p:txBody>
          </p:sp>
        </mc:Choice>
        <mc:Fallback>
          <p:sp>
            <p:nvSpPr>
              <p:cNvPr id="2" name="文本框 1">
                <a:extLst>
                  <a:ext uri="{FF2B5EF4-FFF2-40B4-BE49-F238E27FC236}">
                    <a16:creationId xmlns:a16="http://schemas.microsoft.com/office/drawing/2014/main" id="{D8D632A9-DAB1-4D62-8AF9-7DA1E4390CF5}"/>
                  </a:ext>
                </a:extLst>
              </p:cNvPr>
              <p:cNvSpPr txBox="1">
                <a:spLocks noRot="1" noChangeAspect="1" noMove="1" noResize="1" noEditPoints="1" noAdjustHandles="1" noChangeArrowheads="1" noChangeShapeType="1" noTextEdit="1"/>
              </p:cNvSpPr>
              <p:nvPr/>
            </p:nvSpPr>
            <p:spPr>
              <a:xfrm>
                <a:off x="805988" y="958575"/>
                <a:ext cx="7532017" cy="3429529"/>
              </a:xfrm>
              <a:prstGeom prst="rect">
                <a:avLst/>
              </a:prstGeom>
              <a:blipFill>
                <a:blip r:embed="rId2"/>
                <a:stretch>
                  <a:fillRect l="-81" t="-710" b="-3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7548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消解原理的实现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消解原理的实现算法</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35</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ED62DAB1-AF0D-4404-B6CF-907DDEE9BEDC}"/>
              </a:ext>
            </a:extLst>
          </p:cNvPr>
          <p:cNvPicPr>
            <a:picLocks noChangeAspect="1"/>
          </p:cNvPicPr>
          <p:nvPr/>
        </p:nvPicPr>
        <p:blipFill>
          <a:blip r:embed="rId2"/>
          <a:stretch>
            <a:fillRect/>
          </a:stretch>
        </p:blipFill>
        <p:spPr>
          <a:xfrm>
            <a:off x="869673" y="578247"/>
            <a:ext cx="5578334" cy="4217371"/>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C4F76C1D-372B-429F-99C9-4181B987F953}"/>
                  </a:ext>
                </a:extLst>
              </p:cNvPr>
              <p:cNvSpPr txBox="1"/>
              <p:nvPr/>
            </p:nvSpPr>
            <p:spPr>
              <a:xfrm>
                <a:off x="6612003" y="2783737"/>
                <a:ext cx="1662324" cy="1384995"/>
              </a:xfrm>
              <a:prstGeom prst="rect">
                <a:avLst/>
              </a:prstGeom>
              <a:solidFill>
                <a:schemeClr val="accent4">
                  <a:lumMod val="20000"/>
                  <a:lumOff val="80000"/>
                </a:schemeClr>
              </a:solidFill>
            </p:spPr>
            <p:txBody>
              <a:bodyPr wrap="square" rtlCol="0">
                <a:spAutoFit/>
              </a:bodyPr>
              <a:lstStyle/>
              <a:p>
                <a:r>
                  <a:rPr lang="zh-CN" altLang="en-US" sz="1400" b="1">
                    <a:solidFill>
                      <a:schemeClr val="accent2">
                        <a:lumMod val="50000"/>
                      </a:schemeClr>
                    </a:solidFill>
                  </a:rPr>
                  <a:t>在</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𝑸</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𝒊</m:t>
                    </m:r>
                    <m:r>
                      <a:rPr lang="en-US" altLang="zh-CN" sz="1400" b="1" i="1" smtClean="0">
                        <a:solidFill>
                          <a:schemeClr val="accent2">
                            <a:lumMod val="50000"/>
                          </a:schemeClr>
                        </a:solidFill>
                        <a:latin typeface="Cambria Math" panose="02040503050406030204" pitchFamily="18" charset="0"/>
                      </a:rPr>
                      <m:t>)</m:t>
                    </m:r>
                  </m:oMath>
                </a14:m>
                <a:r>
                  <a:rPr lang="zh-CN" altLang="en-US" sz="1400" b="1">
                    <a:solidFill>
                      <a:schemeClr val="accent2">
                        <a:lumMod val="50000"/>
                      </a:schemeClr>
                    </a:solidFill>
                  </a:rPr>
                  <a:t>和</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𝑸</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𝒋</m:t>
                    </m:r>
                    <m:r>
                      <a:rPr lang="en-US" altLang="zh-CN" sz="1400" b="1" i="1" smtClean="0">
                        <a:solidFill>
                          <a:schemeClr val="accent2">
                            <a:lumMod val="50000"/>
                          </a:schemeClr>
                        </a:solidFill>
                        <a:latin typeface="Cambria Math" panose="02040503050406030204" pitchFamily="18" charset="0"/>
                      </a:rPr>
                      <m:t>)</m:t>
                    </m:r>
                  </m:oMath>
                </a14:m>
                <a:r>
                  <a:rPr lang="zh-CN" altLang="en-US" sz="1400" b="1">
                    <a:solidFill>
                      <a:schemeClr val="accent2">
                        <a:lumMod val="50000"/>
                      </a:schemeClr>
                    </a:solidFill>
                  </a:rPr>
                  <a:t>可以进行消解时，下一次继续尝试这两个子句，否则先改变下标</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𝒊</m:t>
                    </m:r>
                  </m:oMath>
                </a14:m>
                <a:r>
                  <a:rPr lang="zh-CN" altLang="en-US" sz="1400" b="1">
                    <a:solidFill>
                      <a:schemeClr val="accent2">
                        <a:lumMod val="50000"/>
                      </a:schemeClr>
                    </a:solidFill>
                  </a:rPr>
                  <a:t>，如果</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𝒊</m:t>
                    </m:r>
                  </m:oMath>
                </a14:m>
                <a:r>
                  <a:rPr lang="zh-CN" altLang="en-US" sz="1400" b="1">
                    <a:solidFill>
                      <a:schemeClr val="accent2">
                        <a:lumMod val="50000"/>
                      </a:schemeClr>
                    </a:solidFill>
                  </a:rPr>
                  <a:t>赶上了</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𝒋</m:t>
                    </m:r>
                  </m:oMath>
                </a14:m>
                <a:r>
                  <a:rPr lang="zh-CN" altLang="en-US" sz="1400" b="1">
                    <a:solidFill>
                      <a:schemeClr val="accent2">
                        <a:lumMod val="50000"/>
                      </a:schemeClr>
                    </a:solidFill>
                  </a:rPr>
                  <a:t>再改变下标</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𝒋</m:t>
                    </m:r>
                  </m:oMath>
                </a14:m>
                <a:endParaRPr lang="zh-CN" altLang="en-US" sz="1400" b="1">
                  <a:solidFill>
                    <a:schemeClr val="accent2">
                      <a:lumMod val="50000"/>
                    </a:schemeClr>
                  </a:solidFill>
                </a:endParaRPr>
              </a:p>
            </p:txBody>
          </p:sp>
        </mc:Choice>
        <mc:Fallback>
          <p:sp>
            <p:nvSpPr>
              <p:cNvPr id="3" name="文本框 2">
                <a:extLst>
                  <a:ext uri="{FF2B5EF4-FFF2-40B4-BE49-F238E27FC236}">
                    <a16:creationId xmlns:a16="http://schemas.microsoft.com/office/drawing/2014/main" id="{C4F76C1D-372B-429F-99C9-4181B987F953}"/>
                  </a:ext>
                </a:extLst>
              </p:cNvPr>
              <p:cNvSpPr txBox="1">
                <a:spLocks noRot="1" noChangeAspect="1" noMove="1" noResize="1" noEditPoints="1" noAdjustHandles="1" noChangeArrowheads="1" noChangeShapeType="1" noTextEdit="1"/>
              </p:cNvSpPr>
              <p:nvPr/>
            </p:nvSpPr>
            <p:spPr>
              <a:xfrm>
                <a:off x="6612003" y="2783737"/>
                <a:ext cx="1662324" cy="1384995"/>
              </a:xfrm>
              <a:prstGeom prst="rect">
                <a:avLst/>
              </a:prstGeom>
              <a:blipFill>
                <a:blip r:embed="rId3"/>
                <a:stretch>
                  <a:fillRect l="-1103" t="-881" b="-352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571A80D-7D65-4462-A12B-FE47204A4F98}"/>
              </a:ext>
            </a:extLst>
          </p:cNvPr>
          <p:cNvSpPr txBox="1"/>
          <p:nvPr/>
        </p:nvSpPr>
        <p:spPr>
          <a:xfrm>
            <a:off x="6612003" y="1021511"/>
            <a:ext cx="1662324" cy="1467453"/>
          </a:xfrm>
          <a:prstGeom prst="rect">
            <a:avLst/>
          </a:prstGeom>
          <a:solidFill>
            <a:schemeClr val="accent5">
              <a:lumMod val="20000"/>
              <a:lumOff val="80000"/>
            </a:schemeClr>
          </a:solidFill>
        </p:spPr>
        <p:txBody>
          <a:bodyPr wrap="square" rtlCol="0">
            <a:spAutoFit/>
          </a:bodyPr>
          <a:lstStyle/>
          <a:p>
            <a:pPr>
              <a:lnSpc>
                <a:spcPts val="1800"/>
              </a:lnSpc>
            </a:pPr>
            <a:r>
              <a:rPr lang="en-US" altLang="zh-CN" sz="1400" b="1">
                <a:solidFill>
                  <a:schemeClr val="accent2">
                    <a:lumMod val="50000"/>
                  </a:schemeClr>
                </a:solidFill>
              </a:rPr>
              <a:t>Java</a:t>
            </a:r>
            <a:r>
              <a:rPr lang="zh-CN" altLang="en-US" sz="1400" b="1">
                <a:solidFill>
                  <a:schemeClr val="accent2">
                    <a:lumMod val="50000"/>
                  </a:schemeClr>
                </a:solidFill>
              </a:rPr>
              <a:t>系统提供的</a:t>
            </a:r>
            <a:r>
              <a:rPr lang="en-US" altLang="zh-CN" sz="1400" b="1">
                <a:solidFill>
                  <a:schemeClr val="accent2">
                    <a:lumMod val="50000"/>
                  </a:schemeClr>
                </a:solidFill>
              </a:rPr>
              <a:t>ArrayList</a:t>
            </a:r>
            <a:r>
              <a:rPr lang="zh-CN" altLang="en-US" sz="1400" b="1">
                <a:solidFill>
                  <a:schemeClr val="accent2">
                    <a:lumMod val="50000"/>
                  </a:schemeClr>
                </a:solidFill>
              </a:rPr>
              <a:t>适合实现既能动态增长，又能随机访问的队列</a:t>
            </a:r>
            <a:r>
              <a:rPr lang="en-US" altLang="zh-CN" sz="1400" b="1">
                <a:solidFill>
                  <a:schemeClr val="accent2">
                    <a:lumMod val="50000"/>
                  </a:schemeClr>
                </a:solidFill>
              </a:rPr>
              <a:t>Q</a:t>
            </a:r>
            <a:r>
              <a:rPr lang="zh-CN" altLang="en-US" sz="1400" b="1">
                <a:solidFill>
                  <a:schemeClr val="accent2">
                    <a:lumMod val="50000"/>
                  </a:schemeClr>
                </a:solidFill>
              </a:rPr>
              <a:t>，</a:t>
            </a:r>
            <a:r>
              <a:rPr lang="en-US" altLang="zh-CN" sz="1400" b="1">
                <a:solidFill>
                  <a:schemeClr val="accent2">
                    <a:lumMod val="50000"/>
                  </a:schemeClr>
                </a:solidFill>
              </a:rPr>
              <a:t>C++</a:t>
            </a:r>
            <a:r>
              <a:rPr lang="zh-CN" altLang="en-US" sz="1400" b="1">
                <a:solidFill>
                  <a:schemeClr val="accent2">
                    <a:lumMod val="50000"/>
                  </a:schemeClr>
                </a:solidFill>
              </a:rPr>
              <a:t>语言则需要使用链表实现</a:t>
            </a:r>
          </a:p>
        </p:txBody>
      </p:sp>
    </p:spTree>
    <p:extLst>
      <p:ext uri="{BB962C8B-B14F-4D97-AF65-F5344CB8AC3E}">
        <p14:creationId xmlns:p14="http://schemas.microsoft.com/office/powerpoint/2010/main" val="292210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消解原理的实现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实现消解原理的</a:t>
            </a:r>
            <a:r>
              <a:rPr lang="en-US" altLang="zh-CN" sz="1400"/>
              <a:t>Java</a:t>
            </a:r>
            <a:r>
              <a:rPr lang="zh-CN" altLang="en-US" sz="1400"/>
              <a:t>类</a:t>
            </a:r>
            <a:r>
              <a:rPr lang="en-US" altLang="zh-CN" sz="1400"/>
              <a:t>Resolvent</a:t>
            </a:r>
            <a:endParaRPr lang="zh-CN" altLang="en-US" sz="1400"/>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36</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AEB31D79-0EF0-4E8C-A044-66027C5BFEE4}"/>
              </a:ext>
            </a:extLst>
          </p:cNvPr>
          <p:cNvSpPr txBox="1"/>
          <p:nvPr/>
        </p:nvSpPr>
        <p:spPr>
          <a:xfrm>
            <a:off x="794503" y="1068123"/>
            <a:ext cx="7554987" cy="3237618"/>
          </a:xfrm>
          <a:prstGeom prst="rect">
            <a:avLst/>
          </a:prstGeom>
          <a:solidFill>
            <a:schemeClr val="accent5">
              <a:lumMod val="20000"/>
              <a:lumOff val="80000"/>
            </a:schemeClr>
          </a:solidFill>
        </p:spPr>
        <p:txBody>
          <a:bodyPr wrap="square" rtlCol="0">
            <a:spAutoFit/>
          </a:bodyPr>
          <a:lstStyle/>
          <a:p>
            <a:pPr>
              <a:lnSpc>
                <a:spcPts val="2200"/>
              </a:lnSpc>
              <a:spcBef>
                <a:spcPts val="600"/>
              </a:spcBef>
              <a:spcAft>
                <a:spcPts val="600"/>
              </a:spcAft>
            </a:pPr>
            <a:r>
              <a:rPr lang="zh-CN" altLang="en-US" sz="1600" b="1">
                <a:solidFill>
                  <a:srgbClr val="002060"/>
                </a:solidFill>
                <a:latin typeface="楷体" panose="02010609060101010101" pitchFamily="49" charset="-122"/>
                <a:ea typeface="楷体" panose="02010609060101010101" pitchFamily="49" charset="-122"/>
              </a:rPr>
              <a:t>为记录两个子句消解时的信息，设计类</a:t>
            </a:r>
            <a:r>
              <a:rPr lang="en-US" altLang="zh-CN" sz="1600" b="1">
                <a:solidFill>
                  <a:srgbClr val="002060"/>
                </a:solidFill>
                <a:latin typeface="楷体" panose="02010609060101010101" pitchFamily="49" charset="-122"/>
                <a:ea typeface="楷体" panose="02010609060101010101" pitchFamily="49" charset="-122"/>
              </a:rPr>
              <a:t>Resolvent</a:t>
            </a:r>
            <a:r>
              <a:rPr lang="zh-CN" altLang="en-US" sz="1600" b="1">
                <a:solidFill>
                  <a:srgbClr val="002060"/>
                </a:solidFill>
                <a:latin typeface="楷体" panose="02010609060101010101" pitchFamily="49" charset="-122"/>
                <a:ea typeface="楷体" panose="02010609060101010101" pitchFamily="49" charset="-122"/>
              </a:rPr>
              <a:t>：</a:t>
            </a:r>
            <a:endParaRPr lang="en-US" altLang="zh-CN" sz="1600" b="1">
              <a:solidFill>
                <a:srgbClr val="002060"/>
              </a:solidFill>
              <a:latin typeface="楷体" panose="02010609060101010101" pitchFamily="49" charset="-122"/>
              <a:ea typeface="楷体" panose="02010609060101010101" pitchFamily="49" charset="-122"/>
            </a:endParaRPr>
          </a:p>
          <a:p>
            <a:pPr marL="285750" indent="-285750">
              <a:lnSpc>
                <a:spcPts val="2200"/>
              </a:lnSpc>
              <a:spcBef>
                <a:spcPts val="600"/>
              </a:spcBef>
              <a:spcAft>
                <a:spcPts val="600"/>
              </a:spcAft>
              <a:buFont typeface="Arial" panose="020B0604020202020204" pitchFamily="34" charset="0"/>
              <a:buChar char="•"/>
            </a:pPr>
            <a:r>
              <a:rPr lang="zh-CN" altLang="en-US" sz="1600" b="1">
                <a:solidFill>
                  <a:schemeClr val="accent6">
                    <a:lumMod val="50000"/>
                  </a:schemeClr>
                </a:solidFill>
              </a:rPr>
              <a:t>使用类</a:t>
            </a:r>
            <a:r>
              <a:rPr lang="en-US" altLang="zh-CN" sz="1600" b="1">
                <a:solidFill>
                  <a:schemeClr val="accent6">
                    <a:lumMod val="50000"/>
                  </a:schemeClr>
                </a:solidFill>
              </a:rPr>
              <a:t>SimpleDisjunctiveFormula</a:t>
            </a:r>
            <a:r>
              <a:rPr lang="zh-CN" altLang="en-US" sz="1600" b="1">
                <a:solidFill>
                  <a:schemeClr val="accent6">
                    <a:lumMod val="50000"/>
                  </a:schemeClr>
                </a:solidFill>
              </a:rPr>
              <a:t>的三个对象</a:t>
            </a:r>
            <a:r>
              <a:rPr lang="en-US" altLang="zh-CN" sz="1600" b="1">
                <a:solidFill>
                  <a:schemeClr val="accent6">
                    <a:lumMod val="50000"/>
                  </a:schemeClr>
                </a:solidFill>
              </a:rPr>
              <a:t>resultClause</a:t>
            </a:r>
            <a:r>
              <a:rPr lang="zh-CN" altLang="en-US" sz="1600" b="1">
                <a:solidFill>
                  <a:schemeClr val="accent6">
                    <a:lumMod val="50000"/>
                  </a:schemeClr>
                </a:solidFill>
              </a:rPr>
              <a:t>、</a:t>
            </a:r>
            <a:r>
              <a:rPr lang="en-US" altLang="zh-CN" sz="1600" b="1">
                <a:solidFill>
                  <a:schemeClr val="accent6">
                    <a:lumMod val="50000"/>
                  </a:schemeClr>
                </a:solidFill>
              </a:rPr>
              <a:t>clauseOne</a:t>
            </a:r>
            <a:r>
              <a:rPr lang="zh-CN" altLang="en-US" sz="1600" b="1">
                <a:solidFill>
                  <a:schemeClr val="accent6">
                    <a:lumMod val="50000"/>
                  </a:schemeClr>
                </a:solidFill>
              </a:rPr>
              <a:t>和</a:t>
            </a:r>
            <a:r>
              <a:rPr lang="en-US" altLang="zh-CN" sz="1600" b="1">
                <a:solidFill>
                  <a:schemeClr val="accent6">
                    <a:lumMod val="50000"/>
                  </a:schemeClr>
                </a:solidFill>
              </a:rPr>
              <a:t>clauseTwo</a:t>
            </a:r>
            <a:r>
              <a:rPr lang="zh-CN" altLang="en-US" sz="1600" b="1">
                <a:solidFill>
                  <a:schemeClr val="accent6">
                    <a:lumMod val="50000"/>
                  </a:schemeClr>
                </a:solidFill>
              </a:rPr>
              <a:t>分别记录消解的结果和参与消解的两个子句</a:t>
            </a:r>
            <a:endParaRPr lang="en-US" altLang="zh-CN" sz="1600" b="1">
              <a:solidFill>
                <a:schemeClr val="accent6">
                  <a:lumMod val="50000"/>
                </a:schemeClr>
              </a:solidFill>
            </a:endParaRPr>
          </a:p>
          <a:p>
            <a:pPr marL="285750" indent="-285750">
              <a:lnSpc>
                <a:spcPts val="2200"/>
              </a:lnSpc>
              <a:spcBef>
                <a:spcPts val="600"/>
              </a:spcBef>
              <a:spcAft>
                <a:spcPts val="600"/>
              </a:spcAft>
              <a:buFont typeface="Arial" panose="020B0604020202020204" pitchFamily="34" charset="0"/>
              <a:buChar char="•"/>
            </a:pPr>
            <a:r>
              <a:rPr lang="zh-CN" altLang="en-US" sz="1600" b="1">
                <a:solidFill>
                  <a:schemeClr val="accent6">
                    <a:lumMod val="50000"/>
                  </a:schemeClr>
                </a:solidFill>
              </a:rPr>
              <a:t>使用类</a:t>
            </a:r>
            <a:r>
              <a:rPr lang="en-US" altLang="zh-CN" sz="1600" b="1">
                <a:solidFill>
                  <a:schemeClr val="accent6">
                    <a:lumMod val="50000"/>
                  </a:schemeClr>
                </a:solidFill>
              </a:rPr>
              <a:t>Literal</a:t>
            </a:r>
            <a:r>
              <a:rPr lang="zh-CN" altLang="en-US" sz="1600" b="1">
                <a:solidFill>
                  <a:schemeClr val="accent6">
                    <a:lumMod val="50000"/>
                  </a:schemeClr>
                </a:solidFill>
              </a:rPr>
              <a:t>的两个对象</a:t>
            </a:r>
            <a:r>
              <a:rPr lang="en-US" altLang="zh-CN" sz="1600" b="1">
                <a:solidFill>
                  <a:schemeClr val="accent6">
                    <a:lumMod val="50000"/>
                  </a:schemeClr>
                </a:solidFill>
              </a:rPr>
              <a:t>removedOne</a:t>
            </a:r>
            <a:r>
              <a:rPr lang="zh-CN" altLang="en-US" sz="1600" b="1">
                <a:solidFill>
                  <a:schemeClr val="accent6">
                    <a:lumMod val="50000"/>
                  </a:schemeClr>
                </a:solidFill>
              </a:rPr>
              <a:t>和</a:t>
            </a:r>
            <a:r>
              <a:rPr lang="en-US" altLang="zh-CN" sz="1600" b="1">
                <a:solidFill>
                  <a:schemeClr val="accent6">
                    <a:lumMod val="50000"/>
                  </a:schemeClr>
                </a:solidFill>
              </a:rPr>
              <a:t>removedTwo</a:t>
            </a:r>
            <a:r>
              <a:rPr lang="zh-CN" altLang="en-US" sz="1600" b="1">
                <a:solidFill>
                  <a:schemeClr val="accent6">
                    <a:lumMod val="50000"/>
                  </a:schemeClr>
                </a:solidFill>
              </a:rPr>
              <a:t>分别记录子句</a:t>
            </a:r>
            <a:r>
              <a:rPr lang="en-US" altLang="zh-CN" sz="1600" b="1">
                <a:solidFill>
                  <a:schemeClr val="accent6">
                    <a:lumMod val="50000"/>
                  </a:schemeClr>
                </a:solidFill>
              </a:rPr>
              <a:t>clauseOne</a:t>
            </a:r>
            <a:r>
              <a:rPr lang="zh-CN" altLang="en-US" sz="1600" b="1">
                <a:solidFill>
                  <a:schemeClr val="accent6">
                    <a:lumMod val="50000"/>
                  </a:schemeClr>
                </a:solidFill>
              </a:rPr>
              <a:t>和</a:t>
            </a:r>
            <a:r>
              <a:rPr lang="en-US" altLang="zh-CN" sz="1600" b="1">
                <a:solidFill>
                  <a:schemeClr val="accent6">
                    <a:lumMod val="50000"/>
                  </a:schemeClr>
                </a:solidFill>
              </a:rPr>
              <a:t>clauseTwo</a:t>
            </a:r>
            <a:r>
              <a:rPr lang="zh-CN" altLang="en-US" sz="1600" b="1">
                <a:solidFill>
                  <a:schemeClr val="accent6">
                    <a:lumMod val="50000"/>
                  </a:schemeClr>
                </a:solidFill>
              </a:rPr>
              <a:t>用于消解的文字</a:t>
            </a:r>
            <a:endParaRPr lang="en-US" altLang="zh-CN" sz="1600" b="1">
              <a:solidFill>
                <a:schemeClr val="accent6">
                  <a:lumMod val="50000"/>
                </a:schemeClr>
              </a:solidFill>
            </a:endParaRPr>
          </a:p>
          <a:p>
            <a:pPr marL="285750" indent="-285750">
              <a:lnSpc>
                <a:spcPts val="2200"/>
              </a:lnSpc>
              <a:spcBef>
                <a:spcPts val="600"/>
              </a:spcBef>
              <a:spcAft>
                <a:spcPts val="600"/>
              </a:spcAft>
              <a:buFont typeface="Arial" panose="020B0604020202020204" pitchFamily="34" charset="0"/>
              <a:buChar char="•"/>
            </a:pPr>
            <a:r>
              <a:rPr lang="zh-CN" altLang="en-US" sz="1600" b="1">
                <a:solidFill>
                  <a:schemeClr val="accent6">
                    <a:lumMod val="50000"/>
                  </a:schemeClr>
                </a:solidFill>
              </a:rPr>
              <a:t>提供公有静态方法</a:t>
            </a:r>
            <a:r>
              <a:rPr lang="en-US" altLang="zh-CN" sz="1600" b="1">
                <a:solidFill>
                  <a:schemeClr val="accent6">
                    <a:lumMod val="50000"/>
                  </a:schemeClr>
                </a:solidFill>
              </a:rPr>
              <a:t>tryResolution</a:t>
            </a:r>
            <a:r>
              <a:rPr lang="zh-CN" altLang="en-US" sz="1600" b="1">
                <a:solidFill>
                  <a:schemeClr val="accent6">
                    <a:lumMod val="50000"/>
                  </a:schemeClr>
                </a:solidFill>
              </a:rPr>
              <a:t>尝试对两个子句进行消解</a:t>
            </a:r>
            <a:endParaRPr lang="en-US" altLang="zh-CN" sz="1600" b="1">
              <a:solidFill>
                <a:schemeClr val="accent6">
                  <a:lumMod val="50000"/>
                </a:schemeClr>
              </a:solidFill>
            </a:endParaRPr>
          </a:p>
          <a:p>
            <a:pPr marL="742950" lvl="1" indent="-285750">
              <a:lnSpc>
                <a:spcPts val="2000"/>
              </a:lnSpc>
              <a:spcBef>
                <a:spcPts val="600"/>
              </a:spcBef>
              <a:buFont typeface="Arial" panose="020B0604020202020204" pitchFamily="34" charset="0"/>
              <a:buChar char="•"/>
            </a:pPr>
            <a:r>
              <a:rPr lang="zh-CN" altLang="en-US" sz="1400" b="1">
                <a:solidFill>
                  <a:schemeClr val="accent2">
                    <a:lumMod val="50000"/>
                  </a:schemeClr>
                </a:solidFill>
                <a:latin typeface="楷体" panose="02010609060101010101" pitchFamily="49" charset="-122"/>
                <a:ea typeface="楷体" panose="02010609060101010101" pitchFamily="49" charset="-122"/>
              </a:rPr>
              <a:t>这个方法还接受两个文字列表作为在消解时要避免选择的文字</a:t>
            </a:r>
            <a:endParaRPr lang="en-US" altLang="zh-CN" sz="1400" b="1">
              <a:solidFill>
                <a:schemeClr val="accent2">
                  <a:lumMod val="50000"/>
                </a:schemeClr>
              </a:solidFill>
              <a:latin typeface="楷体" panose="02010609060101010101" pitchFamily="49" charset="-122"/>
              <a:ea typeface="楷体" panose="02010609060101010101" pitchFamily="49" charset="-122"/>
            </a:endParaRPr>
          </a:p>
          <a:p>
            <a:pPr marL="742950" lvl="1" indent="-285750">
              <a:lnSpc>
                <a:spcPts val="2000"/>
              </a:lnSpc>
              <a:spcBef>
                <a:spcPts val="600"/>
              </a:spcBef>
              <a:buFont typeface="Arial" panose="020B0604020202020204" pitchFamily="34" charset="0"/>
              <a:buChar char="•"/>
            </a:pPr>
            <a:r>
              <a:rPr lang="zh-CN" altLang="en-US" sz="1400" b="1">
                <a:solidFill>
                  <a:schemeClr val="accent2">
                    <a:lumMod val="50000"/>
                  </a:schemeClr>
                </a:solidFill>
                <a:latin typeface="楷体" panose="02010609060101010101" pitchFamily="49" charset="-122"/>
                <a:ea typeface="楷体" panose="02010609060101010101" pitchFamily="49" charset="-122"/>
              </a:rPr>
              <a:t>如果在两个子句中其余文字中找到可消解的文字，则返回一个类</a:t>
            </a:r>
            <a:r>
              <a:rPr lang="en-US" altLang="zh-CN" sz="1400" b="1">
                <a:solidFill>
                  <a:schemeClr val="accent2">
                    <a:lumMod val="50000"/>
                  </a:schemeClr>
                </a:solidFill>
                <a:latin typeface="+mn-ea"/>
              </a:rPr>
              <a:t>Resolvent</a:t>
            </a:r>
            <a:r>
              <a:rPr lang="zh-CN" altLang="en-US" sz="1400" b="1">
                <a:solidFill>
                  <a:schemeClr val="accent2">
                    <a:lumMod val="50000"/>
                  </a:schemeClr>
                </a:solidFill>
                <a:latin typeface="楷体" panose="02010609060101010101" pitchFamily="49" charset="-122"/>
                <a:ea typeface="楷体" panose="02010609060101010101" pitchFamily="49" charset="-122"/>
              </a:rPr>
              <a:t>的对象记录相关的信息，否则返回</a:t>
            </a:r>
            <a:r>
              <a:rPr lang="en-US" altLang="zh-CN" sz="1400" b="1">
                <a:solidFill>
                  <a:schemeClr val="accent2">
                    <a:lumMod val="50000"/>
                  </a:schemeClr>
                </a:solidFill>
                <a:latin typeface="+mn-ea"/>
              </a:rPr>
              <a:t>null</a:t>
            </a:r>
            <a:r>
              <a:rPr lang="zh-CN" altLang="en-US" sz="1400" b="1">
                <a:solidFill>
                  <a:schemeClr val="accent2">
                    <a:lumMod val="50000"/>
                  </a:schemeClr>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667165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消解原理的实现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实现消解原理的</a:t>
            </a:r>
            <a:r>
              <a:rPr lang="en-US" altLang="zh-CN" sz="1400"/>
              <a:t>Java</a:t>
            </a:r>
            <a:r>
              <a:rPr lang="zh-CN" altLang="en-US" sz="1400"/>
              <a:t>类</a:t>
            </a:r>
            <a:r>
              <a:rPr lang="en-US" altLang="zh-CN" sz="1400"/>
              <a:t>ResolutionSolver</a:t>
            </a:r>
            <a:endParaRPr lang="zh-CN" altLang="en-US" sz="1400"/>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37</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EB31D79-0EF0-4E8C-A044-66027C5BFEE4}"/>
                  </a:ext>
                </a:extLst>
              </p:cNvPr>
              <p:cNvSpPr txBox="1"/>
              <p:nvPr/>
            </p:nvSpPr>
            <p:spPr>
              <a:xfrm>
                <a:off x="601315" y="879194"/>
                <a:ext cx="7941364" cy="3615477"/>
              </a:xfrm>
              <a:prstGeom prst="rect">
                <a:avLst/>
              </a:prstGeom>
              <a:solidFill>
                <a:schemeClr val="accent5">
                  <a:lumMod val="20000"/>
                  <a:lumOff val="80000"/>
                </a:schemeClr>
              </a:solidFill>
            </p:spPr>
            <p:txBody>
              <a:bodyPr wrap="square" rtlCol="0">
                <a:spAutoFit/>
              </a:bodyPr>
              <a:lstStyle/>
              <a:p>
                <a:pPr marL="285750" indent="-285750">
                  <a:lnSpc>
                    <a:spcPts val="2000"/>
                  </a:lnSpc>
                  <a:spcBef>
                    <a:spcPts val="600"/>
                  </a:spcBef>
                  <a:buFont typeface="Arial" panose="020B0604020202020204" pitchFamily="34" charset="0"/>
                  <a:buChar char="•"/>
                </a:pPr>
                <a:r>
                  <a:rPr lang="zh-CN" altLang="en-US" sz="1600" b="1">
                    <a:solidFill>
                      <a:schemeClr val="accent6">
                        <a:lumMod val="50000"/>
                      </a:schemeClr>
                    </a:solidFill>
                  </a:rPr>
                  <a:t>类</a:t>
                </a:r>
                <a:r>
                  <a:rPr lang="en-US" altLang="zh-CN" sz="1600" b="1">
                    <a:solidFill>
                      <a:schemeClr val="accent6">
                        <a:lumMod val="50000"/>
                      </a:schemeClr>
                    </a:solidFill>
                  </a:rPr>
                  <a:t>ResolutionSolver</a:t>
                </a:r>
                <a:r>
                  <a:rPr lang="zh-CN" altLang="en-US" sz="1600" b="1">
                    <a:solidFill>
                      <a:schemeClr val="accent6">
                        <a:lumMod val="50000"/>
                      </a:schemeClr>
                    </a:solidFill>
                  </a:rPr>
                  <a:t>使用类</a:t>
                </a:r>
                <a:r>
                  <a:rPr lang="en-US" altLang="zh-CN" sz="1600" b="1">
                    <a:solidFill>
                      <a:schemeClr val="accent6">
                        <a:lumMod val="50000"/>
                      </a:schemeClr>
                    </a:solidFill>
                  </a:rPr>
                  <a:t>SimpleDisjunctiveFormula</a:t>
                </a:r>
                <a:r>
                  <a:rPr lang="zh-CN" altLang="en-US" sz="1600" b="1">
                    <a:solidFill>
                      <a:schemeClr val="accent6">
                        <a:lumMod val="50000"/>
                      </a:schemeClr>
                    </a:solidFill>
                  </a:rPr>
                  <a:t>的对象列表</a:t>
                </a:r>
                <a:r>
                  <a:rPr lang="en-US" altLang="zh-CN" sz="1600" b="1">
                    <a:solidFill>
                      <a:schemeClr val="accent6">
                        <a:lumMod val="50000"/>
                      </a:schemeClr>
                    </a:solidFill>
                  </a:rPr>
                  <a:t>resultClauseList</a:t>
                </a:r>
                <a:r>
                  <a:rPr lang="zh-CN" altLang="en-US" sz="1600" b="1">
                    <a:solidFill>
                      <a:schemeClr val="accent6">
                        <a:lumMod val="50000"/>
                      </a:schemeClr>
                    </a:solidFill>
                  </a:rPr>
                  <a:t>记录消解时产生的所有子句，也即</a:t>
                </a:r>
                <a14:m>
                  <m:oMath xmlns:m="http://schemas.openxmlformats.org/officeDocument/2006/math">
                    <m:r>
                      <a:rPr lang="en-US" altLang="zh-CN" sz="1600" b="1" i="1" smtClean="0">
                        <a:solidFill>
                          <a:schemeClr val="accent6">
                            <a:lumMod val="50000"/>
                          </a:schemeClr>
                        </a:solidFill>
                        <a:latin typeface="Cambria Math" panose="02040503050406030204" pitchFamily="18" charset="0"/>
                      </a:rPr>
                      <m:t>𝑹𝒆</m:t>
                    </m:r>
                    <m:sSup>
                      <m:sSupPr>
                        <m:ctrlPr>
                          <a:rPr lang="en-US" altLang="zh-CN" sz="1600" b="1" i="1" smtClean="0">
                            <a:solidFill>
                              <a:schemeClr val="accent6">
                                <a:lumMod val="50000"/>
                              </a:schemeClr>
                            </a:solidFill>
                            <a:latin typeface="Cambria Math" panose="02040503050406030204" pitchFamily="18" charset="0"/>
                          </a:rPr>
                        </m:ctrlPr>
                      </m:sSupPr>
                      <m:e>
                        <m:r>
                          <a:rPr lang="en-US" altLang="zh-CN" sz="1600" b="1" i="1" smtClean="0">
                            <a:solidFill>
                              <a:schemeClr val="accent6">
                                <a:lumMod val="50000"/>
                              </a:schemeClr>
                            </a:solidFill>
                            <a:latin typeface="Cambria Math" panose="02040503050406030204" pitchFamily="18" charset="0"/>
                          </a:rPr>
                          <m:t>𝒔</m:t>
                        </m:r>
                      </m:e>
                      <m:sup>
                        <m:r>
                          <a:rPr lang="en-US" altLang="zh-CN" sz="1600" b="1" i="1" smtClean="0">
                            <a:solidFill>
                              <a:schemeClr val="accent6">
                                <a:lumMod val="50000"/>
                              </a:schemeClr>
                            </a:solidFill>
                            <a:latin typeface="Cambria Math" panose="02040503050406030204" pitchFamily="18" charset="0"/>
                          </a:rPr>
                          <m:t>∗</m:t>
                        </m:r>
                      </m:sup>
                    </m:sSup>
                    <m:d>
                      <m:dPr>
                        <m:ctrlPr>
                          <a:rPr lang="en-US" altLang="zh-CN" sz="1600" b="1" i="1" smtClean="0">
                            <a:solidFill>
                              <a:schemeClr val="accent6">
                                <a:lumMod val="50000"/>
                              </a:schemeClr>
                            </a:solidFill>
                            <a:latin typeface="Cambria Math" panose="02040503050406030204" pitchFamily="18" charset="0"/>
                          </a:rPr>
                        </m:ctrlPr>
                      </m:dPr>
                      <m:e>
                        <m:r>
                          <a:rPr lang="en-US" altLang="zh-CN" sz="1600" b="1" i="1">
                            <a:solidFill>
                              <a:schemeClr val="accent6">
                                <a:lumMod val="50000"/>
                              </a:schemeClr>
                            </a:solidFill>
                            <a:latin typeface="Cambria Math" panose="02040503050406030204" pitchFamily="18" charset="0"/>
                          </a:rPr>
                          <m:t>𝑨</m:t>
                        </m:r>
                      </m:e>
                    </m:d>
                  </m:oMath>
                </a14:m>
                <a:endParaRPr lang="en-US" altLang="zh-CN" sz="1600" b="1">
                  <a:solidFill>
                    <a:schemeClr val="accent6">
                      <a:lumMod val="50000"/>
                    </a:schemeClr>
                  </a:solidFill>
                </a:endParaRPr>
              </a:p>
              <a:p>
                <a:pPr marL="742950" lvl="1" indent="-285750">
                  <a:lnSpc>
                    <a:spcPts val="2000"/>
                  </a:lnSpc>
                  <a:spcBef>
                    <a:spcPts val="600"/>
                  </a:spcBef>
                  <a:buFont typeface="Arial" panose="020B0604020202020204" pitchFamily="34" charset="0"/>
                  <a:buChar char="•"/>
                </a:pPr>
                <a:r>
                  <a:rPr lang="zh-CN" altLang="en-US" sz="1400" b="1">
                    <a:solidFill>
                      <a:schemeClr val="accent2">
                        <a:lumMod val="50000"/>
                      </a:schemeClr>
                    </a:solidFill>
                    <a:latin typeface="楷体" panose="02010609060101010101" pitchFamily="49" charset="-122"/>
                    <a:ea typeface="楷体" panose="02010609060101010101" pitchFamily="49" charset="-122"/>
                  </a:rPr>
                  <a:t>为记录消解过程中产生的信息（消解式），使用一个包含类</a:t>
                </a:r>
                <a:r>
                  <a:rPr lang="en-US" altLang="zh-CN" sz="1400" b="1">
                    <a:solidFill>
                      <a:schemeClr val="accent2">
                        <a:lumMod val="50000"/>
                      </a:schemeClr>
                    </a:solidFill>
                    <a:latin typeface="+mn-ea"/>
                  </a:rPr>
                  <a:t>Resolvent</a:t>
                </a:r>
                <a:r>
                  <a:rPr lang="zh-CN" altLang="en-US" sz="1400" b="1">
                    <a:solidFill>
                      <a:schemeClr val="accent2">
                        <a:lumMod val="50000"/>
                      </a:schemeClr>
                    </a:solidFill>
                    <a:latin typeface="楷体" panose="02010609060101010101" pitchFamily="49" charset="-122"/>
                    <a:ea typeface="楷体" panose="02010609060101010101" pitchFamily="49" charset="-122"/>
                  </a:rPr>
                  <a:t>的对象和消解层数</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𝒏</m:t>
                    </m:r>
                  </m:oMath>
                </a14:m>
                <a:r>
                  <a:rPr lang="zh-CN" altLang="en-US" sz="1400" b="1">
                    <a:solidFill>
                      <a:schemeClr val="accent2">
                        <a:lumMod val="50000"/>
                      </a:schemeClr>
                    </a:solidFill>
                    <a:latin typeface="楷体" panose="02010609060101010101" pitchFamily="49" charset="-122"/>
                    <a:ea typeface="楷体" panose="02010609060101010101" pitchFamily="49" charset="-122"/>
                  </a:rPr>
                  <a:t>（即这个消解是属于</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𝑹𝒆</m:t>
                    </m:r>
                    <m:sSup>
                      <m:sSupPr>
                        <m:ctrlPr>
                          <a:rPr lang="en-US" altLang="zh-CN" sz="1400" b="1" i="1" smtClean="0">
                            <a:solidFill>
                              <a:schemeClr val="accent2">
                                <a:lumMod val="50000"/>
                              </a:schemeClr>
                            </a:solidFill>
                            <a:latin typeface="Cambria Math" panose="02040503050406030204" pitchFamily="18" charset="0"/>
                          </a:rPr>
                        </m:ctrlPr>
                      </m:sSupPr>
                      <m:e>
                        <m:r>
                          <a:rPr lang="en-US" altLang="zh-CN" sz="1400" b="1" i="1" smtClean="0">
                            <a:solidFill>
                              <a:schemeClr val="accent2">
                                <a:lumMod val="50000"/>
                              </a:schemeClr>
                            </a:solidFill>
                            <a:latin typeface="Cambria Math" panose="02040503050406030204" pitchFamily="18" charset="0"/>
                          </a:rPr>
                          <m:t>𝒔</m:t>
                        </m:r>
                      </m:e>
                      <m:sup>
                        <m:r>
                          <a:rPr lang="en-US" altLang="zh-CN" sz="1400" b="1" i="1" smtClean="0">
                            <a:solidFill>
                              <a:schemeClr val="accent2">
                                <a:lumMod val="50000"/>
                              </a:schemeClr>
                            </a:solidFill>
                            <a:latin typeface="Cambria Math" panose="02040503050406030204" pitchFamily="18" charset="0"/>
                          </a:rPr>
                          <m:t>𝒏</m:t>
                        </m:r>
                      </m:sup>
                    </m:sSup>
                    <m:d>
                      <m:dPr>
                        <m:ctrlPr>
                          <a:rPr lang="en-US" altLang="zh-CN" sz="1400" b="1" i="1" smtClean="0">
                            <a:solidFill>
                              <a:schemeClr val="accent2">
                                <a:lumMod val="50000"/>
                              </a:schemeClr>
                            </a:solidFill>
                            <a:latin typeface="Cambria Math" panose="02040503050406030204" pitchFamily="18" charset="0"/>
                          </a:rPr>
                        </m:ctrlPr>
                      </m:dPr>
                      <m:e>
                        <m:r>
                          <a:rPr lang="en-US" altLang="zh-CN" sz="1400" b="1" i="1">
                            <a:solidFill>
                              <a:schemeClr val="accent2">
                                <a:lumMod val="50000"/>
                              </a:schemeClr>
                            </a:solidFill>
                            <a:latin typeface="Cambria Math" panose="02040503050406030204" pitchFamily="18" charset="0"/>
                          </a:rPr>
                          <m:t>𝑨</m:t>
                        </m:r>
                      </m:e>
                    </m:d>
                  </m:oMath>
                </a14:m>
                <a:r>
                  <a:rPr lang="zh-CN" altLang="en-US" sz="1400" b="1">
                    <a:solidFill>
                      <a:schemeClr val="accent2">
                        <a:lumMod val="50000"/>
                      </a:schemeClr>
                    </a:solidFill>
                    <a:latin typeface="楷体" panose="02010609060101010101" pitchFamily="49" charset="-122"/>
                    <a:ea typeface="楷体" panose="02010609060101010101" pitchFamily="49" charset="-122"/>
                  </a:rPr>
                  <a:t>）的列表</a:t>
                </a:r>
                <a:r>
                  <a:rPr lang="en-US" altLang="zh-CN" sz="1400" b="1">
                    <a:solidFill>
                      <a:schemeClr val="accent2">
                        <a:lumMod val="50000"/>
                      </a:schemeClr>
                    </a:solidFill>
                    <a:latin typeface="+mn-ea"/>
                  </a:rPr>
                  <a:t>resultList</a:t>
                </a:r>
              </a:p>
              <a:p>
                <a:pPr marL="285750" indent="-285750">
                  <a:lnSpc>
                    <a:spcPts val="2000"/>
                  </a:lnSpc>
                  <a:spcBef>
                    <a:spcPts val="600"/>
                  </a:spcBef>
                  <a:buFont typeface="Arial" panose="020B0604020202020204" pitchFamily="34" charset="0"/>
                  <a:buChar char="•"/>
                </a:pPr>
                <a:r>
                  <a:rPr lang="zh-CN" altLang="en-US" sz="1600" b="1">
                    <a:solidFill>
                      <a:schemeClr val="accent6">
                        <a:lumMod val="50000"/>
                      </a:schemeClr>
                    </a:solidFill>
                  </a:rPr>
                  <a:t>类</a:t>
                </a:r>
                <a:r>
                  <a:rPr lang="en-US" altLang="zh-CN" sz="1600" b="1">
                    <a:solidFill>
                      <a:schemeClr val="accent6">
                        <a:lumMod val="50000"/>
                      </a:schemeClr>
                    </a:solidFill>
                  </a:rPr>
                  <a:t>ResolutionSolver</a:t>
                </a:r>
                <a:r>
                  <a:rPr lang="zh-CN" altLang="en-US" sz="1600" b="1">
                    <a:solidFill>
                      <a:schemeClr val="accent6">
                        <a:lumMod val="50000"/>
                      </a:schemeClr>
                    </a:solidFill>
                  </a:rPr>
                  <a:t>的方法</a:t>
                </a:r>
                <a:r>
                  <a:rPr lang="en-US" altLang="zh-CN" sz="1600" b="1">
                    <a:solidFill>
                      <a:schemeClr val="accent6">
                        <a:lumMod val="50000"/>
                      </a:schemeClr>
                    </a:solidFill>
                  </a:rPr>
                  <a:t>tryResolution()</a:t>
                </a:r>
                <a:r>
                  <a:rPr lang="zh-CN" altLang="en-US" sz="1600" b="1">
                    <a:solidFill>
                      <a:schemeClr val="accent6">
                        <a:lumMod val="50000"/>
                      </a:schemeClr>
                    </a:solidFill>
                  </a:rPr>
                  <a:t>对一个合取范式</a:t>
                </a:r>
                <a:r>
                  <a:rPr lang="en-US" altLang="zh-CN" sz="1600" b="1">
                    <a:solidFill>
                      <a:schemeClr val="accent6">
                        <a:lumMod val="50000"/>
                      </a:schemeClr>
                    </a:solidFill>
                  </a:rPr>
                  <a:t>formula</a:t>
                </a:r>
                <a:r>
                  <a:rPr lang="zh-CN" altLang="en-US" sz="1600" b="1">
                    <a:solidFill>
                      <a:schemeClr val="accent6">
                        <a:lumMod val="50000"/>
                      </a:schemeClr>
                    </a:solidFill>
                  </a:rPr>
                  <a:t>进行消解</a:t>
                </a:r>
                <a:endParaRPr lang="en-US" altLang="zh-CN" sz="1600" b="1">
                  <a:solidFill>
                    <a:schemeClr val="accent6">
                      <a:lumMod val="50000"/>
                    </a:schemeClr>
                  </a:solidFill>
                </a:endParaRPr>
              </a:p>
              <a:p>
                <a:pPr marL="742950" lvl="1" indent="-285750">
                  <a:lnSpc>
                    <a:spcPts val="2000"/>
                  </a:lnSpc>
                  <a:spcBef>
                    <a:spcPts val="600"/>
                  </a:spcBef>
                  <a:buFont typeface="Arial" panose="020B0604020202020204" pitchFamily="34" charset="0"/>
                  <a:buChar char="•"/>
                </a:pPr>
                <a:r>
                  <a:rPr lang="zh-CN" altLang="en-US" sz="1400" b="1">
                    <a:solidFill>
                      <a:schemeClr val="accent2">
                        <a:lumMod val="50000"/>
                      </a:schemeClr>
                    </a:solidFill>
                    <a:latin typeface="楷体" panose="02010609060101010101" pitchFamily="49" charset="-122"/>
                    <a:ea typeface="楷体" panose="02010609060101010101" pitchFamily="49" charset="-122"/>
                  </a:rPr>
                  <a:t>该方法基本按前述算法确定的框架进行实现，但是记录了更详细的消解信息到</a:t>
                </a:r>
                <a:r>
                  <a:rPr lang="en-US" altLang="zh-CN" sz="1400" b="1">
                    <a:solidFill>
                      <a:schemeClr val="accent2">
                        <a:lumMod val="50000"/>
                      </a:schemeClr>
                    </a:solidFill>
                    <a:latin typeface="+mn-ea"/>
                  </a:rPr>
                  <a:t>resultList</a:t>
                </a:r>
                <a:r>
                  <a:rPr lang="zh-CN" altLang="en-US" sz="1400" b="1">
                    <a:solidFill>
                      <a:schemeClr val="accent2">
                        <a:lumMod val="50000"/>
                      </a:schemeClr>
                    </a:solidFill>
                    <a:latin typeface="楷体" panose="02010609060101010101" pitchFamily="49" charset="-122"/>
                    <a:ea typeface="楷体" panose="02010609060101010101" pitchFamily="49" charset="-122"/>
                  </a:rPr>
                  <a:t>，从而可展示</a:t>
                </a:r>
                <a14:m>
                  <m:oMath xmlns:m="http://schemas.openxmlformats.org/officeDocument/2006/math">
                    <m:r>
                      <a:rPr lang="en-US" altLang="zh-CN" sz="1400" b="1">
                        <a:solidFill>
                          <a:schemeClr val="accent2">
                            <a:lumMod val="50000"/>
                          </a:schemeClr>
                        </a:solidFill>
                        <a:latin typeface="楷体" panose="02010609060101010101" pitchFamily="49" charset="-122"/>
                        <a:ea typeface="楷体" panose="02010609060101010101" pitchFamily="49" charset="-122"/>
                      </a:rPr>
                      <m:t>𝑹𝒆</m:t>
                    </m:r>
                    <m:sSup>
                      <m:sSupPr>
                        <m:ctrlPr>
                          <a:rPr lang="en-US" altLang="zh-CN" sz="1400" b="1">
                            <a:solidFill>
                              <a:schemeClr val="accent2">
                                <a:lumMod val="50000"/>
                              </a:schemeClr>
                            </a:solidFill>
                            <a:latin typeface="楷体" panose="02010609060101010101" pitchFamily="49" charset="-122"/>
                            <a:ea typeface="楷体" panose="02010609060101010101" pitchFamily="49" charset="-122"/>
                          </a:rPr>
                        </m:ctrlPr>
                      </m:sSupPr>
                      <m:e>
                        <m:r>
                          <a:rPr lang="en-US" altLang="zh-CN" sz="1400" b="1">
                            <a:solidFill>
                              <a:schemeClr val="accent2">
                                <a:lumMod val="50000"/>
                              </a:schemeClr>
                            </a:solidFill>
                            <a:latin typeface="楷体" panose="02010609060101010101" pitchFamily="49" charset="-122"/>
                            <a:ea typeface="楷体" panose="02010609060101010101" pitchFamily="49" charset="-122"/>
                          </a:rPr>
                          <m:t>𝒔</m:t>
                        </m:r>
                      </m:e>
                      <m:sup>
                        <m:r>
                          <a:rPr lang="en-US" altLang="zh-CN" sz="1400" b="1">
                            <a:solidFill>
                              <a:schemeClr val="accent2">
                                <a:lumMod val="50000"/>
                              </a:schemeClr>
                            </a:solidFill>
                            <a:latin typeface="楷体" panose="02010609060101010101" pitchFamily="49" charset="-122"/>
                            <a:ea typeface="楷体" panose="02010609060101010101" pitchFamily="49" charset="-122"/>
                          </a:rPr>
                          <m:t>∗</m:t>
                        </m:r>
                      </m:sup>
                    </m:sSup>
                    <m:d>
                      <m:dPr>
                        <m:ctrlPr>
                          <a:rPr lang="en-US" altLang="zh-CN" sz="1400" b="1">
                            <a:solidFill>
                              <a:schemeClr val="accent2">
                                <a:lumMod val="50000"/>
                              </a:schemeClr>
                            </a:solidFill>
                            <a:latin typeface="楷体" panose="02010609060101010101" pitchFamily="49" charset="-122"/>
                            <a:ea typeface="楷体" panose="02010609060101010101" pitchFamily="49" charset="-122"/>
                          </a:rPr>
                        </m:ctrlPr>
                      </m:dPr>
                      <m:e>
                        <m:r>
                          <a:rPr lang="en-US" altLang="zh-CN" sz="1400" b="1">
                            <a:solidFill>
                              <a:schemeClr val="accent2">
                                <a:lumMod val="50000"/>
                              </a:schemeClr>
                            </a:solidFill>
                            <a:latin typeface="楷体" panose="02010609060101010101" pitchFamily="49" charset="-122"/>
                            <a:ea typeface="楷体" panose="02010609060101010101" pitchFamily="49" charset="-122"/>
                          </a:rPr>
                          <m:t>𝑨</m:t>
                        </m:r>
                      </m:e>
                    </m:d>
                  </m:oMath>
                </a14:m>
                <a:r>
                  <a:rPr lang="zh-CN" altLang="en-US" sz="1400" b="1">
                    <a:solidFill>
                      <a:schemeClr val="accent2">
                        <a:lumMod val="50000"/>
                      </a:schemeClr>
                    </a:solidFill>
                    <a:latin typeface="楷体" panose="02010609060101010101" pitchFamily="49" charset="-122"/>
                    <a:ea typeface="楷体" panose="02010609060101010101" pitchFamily="49" charset="-122"/>
                  </a:rPr>
                  <a:t>的计算过程</a:t>
                </a:r>
                <a:endParaRPr lang="en-US" altLang="zh-CN" sz="1400" b="1">
                  <a:solidFill>
                    <a:schemeClr val="accent2">
                      <a:lumMod val="50000"/>
                    </a:schemeClr>
                  </a:solidFill>
                  <a:latin typeface="楷体" panose="02010609060101010101" pitchFamily="49" charset="-122"/>
                  <a:ea typeface="楷体" panose="02010609060101010101" pitchFamily="49" charset="-122"/>
                </a:endParaRPr>
              </a:p>
              <a:p>
                <a:pPr marL="742950" lvl="1" indent="-285750">
                  <a:lnSpc>
                    <a:spcPts val="2000"/>
                  </a:lnSpc>
                  <a:spcBef>
                    <a:spcPts val="600"/>
                  </a:spcBef>
                  <a:buFont typeface="Arial" panose="020B0604020202020204" pitchFamily="34" charset="0"/>
                  <a:buChar char="•"/>
                </a:pPr>
                <a:r>
                  <a:rPr lang="zh-CN" altLang="en-US" sz="1400" b="1">
                    <a:solidFill>
                      <a:schemeClr val="accent2">
                        <a:lumMod val="50000"/>
                      </a:schemeClr>
                    </a:solidFill>
                    <a:latin typeface="楷体" panose="02010609060101010101" pitchFamily="49" charset="-122"/>
                    <a:ea typeface="楷体" panose="02010609060101010101" pitchFamily="49" charset="-122"/>
                  </a:rPr>
                  <a:t>消解过程中如果得到空集，则方法</a:t>
                </a:r>
                <a:r>
                  <a:rPr lang="en-US" altLang="zh-CN" sz="1400" b="1">
                    <a:solidFill>
                      <a:schemeClr val="accent2">
                        <a:lumMod val="50000"/>
                      </a:schemeClr>
                    </a:solidFill>
                    <a:latin typeface="+mn-ea"/>
                  </a:rPr>
                  <a:t>tryResolution()</a:t>
                </a:r>
                <a:r>
                  <a:rPr lang="zh-CN" altLang="en-US" sz="1400" b="1">
                    <a:solidFill>
                      <a:schemeClr val="accent2">
                        <a:lumMod val="50000"/>
                      </a:schemeClr>
                    </a:solidFill>
                    <a:latin typeface="楷体" panose="02010609060101010101" pitchFamily="49" charset="-122"/>
                    <a:ea typeface="楷体" panose="02010609060101010101" pitchFamily="49" charset="-122"/>
                  </a:rPr>
                  <a:t>返回</a:t>
                </a:r>
                <a:r>
                  <a:rPr lang="en-US" altLang="zh-CN" sz="1400" b="1">
                    <a:solidFill>
                      <a:schemeClr val="accent2">
                        <a:lumMod val="50000"/>
                      </a:schemeClr>
                    </a:solidFill>
                    <a:latin typeface="+mn-ea"/>
                  </a:rPr>
                  <a:t>true</a:t>
                </a:r>
                <a:r>
                  <a:rPr lang="zh-CN" altLang="en-US" sz="1400" b="1">
                    <a:solidFill>
                      <a:schemeClr val="accent2">
                        <a:lumMod val="50000"/>
                      </a:schemeClr>
                    </a:solidFill>
                    <a:latin typeface="楷体" panose="02010609060101010101" pitchFamily="49" charset="-122"/>
                    <a:ea typeface="楷体" panose="02010609060101010101" pitchFamily="49" charset="-122"/>
                  </a:rPr>
                  <a:t>，否则返回</a:t>
                </a:r>
                <a:r>
                  <a:rPr lang="en-US" altLang="zh-CN" sz="1400" b="1">
                    <a:solidFill>
                      <a:schemeClr val="accent2">
                        <a:lumMod val="50000"/>
                      </a:schemeClr>
                    </a:solidFill>
                    <a:latin typeface="+mn-ea"/>
                  </a:rPr>
                  <a:t>false</a:t>
                </a:r>
              </a:p>
              <a:p>
                <a:pPr marL="285750" indent="-285750">
                  <a:lnSpc>
                    <a:spcPts val="2000"/>
                  </a:lnSpc>
                  <a:spcBef>
                    <a:spcPts val="600"/>
                  </a:spcBef>
                  <a:buFont typeface="Arial" panose="020B0604020202020204" pitchFamily="34" charset="0"/>
                  <a:buChar char="•"/>
                </a:pPr>
                <a:r>
                  <a:rPr lang="zh-CN" altLang="en-US" sz="1600" b="1">
                    <a:solidFill>
                      <a:schemeClr val="accent6">
                        <a:lumMod val="50000"/>
                      </a:schemeClr>
                    </a:solidFill>
                  </a:rPr>
                  <a:t>类</a:t>
                </a:r>
                <a:r>
                  <a:rPr lang="en-US" altLang="zh-CN" sz="1600" b="1">
                    <a:solidFill>
                      <a:schemeClr val="accent6">
                        <a:lumMod val="50000"/>
                      </a:schemeClr>
                    </a:solidFill>
                  </a:rPr>
                  <a:t>ResolutionSolver</a:t>
                </a:r>
                <a:r>
                  <a:rPr lang="zh-CN" altLang="en-US" sz="1600" b="1">
                    <a:solidFill>
                      <a:schemeClr val="accent6">
                        <a:lumMod val="50000"/>
                      </a:schemeClr>
                    </a:solidFill>
                  </a:rPr>
                  <a:t>的方法</a:t>
                </a:r>
                <a:r>
                  <a:rPr lang="en-US" altLang="zh-CN" sz="1600" b="1">
                    <a:solidFill>
                      <a:schemeClr val="accent6">
                        <a:lumMod val="50000"/>
                      </a:schemeClr>
                    </a:solidFill>
                  </a:rPr>
                  <a:t>resolventString()</a:t>
                </a:r>
                <a:r>
                  <a:rPr lang="zh-CN" altLang="en-US" sz="1600" b="1">
                    <a:solidFill>
                      <a:schemeClr val="accent6">
                        <a:lumMod val="50000"/>
                      </a:schemeClr>
                    </a:solidFill>
                  </a:rPr>
                  <a:t>则按每行一个消解信息的形式展示</a:t>
                </a:r>
                <a:r>
                  <a:rPr lang="en-US" altLang="zh-CN" sz="1600" b="1">
                    <a:solidFill>
                      <a:schemeClr val="accent6">
                        <a:lumMod val="50000"/>
                      </a:schemeClr>
                    </a:solidFill>
                  </a:rPr>
                  <a:t>resultList</a:t>
                </a:r>
                <a:r>
                  <a:rPr lang="zh-CN" altLang="en-US" sz="1600" b="1">
                    <a:solidFill>
                      <a:schemeClr val="accent6">
                        <a:lumMod val="50000"/>
                      </a:schemeClr>
                    </a:solidFill>
                  </a:rPr>
                  <a:t>中的信息，</a:t>
                </a:r>
                <a:r>
                  <a:rPr lang="en-US" altLang="zh-CN" sz="1600" b="1">
                    <a:solidFill>
                      <a:schemeClr val="accent6">
                        <a:lumMod val="50000"/>
                      </a:schemeClr>
                    </a:solidFill>
                  </a:rPr>
                  <a:t>resultClausesString()</a:t>
                </a:r>
                <a:r>
                  <a:rPr lang="zh-CN" altLang="en-US" sz="1600" b="1">
                    <a:solidFill>
                      <a:schemeClr val="accent6">
                        <a:lumMod val="50000"/>
                      </a:schemeClr>
                    </a:solidFill>
                  </a:rPr>
                  <a:t>则以集合形式展示最后得到的所有子句，即</a:t>
                </a:r>
                <a14:m>
                  <m:oMath xmlns:m="http://schemas.openxmlformats.org/officeDocument/2006/math">
                    <m:r>
                      <a:rPr lang="en-US" altLang="zh-CN" sz="1600" b="1">
                        <a:solidFill>
                          <a:schemeClr val="accent6">
                            <a:lumMod val="50000"/>
                          </a:schemeClr>
                        </a:solidFill>
                      </a:rPr>
                      <m:t>𝑹𝒆</m:t>
                    </m:r>
                    <m:sSup>
                      <m:sSupPr>
                        <m:ctrlPr>
                          <a:rPr lang="en-US" altLang="zh-CN" sz="1600" b="1">
                            <a:solidFill>
                              <a:schemeClr val="accent6">
                                <a:lumMod val="50000"/>
                              </a:schemeClr>
                            </a:solidFill>
                          </a:rPr>
                        </m:ctrlPr>
                      </m:sSupPr>
                      <m:e>
                        <m:r>
                          <a:rPr lang="en-US" altLang="zh-CN" sz="1600" b="1">
                            <a:solidFill>
                              <a:schemeClr val="accent6">
                                <a:lumMod val="50000"/>
                              </a:schemeClr>
                            </a:solidFill>
                          </a:rPr>
                          <m:t>𝒔</m:t>
                        </m:r>
                      </m:e>
                      <m:sup>
                        <m:r>
                          <a:rPr lang="en-US" altLang="zh-CN" sz="1600" b="1">
                            <a:solidFill>
                              <a:schemeClr val="accent6">
                                <a:lumMod val="50000"/>
                              </a:schemeClr>
                            </a:solidFill>
                          </a:rPr>
                          <m:t>∗</m:t>
                        </m:r>
                      </m:sup>
                    </m:sSup>
                    <m:d>
                      <m:dPr>
                        <m:ctrlPr>
                          <a:rPr lang="en-US" altLang="zh-CN" sz="1600" b="1">
                            <a:solidFill>
                              <a:schemeClr val="accent6">
                                <a:lumMod val="50000"/>
                              </a:schemeClr>
                            </a:solidFill>
                          </a:rPr>
                        </m:ctrlPr>
                      </m:dPr>
                      <m:e>
                        <m:r>
                          <a:rPr lang="en-US" altLang="zh-CN" sz="1600" b="1">
                            <a:solidFill>
                              <a:schemeClr val="accent6">
                                <a:lumMod val="50000"/>
                              </a:schemeClr>
                            </a:solidFill>
                          </a:rPr>
                          <m:t>𝑨</m:t>
                        </m:r>
                      </m:e>
                    </m:d>
                  </m:oMath>
                </a14:m>
                <a:endParaRPr lang="en-US" altLang="zh-CN" sz="1600" b="1">
                  <a:solidFill>
                    <a:schemeClr val="accent6">
                      <a:lumMod val="50000"/>
                    </a:schemeClr>
                  </a:solidFill>
                </a:endParaRPr>
              </a:p>
              <a:p>
                <a:pPr marL="742950" lvl="1" indent="-285750">
                  <a:lnSpc>
                    <a:spcPts val="2000"/>
                  </a:lnSpc>
                  <a:spcBef>
                    <a:spcPts val="600"/>
                  </a:spcBef>
                  <a:buFont typeface="Arial" panose="020B0604020202020204" pitchFamily="34" charset="0"/>
                  <a:buChar char="•"/>
                </a:pPr>
                <a:r>
                  <a:rPr lang="zh-CN" altLang="en-US" sz="1400" b="1">
                    <a:solidFill>
                      <a:schemeClr val="accent2">
                        <a:lumMod val="50000"/>
                      </a:schemeClr>
                    </a:solidFill>
                    <a:latin typeface="楷体" panose="02010609060101010101" pitchFamily="49" charset="-122"/>
                    <a:ea typeface="楷体" panose="02010609060101010101" pitchFamily="49" charset="-122"/>
                  </a:rPr>
                  <a:t>这个类也提供对应方法展示以</a:t>
                </a:r>
                <a:r>
                  <a:rPr lang="en-US" altLang="zh-CN" sz="1400" b="1">
                    <a:solidFill>
                      <a:schemeClr val="accent2">
                        <a:lumMod val="50000"/>
                      </a:schemeClr>
                    </a:solidFill>
                    <a:latin typeface="+mn-ea"/>
                  </a:rPr>
                  <a:t>LaTeX</a:t>
                </a:r>
                <a:r>
                  <a:rPr lang="zh-CN" altLang="en-US" sz="1400" b="1">
                    <a:solidFill>
                      <a:schemeClr val="accent2">
                        <a:lumMod val="50000"/>
                      </a:schemeClr>
                    </a:solidFill>
                    <a:latin typeface="楷体" panose="02010609060101010101" pitchFamily="49" charset="-122"/>
                    <a:ea typeface="楷体" panose="02010609060101010101" pitchFamily="49" charset="-122"/>
                  </a:rPr>
                  <a:t>命令串表示其中运算符（实际上只有否定运算符）的相应信息</a:t>
                </a:r>
              </a:p>
            </p:txBody>
          </p:sp>
        </mc:Choice>
        <mc:Fallback>
          <p:sp>
            <p:nvSpPr>
              <p:cNvPr id="2" name="文本框 1">
                <a:extLst>
                  <a:ext uri="{FF2B5EF4-FFF2-40B4-BE49-F238E27FC236}">
                    <a16:creationId xmlns:a16="http://schemas.microsoft.com/office/drawing/2014/main" id="{AEB31D79-0EF0-4E8C-A044-66027C5BFEE4}"/>
                  </a:ext>
                </a:extLst>
              </p:cNvPr>
              <p:cNvSpPr txBox="1">
                <a:spLocks noRot="1" noChangeAspect="1" noMove="1" noResize="1" noEditPoints="1" noAdjustHandles="1" noChangeArrowheads="1" noChangeShapeType="1" noTextEdit="1"/>
              </p:cNvSpPr>
              <p:nvPr/>
            </p:nvSpPr>
            <p:spPr>
              <a:xfrm>
                <a:off x="601315" y="879194"/>
                <a:ext cx="7941364" cy="3615477"/>
              </a:xfrm>
              <a:prstGeom prst="rect">
                <a:avLst/>
              </a:prstGeom>
              <a:blipFill>
                <a:blip r:embed="rId2"/>
                <a:stretch>
                  <a:fillRect l="-307" t="-506" b="-5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500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消解原理的实现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展示消解原理的</a:t>
            </a:r>
            <a:r>
              <a:rPr lang="en-US" altLang="zh-CN" sz="1400"/>
              <a:t>Java</a:t>
            </a:r>
            <a:r>
              <a:rPr lang="zh-CN" altLang="en-US" sz="1400"/>
              <a:t>源代码片段</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38</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542325AD-4CDF-4BA5-A6C9-DAE07CE30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51" y="1252754"/>
            <a:ext cx="7986091" cy="1784546"/>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45914FF-92E8-45B9-BB96-53D778134A72}"/>
                  </a:ext>
                </a:extLst>
              </p:cNvPr>
              <p:cNvSpPr txBox="1"/>
              <p:nvPr/>
            </p:nvSpPr>
            <p:spPr>
              <a:xfrm>
                <a:off x="578951" y="3404149"/>
                <a:ext cx="7258053" cy="616515"/>
              </a:xfrm>
              <a:prstGeom prst="rect">
                <a:avLst/>
              </a:prstGeom>
              <a:solidFill>
                <a:schemeClr val="accent4">
                  <a:lumMod val="20000"/>
                  <a:lumOff val="80000"/>
                </a:schemeClr>
              </a:solidFill>
            </p:spPr>
            <p:txBody>
              <a:bodyPr wrap="square" rtlCol="0">
                <a:spAutoFit/>
              </a:bodyPr>
              <a:lstStyle/>
              <a:p>
                <a:r>
                  <a:rPr lang="zh-CN" altLang="en-US" sz="1600" b="1">
                    <a:solidFill>
                      <a:schemeClr val="accent2">
                        <a:lumMod val="50000"/>
                      </a:schemeClr>
                    </a:solidFill>
                  </a:rPr>
                  <a:t>此代码片段计算公式</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m:t>
                    </m:r>
                    <m:d>
                      <m:dPr>
                        <m:ctrlPr>
                          <a:rPr lang="en-US" altLang="zh-CN" sz="1600" b="1" i="1" smtClean="0">
                            <a:solidFill>
                              <a:schemeClr val="accent2">
                                <a:lumMod val="50000"/>
                              </a:schemeClr>
                            </a:solidFill>
                            <a:latin typeface="Cambria Math" panose="02040503050406030204" pitchFamily="18" charset="0"/>
                          </a:rPr>
                        </m:ctrlPr>
                      </m:dPr>
                      <m:e>
                        <m:d>
                          <m:dPr>
                            <m:ctrlPr>
                              <a:rPr lang="en-US" altLang="zh-CN" sz="1600" b="1" i="1" smtClean="0">
                                <a:solidFill>
                                  <a:schemeClr val="accent2">
                                    <a:lumMod val="50000"/>
                                  </a:schemeClr>
                                </a:solidFill>
                                <a:latin typeface="Cambria Math" panose="02040503050406030204" pitchFamily="18" charset="0"/>
                              </a:rPr>
                            </m:ctrlPr>
                          </m:dPr>
                          <m:e>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𝒒</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𝒓</m:t>
                            </m:r>
                          </m:e>
                        </m:d>
                        <m:r>
                          <a:rPr lang="en-US" altLang="zh-CN" sz="1600" b="1" i="1" smtClean="0">
                            <a:solidFill>
                              <a:schemeClr val="accent2">
                                <a:lumMod val="50000"/>
                              </a:schemeClr>
                            </a:solidFill>
                            <a:latin typeface="Cambria Math" panose="02040503050406030204" pitchFamily="18" charset="0"/>
                          </a:rPr>
                          <m:t>∨</m:t>
                        </m:r>
                        <m:d>
                          <m:dPr>
                            <m:ctrlPr>
                              <a:rPr lang="en-US" altLang="zh-CN" sz="1600" b="1" i="1" smtClean="0">
                                <a:solidFill>
                                  <a:schemeClr val="accent2">
                                    <a:lumMod val="50000"/>
                                  </a:schemeClr>
                                </a:solidFill>
                                <a:latin typeface="Cambria Math" panose="02040503050406030204" pitchFamily="18" charset="0"/>
                              </a:rPr>
                            </m:ctrlPr>
                          </m:dPr>
                          <m:e>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𝒓</m:t>
                            </m:r>
                          </m:e>
                        </m:d>
                        <m:r>
                          <a:rPr lang="en-US" altLang="zh-CN" sz="1600" b="1" i="1" smtClean="0">
                            <a:solidFill>
                              <a:schemeClr val="accent2">
                                <a:lumMod val="50000"/>
                              </a:schemeClr>
                            </a:solidFill>
                            <a:latin typeface="Cambria Math" panose="02040503050406030204" pitchFamily="18" charset="0"/>
                          </a:rPr>
                          <m:t>∨</m:t>
                        </m:r>
                        <m:d>
                          <m:dPr>
                            <m:ctrlPr>
                              <a:rPr lang="en-US" altLang="zh-CN" sz="1600" b="1" i="1" smtClean="0">
                                <a:solidFill>
                                  <a:schemeClr val="accent2">
                                    <a:lumMod val="50000"/>
                                  </a:schemeClr>
                                </a:solidFill>
                                <a:latin typeface="Cambria Math" panose="02040503050406030204" pitchFamily="18" charset="0"/>
                              </a:rPr>
                            </m:ctrlPr>
                          </m:dPr>
                          <m:e>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𝒒</m:t>
                            </m:r>
                          </m:e>
                        </m:d>
                        <m:r>
                          <a:rPr lang="en-US" altLang="zh-CN" sz="1600" b="1" i="1" smtClean="0">
                            <a:solidFill>
                              <a:schemeClr val="accent2">
                                <a:lumMod val="50000"/>
                              </a:schemeClr>
                            </a:solidFill>
                            <a:latin typeface="Cambria Math" panose="02040503050406030204" pitchFamily="18" charset="0"/>
                          </a:rPr>
                          <m:t>∨</m:t>
                        </m:r>
                        <m:r>
                          <a:rPr lang="en-US" altLang="zh-CN" sz="1600" b="1" i="1">
                            <a:solidFill>
                              <a:schemeClr val="accent2">
                                <a:lumMod val="50000"/>
                              </a:schemeClr>
                            </a:solidFill>
                            <a:latin typeface="Cambria Math" panose="02040503050406030204" pitchFamily="18" charset="0"/>
                          </a:rPr>
                          <m:t>𝒑</m:t>
                        </m:r>
                      </m:e>
                    </m:d>
                  </m:oMath>
                </a14:m>
                <a:r>
                  <a:rPr lang="zh-CN" altLang="en-US" sz="1600" b="1">
                    <a:solidFill>
                      <a:schemeClr val="accent2">
                        <a:lumMod val="50000"/>
                      </a:schemeClr>
                    </a:solidFill>
                  </a:rPr>
                  <a:t>的合取范式，然后进行消解，以判断这个公式是否是矛盾式</a:t>
                </a:r>
              </a:p>
            </p:txBody>
          </p:sp>
        </mc:Choice>
        <mc:Fallback>
          <p:sp>
            <p:nvSpPr>
              <p:cNvPr id="4" name="文本框 3">
                <a:extLst>
                  <a:ext uri="{FF2B5EF4-FFF2-40B4-BE49-F238E27FC236}">
                    <a16:creationId xmlns:a16="http://schemas.microsoft.com/office/drawing/2014/main" id="{445914FF-92E8-45B9-BB96-53D778134A72}"/>
                  </a:ext>
                </a:extLst>
              </p:cNvPr>
              <p:cNvSpPr txBox="1">
                <a:spLocks noRot="1" noChangeAspect="1" noMove="1" noResize="1" noEditPoints="1" noAdjustHandles="1" noChangeArrowheads="1" noChangeShapeType="1" noTextEdit="1"/>
              </p:cNvSpPr>
              <p:nvPr/>
            </p:nvSpPr>
            <p:spPr>
              <a:xfrm>
                <a:off x="578951" y="3404149"/>
                <a:ext cx="7258053" cy="616515"/>
              </a:xfrm>
              <a:prstGeom prst="rect">
                <a:avLst/>
              </a:prstGeom>
              <a:blipFill>
                <a:blip r:embed="rId3"/>
                <a:stretch>
                  <a:fillRect l="-504" r="-3191" b="-107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0498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命题逻辑公式范式的建模与实现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展示消解原理的源代码片段运行结果</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39</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D764DA40-1329-466E-97DE-99A6243F1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45" y="836960"/>
            <a:ext cx="8408504" cy="3699944"/>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59BD0D08-A1A0-48AA-BDF8-9139194F7D10}"/>
                  </a:ext>
                </a:extLst>
              </p:cNvPr>
              <p:cNvSpPr txBox="1"/>
              <p:nvPr/>
            </p:nvSpPr>
            <p:spPr>
              <a:xfrm>
                <a:off x="4554832" y="2207858"/>
                <a:ext cx="4057924" cy="252120"/>
              </a:xfrm>
              <a:prstGeom prst="rect">
                <a:avLst/>
              </a:prstGeom>
              <a:solidFill>
                <a:schemeClr val="accent6">
                  <a:lumMod val="20000"/>
                  <a:lumOff val="80000"/>
                </a:schemeClr>
              </a:solidFill>
            </p:spPr>
            <p:txBody>
              <a:bodyPr wrap="square" tIns="0" bIns="0" rtlCol="0">
                <a:spAutoFit/>
              </a:bodyPr>
              <a:lstStyle/>
              <a:p>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𝑹𝒆</m:t>
                    </m:r>
                    <m:sSup>
                      <m:sSupPr>
                        <m:ctrlPr>
                          <a:rPr lang="en-US" altLang="zh-CN" sz="1600" b="1" i="1" smtClean="0">
                            <a:solidFill>
                              <a:schemeClr val="accent2">
                                <a:lumMod val="50000"/>
                              </a:schemeClr>
                            </a:solidFill>
                            <a:latin typeface="Cambria Math" panose="02040503050406030204" pitchFamily="18" charset="0"/>
                          </a:rPr>
                        </m:ctrlPr>
                      </m:sSupPr>
                      <m:e>
                        <m:r>
                          <a:rPr lang="en-US" altLang="zh-CN" sz="1600" b="1" i="1" smtClean="0">
                            <a:solidFill>
                              <a:schemeClr val="accent2">
                                <a:lumMod val="50000"/>
                              </a:schemeClr>
                            </a:solidFill>
                            <a:latin typeface="Cambria Math" panose="02040503050406030204" pitchFamily="18" charset="0"/>
                          </a:rPr>
                          <m:t>𝒔</m:t>
                        </m:r>
                      </m:e>
                      <m:sup>
                        <m:r>
                          <a:rPr lang="en-US" altLang="zh-CN" sz="1600" b="1" i="1" smtClean="0">
                            <a:solidFill>
                              <a:schemeClr val="accent2">
                                <a:lumMod val="50000"/>
                              </a:schemeClr>
                            </a:solidFill>
                            <a:latin typeface="Cambria Math" panose="02040503050406030204" pitchFamily="18" charset="0"/>
                          </a:rPr>
                          <m:t>𝟎</m:t>
                        </m:r>
                      </m:sup>
                    </m:sSup>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𝑨</m:t>
                    </m:r>
                    <m:r>
                      <a:rPr lang="en-US" altLang="zh-CN" sz="1600" b="1" i="1" smtClean="0">
                        <a:solidFill>
                          <a:schemeClr val="accent2">
                            <a:lumMod val="50000"/>
                          </a:schemeClr>
                        </a:solidFill>
                        <a:latin typeface="Cambria Math" panose="02040503050406030204" pitchFamily="18" charset="0"/>
                      </a:rPr>
                      <m:t>)={</m:t>
                    </m:r>
                    <m:d>
                      <m:dPr>
                        <m:begChr m:val="{"/>
                        <m:endChr m:val="}"/>
                        <m:ctrlPr>
                          <a:rPr lang="en-US" altLang="zh-CN" sz="1600" b="1" i="1">
                            <a:solidFill>
                              <a:schemeClr val="accent2">
                                <a:lumMod val="50000"/>
                              </a:schemeClr>
                            </a:solidFill>
                            <a:latin typeface="Cambria Math" panose="02040503050406030204" pitchFamily="18" charset="0"/>
                          </a:rPr>
                        </m:ctrlPr>
                      </m:dPr>
                      <m:e>
                        <m:r>
                          <a:rPr lang="en-US" altLang="zh-CN" sz="1600" b="1" i="1">
                            <a:solidFill>
                              <a:schemeClr val="accent2">
                                <a:lumMod val="50000"/>
                              </a:schemeClr>
                            </a:solidFill>
                            <a:latin typeface="Cambria Math" panose="02040503050406030204" pitchFamily="18" charset="0"/>
                          </a:rPr>
                          <m:t>𝒑</m:t>
                        </m:r>
                        <m:r>
                          <a:rPr lang="en-US" altLang="zh-CN" sz="1600" b="1" i="1">
                            <a:solidFill>
                              <a:schemeClr val="accent2">
                                <a:lumMod val="50000"/>
                              </a:schemeClr>
                            </a:solidFill>
                            <a:latin typeface="Cambria Math" panose="02040503050406030204" pitchFamily="18" charset="0"/>
                          </a:rPr>
                          <m:t>, </m:t>
                        </m:r>
                        <m:r>
                          <a:rPr lang="en-US" altLang="zh-CN" sz="1600" b="1" i="1">
                            <a:solidFill>
                              <a:schemeClr val="accent2">
                                <a:lumMod val="50000"/>
                              </a:schemeClr>
                            </a:solidFill>
                            <a:latin typeface="Cambria Math" panose="02040503050406030204" pitchFamily="18" charset="0"/>
                          </a:rPr>
                          <m:t>𝒒</m:t>
                        </m:r>
                        <m:r>
                          <a:rPr lang="en-US" altLang="zh-CN" sz="1600" b="1" i="1">
                            <a:solidFill>
                              <a:schemeClr val="accent2">
                                <a:lumMod val="50000"/>
                              </a:schemeClr>
                            </a:solidFill>
                            <a:latin typeface="Cambria Math" panose="02040503050406030204" pitchFamily="18" charset="0"/>
                          </a:rPr>
                          <m:t>, ¬</m:t>
                        </m:r>
                        <m:r>
                          <a:rPr lang="en-US" altLang="zh-CN" sz="1600" b="1" i="1">
                            <a:solidFill>
                              <a:schemeClr val="accent2">
                                <a:lumMod val="50000"/>
                              </a:schemeClr>
                            </a:solidFill>
                            <a:latin typeface="Cambria Math" panose="02040503050406030204" pitchFamily="18" charset="0"/>
                          </a:rPr>
                          <m:t>𝒓</m:t>
                        </m:r>
                      </m:e>
                    </m:d>
                  </m:oMath>
                </a14:m>
                <a:r>
                  <a:rPr lang="en-US" altLang="zh-CN" sz="1600" b="1">
                    <a:solidFill>
                      <a:schemeClr val="accent2">
                        <a:lumMod val="50000"/>
                      </a:schemeClr>
                    </a:solidFill>
                  </a:rPr>
                  <a:t>, </a:t>
                </a:r>
                <a14:m>
                  <m:oMath xmlns:m="http://schemas.openxmlformats.org/officeDocument/2006/math">
                    <m:d>
                      <m:dPr>
                        <m:begChr m:val="{"/>
                        <m:endChr m:val="}"/>
                        <m:ctrlPr>
                          <a:rPr lang="en-US" altLang="zh-CN" sz="1600" b="1" i="1" smtClean="0">
                            <a:solidFill>
                              <a:schemeClr val="accent2">
                                <a:lumMod val="50000"/>
                              </a:schemeClr>
                            </a:solidFill>
                            <a:latin typeface="Cambria Math" panose="02040503050406030204" pitchFamily="18" charset="0"/>
                          </a:rPr>
                        </m:ctrlPr>
                      </m:dPr>
                      <m:e>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𝒑</m:t>
                        </m:r>
                      </m:e>
                    </m:d>
                    <m:r>
                      <a:rPr lang="en-US" altLang="zh-CN" sz="1600" b="1" i="1" smtClean="0">
                        <a:solidFill>
                          <a:schemeClr val="accent2">
                            <a:lumMod val="50000"/>
                          </a:schemeClr>
                        </a:solidFill>
                        <a:latin typeface="Cambria Math" panose="02040503050406030204" pitchFamily="18" charset="0"/>
                      </a:rPr>
                      <m:t>, </m:t>
                    </m:r>
                    <m:d>
                      <m:dPr>
                        <m:begChr m:val="{"/>
                        <m:endChr m:val="}"/>
                        <m:ctrlPr>
                          <a:rPr lang="en-US" altLang="zh-CN" sz="1600" b="1" i="1" smtClean="0">
                            <a:solidFill>
                              <a:schemeClr val="accent2">
                                <a:lumMod val="50000"/>
                              </a:schemeClr>
                            </a:solidFill>
                            <a:latin typeface="Cambria Math" panose="02040503050406030204" pitchFamily="18" charset="0"/>
                          </a:rPr>
                        </m:ctrlPr>
                      </m:dPr>
                      <m:e>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  </m:t>
                        </m:r>
                        <m:r>
                          <a:rPr lang="en-US" altLang="zh-CN" sz="1600" b="1" i="1" smtClean="0">
                            <a:solidFill>
                              <a:schemeClr val="accent2">
                                <a:lumMod val="50000"/>
                              </a:schemeClr>
                            </a:solidFill>
                            <a:latin typeface="Cambria Math" panose="02040503050406030204" pitchFamily="18" charset="0"/>
                          </a:rPr>
                          <m:t>𝒓</m:t>
                        </m:r>
                      </m:e>
                    </m:d>
                    <m:r>
                      <a:rPr lang="en-US" altLang="zh-CN" sz="1600" b="1" i="1" smtClean="0">
                        <a:solidFill>
                          <a:schemeClr val="accent2">
                            <a:lumMod val="50000"/>
                          </a:schemeClr>
                        </a:solidFill>
                        <a:latin typeface="Cambria Math" panose="02040503050406030204" pitchFamily="18" charset="0"/>
                      </a:rPr>
                      <m:t>, {</m:t>
                    </m:r>
                    <m:r>
                      <a:rPr lang="en-US" altLang="zh-CN" sz="1600" b="1" i="1" smtClean="0">
                        <a:solidFill>
                          <a:schemeClr val="accent2">
                            <a:lumMod val="50000"/>
                          </a:schemeClr>
                        </a:solidFill>
                        <a:latin typeface="Cambria Math" panose="02040503050406030204" pitchFamily="18" charset="0"/>
                      </a:rPr>
                      <m:t>𝒑</m:t>
                    </m:r>
                    <m:r>
                      <a:rPr lang="en-US" altLang="zh-CN" sz="1600" b="1" i="1" smtClean="0">
                        <a:solidFill>
                          <a:schemeClr val="accent2">
                            <a:lumMod val="50000"/>
                          </a:schemeClr>
                        </a:solidFill>
                        <a:latin typeface="Cambria Math" panose="02040503050406030204" pitchFamily="18" charset="0"/>
                      </a:rPr>
                      <m:t>, ¬</m:t>
                    </m:r>
                    <m:r>
                      <a:rPr lang="en-US" altLang="zh-CN" sz="1600" b="1" i="1" smtClean="0">
                        <a:solidFill>
                          <a:schemeClr val="accent2">
                            <a:lumMod val="50000"/>
                          </a:schemeClr>
                        </a:solidFill>
                        <a:latin typeface="Cambria Math" panose="02040503050406030204" pitchFamily="18" charset="0"/>
                      </a:rPr>
                      <m:t>𝒒</m:t>
                    </m:r>
                    <m:r>
                      <a:rPr lang="en-US" altLang="zh-CN" sz="1600" b="1" i="1" smtClean="0">
                        <a:solidFill>
                          <a:schemeClr val="accent2">
                            <a:lumMod val="50000"/>
                          </a:schemeClr>
                        </a:solidFill>
                        <a:latin typeface="Cambria Math" panose="02040503050406030204" pitchFamily="18" charset="0"/>
                      </a:rPr>
                      <m:t>}}</m:t>
                    </m:r>
                  </m:oMath>
                </a14:m>
                <a:endParaRPr lang="zh-CN" altLang="en-US" sz="1600" b="1">
                  <a:solidFill>
                    <a:schemeClr val="accent2">
                      <a:lumMod val="50000"/>
                    </a:schemeClr>
                  </a:solidFill>
                </a:endParaRPr>
              </a:p>
            </p:txBody>
          </p:sp>
        </mc:Choice>
        <mc:Fallback>
          <p:sp>
            <p:nvSpPr>
              <p:cNvPr id="10" name="文本框 9">
                <a:extLst>
                  <a:ext uri="{FF2B5EF4-FFF2-40B4-BE49-F238E27FC236}">
                    <a16:creationId xmlns:a16="http://schemas.microsoft.com/office/drawing/2014/main" id="{59BD0D08-A1A0-48AA-BDF8-9139194F7D10}"/>
                  </a:ext>
                </a:extLst>
              </p:cNvPr>
              <p:cNvSpPr txBox="1">
                <a:spLocks noRot="1" noChangeAspect="1" noMove="1" noResize="1" noEditPoints="1" noAdjustHandles="1" noChangeArrowheads="1" noChangeShapeType="1" noTextEdit="1"/>
              </p:cNvSpPr>
              <p:nvPr/>
            </p:nvSpPr>
            <p:spPr>
              <a:xfrm>
                <a:off x="4554832" y="2207858"/>
                <a:ext cx="4057924" cy="252120"/>
              </a:xfrm>
              <a:prstGeom prst="rect">
                <a:avLst/>
              </a:prstGeom>
              <a:blipFill>
                <a:blip r:embed="rId3"/>
                <a:stretch>
                  <a:fillRect t="-21429" b="-476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325F1621-A50F-4483-B5F3-58361B8DD456}"/>
                  </a:ext>
                </a:extLst>
              </p:cNvPr>
              <p:cNvSpPr txBox="1"/>
              <p:nvPr/>
            </p:nvSpPr>
            <p:spPr>
              <a:xfrm>
                <a:off x="5205511" y="2700232"/>
                <a:ext cx="720330" cy="215444"/>
              </a:xfrm>
              <a:prstGeom prst="rect">
                <a:avLst/>
              </a:prstGeom>
              <a:solidFill>
                <a:schemeClr val="accent5">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accent2">
                                  <a:lumMod val="50000"/>
                                </a:schemeClr>
                              </a:solidFill>
                              <a:latin typeface="Cambria Math" panose="02040503050406030204" pitchFamily="18" charset="0"/>
                            </a:rPr>
                          </m:ctrlPr>
                        </m:dPr>
                        <m:e>
                          <m:r>
                            <a:rPr lang="en-US" altLang="zh-CN" sz="1400" b="1" i="1" smtClean="0">
                              <a:solidFill>
                                <a:schemeClr val="accent2">
                                  <a:lumMod val="50000"/>
                                </a:schemeClr>
                              </a:solidFill>
                              <a:latin typeface="Cambria Math" panose="02040503050406030204" pitchFamily="18" charset="0"/>
                            </a:rPr>
                            <m:t>𝒑</m:t>
                          </m:r>
                          <m:r>
                            <a:rPr lang="en-US" altLang="zh-CN" sz="1400" b="1" i="1" smtClean="0">
                              <a:solidFill>
                                <a:schemeClr val="accent2">
                                  <a:lumMod val="50000"/>
                                </a:schemeClr>
                              </a:solidFill>
                              <a:latin typeface="Cambria Math" panose="02040503050406030204" pitchFamily="18" charset="0"/>
                            </a:rPr>
                            <m:t>, </m:t>
                          </m:r>
                          <m:r>
                            <a:rPr lang="en-US" altLang="zh-CN" sz="1400" b="1" i="1" smtClean="0">
                              <a:solidFill>
                                <a:schemeClr val="accent2">
                                  <a:lumMod val="50000"/>
                                </a:schemeClr>
                              </a:solidFill>
                              <a:latin typeface="Cambria Math" panose="02040503050406030204" pitchFamily="18" charset="0"/>
                            </a:rPr>
                            <m:t>𝒒</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𝒓</m:t>
                          </m:r>
                        </m:e>
                      </m:d>
                    </m:oMath>
                  </m:oMathPara>
                </a14:m>
                <a:endParaRPr lang="zh-CN" altLang="en-US" sz="1400" b="1"/>
              </a:p>
            </p:txBody>
          </p:sp>
        </mc:Choice>
        <mc:Fallback>
          <p:sp>
            <p:nvSpPr>
              <p:cNvPr id="17" name="文本框 16">
                <a:extLst>
                  <a:ext uri="{FF2B5EF4-FFF2-40B4-BE49-F238E27FC236}">
                    <a16:creationId xmlns:a16="http://schemas.microsoft.com/office/drawing/2014/main" id="{325F1621-A50F-4483-B5F3-58361B8DD456}"/>
                  </a:ext>
                </a:extLst>
              </p:cNvPr>
              <p:cNvSpPr txBox="1">
                <a:spLocks noRot="1" noChangeAspect="1" noMove="1" noResize="1" noEditPoints="1" noAdjustHandles="1" noChangeArrowheads="1" noChangeShapeType="1" noTextEdit="1"/>
              </p:cNvSpPr>
              <p:nvPr/>
            </p:nvSpPr>
            <p:spPr>
              <a:xfrm>
                <a:off x="5205511" y="2700232"/>
                <a:ext cx="720330" cy="215444"/>
              </a:xfrm>
              <a:prstGeom prst="rect">
                <a:avLst/>
              </a:prstGeom>
              <a:blipFill>
                <a:blip r:embed="rId4"/>
                <a:stretch>
                  <a:fillRect b="-228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A98C575C-B355-49B0-B47F-96C4543C42BC}"/>
                  </a:ext>
                </a:extLst>
              </p:cNvPr>
              <p:cNvSpPr txBox="1"/>
              <p:nvPr/>
            </p:nvSpPr>
            <p:spPr>
              <a:xfrm>
                <a:off x="6363787" y="2697024"/>
                <a:ext cx="720330" cy="215444"/>
              </a:xfrm>
              <a:prstGeom prst="rect">
                <a:avLst/>
              </a:prstGeom>
              <a:solidFill>
                <a:schemeClr val="accent5">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accent2">
                                  <a:lumMod val="50000"/>
                                </a:schemeClr>
                              </a:solidFill>
                              <a:latin typeface="Cambria Math" panose="02040503050406030204" pitchFamily="18" charset="0"/>
                            </a:rPr>
                          </m:ctrlPr>
                        </m:dPr>
                        <m:e>
                          <m:r>
                            <a:rPr lang="en-US" altLang="zh-CN" sz="1400" b="1" i="1" smtClean="0">
                              <a:solidFill>
                                <a:schemeClr val="accent2">
                                  <a:lumMod val="50000"/>
                                </a:schemeClr>
                              </a:solidFill>
                              <a:latin typeface="Cambria Math" panose="02040503050406030204" pitchFamily="18" charset="0"/>
                            </a:rPr>
                            <m:t>𝒑</m:t>
                          </m:r>
                          <m:r>
                            <a:rPr lang="en-US" altLang="zh-CN" sz="1400" b="1" i="1" smtClean="0">
                              <a:solidFill>
                                <a:schemeClr val="accent2">
                                  <a:lumMod val="50000"/>
                                </a:schemeClr>
                              </a:solidFill>
                              <a:latin typeface="Cambria Math" panose="02040503050406030204" pitchFamily="18" charset="0"/>
                            </a:rPr>
                            <m:t>, </m:t>
                          </m:r>
                          <m:r>
                            <a:rPr lang="en-US" altLang="zh-CN" sz="1400" b="1" i="1" smtClean="0">
                              <a:solidFill>
                                <a:schemeClr val="accent2">
                                  <a:lumMod val="50000"/>
                                </a:schemeClr>
                              </a:solidFill>
                              <a:latin typeface="Cambria Math" panose="02040503050406030204" pitchFamily="18" charset="0"/>
                            </a:rPr>
                            <m:t>𝒓</m:t>
                          </m:r>
                        </m:e>
                      </m:d>
                    </m:oMath>
                  </m:oMathPara>
                </a14:m>
                <a:endParaRPr lang="zh-CN" altLang="en-US" sz="1400" b="1"/>
              </a:p>
            </p:txBody>
          </p:sp>
        </mc:Choice>
        <mc:Fallback>
          <p:sp>
            <p:nvSpPr>
              <p:cNvPr id="18" name="文本框 17">
                <a:extLst>
                  <a:ext uri="{FF2B5EF4-FFF2-40B4-BE49-F238E27FC236}">
                    <a16:creationId xmlns:a16="http://schemas.microsoft.com/office/drawing/2014/main" id="{A98C575C-B355-49B0-B47F-96C4543C42BC}"/>
                  </a:ext>
                </a:extLst>
              </p:cNvPr>
              <p:cNvSpPr txBox="1">
                <a:spLocks noRot="1" noChangeAspect="1" noMove="1" noResize="1" noEditPoints="1" noAdjustHandles="1" noChangeArrowheads="1" noChangeShapeType="1" noTextEdit="1"/>
              </p:cNvSpPr>
              <p:nvPr/>
            </p:nvSpPr>
            <p:spPr>
              <a:xfrm>
                <a:off x="6363787" y="2697024"/>
                <a:ext cx="720330" cy="215444"/>
              </a:xfrm>
              <a:prstGeom prst="rect">
                <a:avLst/>
              </a:prstGeom>
              <a:blipFill>
                <a:blip r:embed="rId5"/>
                <a:stretch>
                  <a:fillRect b="-22222"/>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FFC2A807-F626-4032-920C-FA7FC6483DC0}"/>
              </a:ext>
            </a:extLst>
          </p:cNvPr>
          <p:cNvCxnSpPr>
            <a:cxnSpLocks/>
            <a:stCxn id="17" idx="2"/>
          </p:cNvCxnSpPr>
          <p:nvPr/>
        </p:nvCxnSpPr>
        <p:spPr>
          <a:xfrm>
            <a:off x="5565676" y="2915676"/>
            <a:ext cx="457558" cy="254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E3DDD72-7606-4DC1-8632-19512E5C1FA7}"/>
              </a:ext>
            </a:extLst>
          </p:cNvPr>
          <p:cNvCxnSpPr>
            <a:cxnSpLocks/>
            <a:stCxn id="18" idx="2"/>
          </p:cNvCxnSpPr>
          <p:nvPr/>
        </p:nvCxnSpPr>
        <p:spPr>
          <a:xfrm flipH="1">
            <a:off x="6023234" y="2912468"/>
            <a:ext cx="700718" cy="25772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403EB9F9-CB4F-42E3-B103-1E7B4BE7E576}"/>
                  </a:ext>
                </a:extLst>
              </p:cNvPr>
              <p:cNvSpPr txBox="1"/>
              <p:nvPr/>
            </p:nvSpPr>
            <p:spPr>
              <a:xfrm>
                <a:off x="5719222" y="3170189"/>
                <a:ext cx="510162" cy="215444"/>
              </a:xfrm>
              <a:prstGeom prst="rect">
                <a:avLst/>
              </a:prstGeom>
              <a:solidFill>
                <a:schemeClr val="accent5">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accent2">
                                  <a:lumMod val="50000"/>
                                </a:schemeClr>
                              </a:solidFill>
                              <a:latin typeface="Cambria Math" panose="02040503050406030204" pitchFamily="18" charset="0"/>
                            </a:rPr>
                          </m:ctrlPr>
                        </m:dPr>
                        <m:e>
                          <m:r>
                            <a:rPr lang="en-US" altLang="zh-CN" sz="1400" b="1" i="1" smtClean="0">
                              <a:solidFill>
                                <a:schemeClr val="accent2">
                                  <a:lumMod val="50000"/>
                                </a:schemeClr>
                              </a:solidFill>
                              <a:latin typeface="Cambria Math" panose="02040503050406030204" pitchFamily="18" charset="0"/>
                            </a:rPr>
                            <m:t>𝒑</m:t>
                          </m:r>
                        </m:e>
                      </m:d>
                    </m:oMath>
                  </m:oMathPara>
                </a14:m>
                <a:endParaRPr lang="zh-CN" altLang="en-US" sz="1400" b="1"/>
              </a:p>
            </p:txBody>
          </p:sp>
        </mc:Choice>
        <mc:Fallback>
          <p:sp>
            <p:nvSpPr>
              <p:cNvPr id="24" name="文本框 23">
                <a:extLst>
                  <a:ext uri="{FF2B5EF4-FFF2-40B4-BE49-F238E27FC236}">
                    <a16:creationId xmlns:a16="http://schemas.microsoft.com/office/drawing/2014/main" id="{403EB9F9-CB4F-42E3-B103-1E7B4BE7E576}"/>
                  </a:ext>
                </a:extLst>
              </p:cNvPr>
              <p:cNvSpPr txBox="1">
                <a:spLocks noRot="1" noChangeAspect="1" noMove="1" noResize="1" noEditPoints="1" noAdjustHandles="1" noChangeArrowheads="1" noChangeShapeType="1" noTextEdit="1"/>
              </p:cNvSpPr>
              <p:nvPr/>
            </p:nvSpPr>
            <p:spPr>
              <a:xfrm>
                <a:off x="5719222" y="3170189"/>
                <a:ext cx="510162" cy="215444"/>
              </a:xfrm>
              <a:prstGeom prst="rect">
                <a:avLst/>
              </a:prstGeom>
              <a:blipFill>
                <a:blip r:embed="rId6"/>
                <a:stretch>
                  <a:fillRect b="-2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99224A2D-CAE0-4ECF-8B0C-A2C549851B5B}"/>
                  </a:ext>
                </a:extLst>
              </p:cNvPr>
              <p:cNvSpPr txBox="1"/>
              <p:nvPr/>
            </p:nvSpPr>
            <p:spPr>
              <a:xfrm>
                <a:off x="6537507" y="3179635"/>
                <a:ext cx="490457" cy="215444"/>
              </a:xfrm>
              <a:prstGeom prst="rect">
                <a:avLst/>
              </a:prstGeom>
              <a:solidFill>
                <a:schemeClr val="accent5">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accent2">
                                  <a:lumMod val="50000"/>
                                </a:schemeClr>
                              </a:solidFill>
                              <a:latin typeface="Cambria Math" panose="02040503050406030204" pitchFamily="18" charset="0"/>
                            </a:rPr>
                          </m:ctrlPr>
                        </m:dPr>
                        <m:e>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𝒑</m:t>
                          </m:r>
                        </m:e>
                      </m:d>
                    </m:oMath>
                  </m:oMathPara>
                </a14:m>
                <a:endParaRPr lang="zh-CN" altLang="en-US" sz="1400" b="1"/>
              </a:p>
            </p:txBody>
          </p:sp>
        </mc:Choice>
        <mc:Fallback>
          <p:sp>
            <p:nvSpPr>
              <p:cNvPr id="26" name="文本框 25">
                <a:extLst>
                  <a:ext uri="{FF2B5EF4-FFF2-40B4-BE49-F238E27FC236}">
                    <a16:creationId xmlns:a16="http://schemas.microsoft.com/office/drawing/2014/main" id="{99224A2D-CAE0-4ECF-8B0C-A2C549851B5B}"/>
                  </a:ext>
                </a:extLst>
              </p:cNvPr>
              <p:cNvSpPr txBox="1">
                <a:spLocks noRot="1" noChangeAspect="1" noMove="1" noResize="1" noEditPoints="1" noAdjustHandles="1" noChangeArrowheads="1" noChangeShapeType="1" noTextEdit="1"/>
              </p:cNvSpPr>
              <p:nvPr/>
            </p:nvSpPr>
            <p:spPr>
              <a:xfrm>
                <a:off x="6537507" y="3179635"/>
                <a:ext cx="490457" cy="215444"/>
              </a:xfrm>
              <a:prstGeom prst="rect">
                <a:avLst/>
              </a:prstGeom>
              <a:blipFill>
                <a:blip r:embed="rId7"/>
                <a:stretch>
                  <a:fillRect b="-228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CA223520-6230-4FE9-96D8-24EE81352C8D}"/>
                  </a:ext>
                </a:extLst>
              </p:cNvPr>
              <p:cNvSpPr txBox="1"/>
              <p:nvPr/>
            </p:nvSpPr>
            <p:spPr>
              <a:xfrm>
                <a:off x="6139624" y="3648687"/>
                <a:ext cx="490457" cy="215444"/>
              </a:xfrm>
              <a:prstGeom prst="rect">
                <a:avLst/>
              </a:prstGeom>
              <a:solidFill>
                <a:schemeClr val="accent5">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accent2">
                              <a:lumMod val="50000"/>
                            </a:schemeClr>
                          </a:solidFill>
                          <a:latin typeface="Cambria Math" panose="02040503050406030204" pitchFamily="18" charset="0"/>
                          <a:ea typeface="Cambria Math" panose="02040503050406030204" pitchFamily="18" charset="0"/>
                        </a:rPr>
                        <m:t>∅</m:t>
                      </m:r>
                    </m:oMath>
                  </m:oMathPara>
                </a14:m>
                <a:endParaRPr lang="zh-CN" altLang="en-US" sz="1400" b="1">
                  <a:solidFill>
                    <a:schemeClr val="accent2">
                      <a:lumMod val="50000"/>
                    </a:schemeClr>
                  </a:solidFill>
                </a:endParaRPr>
              </a:p>
            </p:txBody>
          </p:sp>
        </mc:Choice>
        <mc:Fallback>
          <p:sp>
            <p:nvSpPr>
              <p:cNvPr id="27" name="文本框 26">
                <a:extLst>
                  <a:ext uri="{FF2B5EF4-FFF2-40B4-BE49-F238E27FC236}">
                    <a16:creationId xmlns:a16="http://schemas.microsoft.com/office/drawing/2014/main" id="{CA223520-6230-4FE9-96D8-24EE81352C8D}"/>
                  </a:ext>
                </a:extLst>
              </p:cNvPr>
              <p:cNvSpPr txBox="1">
                <a:spLocks noRot="1" noChangeAspect="1" noMove="1" noResize="1" noEditPoints="1" noAdjustHandles="1" noChangeArrowheads="1" noChangeShapeType="1" noTextEdit="1"/>
              </p:cNvSpPr>
              <p:nvPr/>
            </p:nvSpPr>
            <p:spPr>
              <a:xfrm>
                <a:off x="6139624" y="3648687"/>
                <a:ext cx="490457" cy="215444"/>
              </a:xfrm>
              <a:prstGeom prst="rect">
                <a:avLst/>
              </a:prstGeom>
              <a:blipFill>
                <a:blip r:embed="rId8"/>
                <a:stretch>
                  <a:fillRect b="-14286"/>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356450B2-5A13-4DD7-BF53-6B4B6AA2657B}"/>
              </a:ext>
            </a:extLst>
          </p:cNvPr>
          <p:cNvCxnSpPr>
            <a:stCxn id="24" idx="2"/>
            <a:endCxn id="27" idx="0"/>
          </p:cNvCxnSpPr>
          <p:nvPr/>
        </p:nvCxnSpPr>
        <p:spPr>
          <a:xfrm>
            <a:off x="5974303" y="3385633"/>
            <a:ext cx="410550" cy="263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16A495E-5501-4A4F-85D8-4748553B755E}"/>
              </a:ext>
            </a:extLst>
          </p:cNvPr>
          <p:cNvCxnSpPr>
            <a:stCxn id="26" idx="2"/>
            <a:endCxn id="27" idx="0"/>
          </p:cNvCxnSpPr>
          <p:nvPr/>
        </p:nvCxnSpPr>
        <p:spPr>
          <a:xfrm flipH="1">
            <a:off x="6384853" y="3395079"/>
            <a:ext cx="397883" cy="2536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820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主析取范式与主合取范式</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极小项的编码</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4</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C417F43-2267-49A9-ABF0-85F193EC5FC5}"/>
                  </a:ext>
                </a:extLst>
              </p:cNvPr>
              <p:cNvSpPr txBox="1"/>
              <p:nvPr/>
            </p:nvSpPr>
            <p:spPr>
              <a:xfrm>
                <a:off x="517605" y="681873"/>
                <a:ext cx="6009384" cy="1972335"/>
              </a:xfrm>
              <a:prstGeom prst="rect">
                <a:avLst/>
              </a:prstGeom>
              <a:solidFill>
                <a:schemeClr val="accent5">
                  <a:lumMod val="20000"/>
                  <a:lumOff val="80000"/>
                </a:schemeClr>
              </a:solidFill>
            </p:spPr>
            <p:txBody>
              <a:bodyPr wrap="square" rtlCol="0">
                <a:spAutoFit/>
              </a:bodyPr>
              <a:lstStyle/>
              <a:p>
                <a:pPr algn="ctr">
                  <a:spcBef>
                    <a:spcPts val="450"/>
                  </a:spcBef>
                  <a:spcAft>
                    <a:spcPts val="225"/>
                  </a:spcAft>
                </a:pPr>
                <a:r>
                  <a:rPr lang="zh-CN" altLang="en-US" sz="1800" b="1">
                    <a:solidFill>
                      <a:srgbClr val="002060"/>
                    </a:solidFill>
                  </a:rPr>
                  <a:t>极小项的编码</a:t>
                </a:r>
                <a:endParaRPr lang="en-US" altLang="zh-CN" sz="1500" b="1">
                  <a:solidFill>
                    <a:srgbClr val="002060"/>
                  </a:solidFill>
                </a:endParaRPr>
              </a:p>
              <a:p>
                <a:pPr>
                  <a:spcBef>
                    <a:spcPts val="450"/>
                  </a:spcBef>
                  <a:spcAft>
                    <a:spcPts val="225"/>
                  </a:spcAft>
                </a:pPr>
                <a:r>
                  <a:rPr lang="zh-CN" altLang="en-US" sz="1500" b="1">
                    <a:solidFill>
                      <a:schemeClr val="accent6">
                        <a:lumMod val="50000"/>
                      </a:schemeClr>
                    </a:solidFill>
                    <a:latin typeface="宋体" panose="02010600030101010101" pitchFamily="2" charset="-122"/>
                    <a:ea typeface="宋体" panose="02010600030101010101" pitchFamily="2" charset="-122"/>
                  </a:rPr>
                  <a:t>固定</a:t>
                </a:r>
                <a14:m>
                  <m:oMath xmlns:m="http://schemas.openxmlformats.org/officeDocument/2006/math">
                    <m:r>
                      <a:rPr lang="en-US" altLang="zh-CN" sz="1500" b="1" i="1">
                        <a:solidFill>
                          <a:schemeClr val="accent6">
                            <a:lumMod val="50000"/>
                          </a:schemeClr>
                        </a:solidFill>
                        <a:latin typeface="Cambria Math" panose="02040503050406030204" pitchFamily="18" charset="0"/>
                        <a:ea typeface="宋体" panose="02010600030101010101" pitchFamily="2" charset="-122"/>
                      </a:rPr>
                      <m:t>𝒏</m:t>
                    </m:r>
                  </m:oMath>
                </a14:m>
                <a:r>
                  <a:rPr lang="zh-CN" altLang="en-US" sz="1500" b="1">
                    <a:solidFill>
                      <a:schemeClr val="accent6">
                        <a:lumMod val="50000"/>
                      </a:schemeClr>
                    </a:solidFill>
                    <a:latin typeface="宋体" panose="02010600030101010101" pitchFamily="2" charset="-122"/>
                    <a:ea typeface="宋体" panose="02010600030101010101" pitchFamily="2" charset="-122"/>
                  </a:rPr>
                  <a:t>个命题变量的顺序，</a:t>
                </a:r>
                <a14:m>
                  <m:oMath xmlns:m="http://schemas.openxmlformats.org/officeDocument/2006/math">
                    <m:sSup>
                      <m:sSupPr>
                        <m:ctrlPr>
                          <a:rPr lang="en-US" altLang="zh-CN" sz="1500" b="1" i="1">
                            <a:solidFill>
                              <a:schemeClr val="accent6">
                                <a:lumMod val="50000"/>
                              </a:schemeClr>
                            </a:solidFill>
                            <a:latin typeface="Cambria Math" panose="02040503050406030204" pitchFamily="18" charset="0"/>
                            <a:ea typeface="宋体" panose="02010600030101010101" pitchFamily="2" charset="-122"/>
                          </a:rPr>
                        </m:ctrlPr>
                      </m:sSupPr>
                      <m:e>
                        <m:r>
                          <a:rPr lang="en-US" altLang="zh-CN" sz="1500" b="1" i="1">
                            <a:solidFill>
                              <a:schemeClr val="accent6">
                                <a:lumMod val="50000"/>
                              </a:schemeClr>
                            </a:solidFill>
                            <a:latin typeface="Cambria Math" panose="02040503050406030204" pitchFamily="18" charset="0"/>
                            <a:ea typeface="宋体" panose="02010600030101010101" pitchFamily="2" charset="-122"/>
                          </a:rPr>
                          <m:t>𝟐</m:t>
                        </m:r>
                      </m:e>
                      <m:sup>
                        <m:r>
                          <a:rPr lang="en-US" altLang="zh-CN" sz="1500" b="1" i="1">
                            <a:solidFill>
                              <a:schemeClr val="accent6">
                                <a:lumMod val="50000"/>
                              </a:schemeClr>
                            </a:solidFill>
                            <a:latin typeface="Cambria Math" panose="02040503050406030204" pitchFamily="18" charset="0"/>
                            <a:ea typeface="宋体" panose="02010600030101010101" pitchFamily="2" charset="-122"/>
                          </a:rPr>
                          <m:t>𝒏</m:t>
                        </m:r>
                      </m:sup>
                    </m:sSup>
                  </m:oMath>
                </a14:m>
                <a:r>
                  <a:rPr lang="zh-CN" altLang="en-US" sz="1500" b="1">
                    <a:solidFill>
                      <a:schemeClr val="accent6">
                        <a:lumMod val="50000"/>
                      </a:schemeClr>
                    </a:solidFill>
                    <a:latin typeface="宋体" panose="02010600030101010101" pitchFamily="2" charset="-122"/>
                    <a:ea typeface="宋体" panose="02010600030101010101" pitchFamily="2" charset="-122"/>
                  </a:rPr>
                  <a:t>个极小项可用长度为</a:t>
                </a:r>
                <a14:m>
                  <m:oMath xmlns:m="http://schemas.openxmlformats.org/officeDocument/2006/math">
                    <m:r>
                      <a:rPr lang="en-US" altLang="zh-CN" sz="1500" b="1" i="1">
                        <a:solidFill>
                          <a:schemeClr val="accent6">
                            <a:lumMod val="50000"/>
                          </a:schemeClr>
                        </a:solidFill>
                        <a:latin typeface="Cambria Math" panose="02040503050406030204" pitchFamily="18" charset="0"/>
                        <a:ea typeface="宋体" panose="02010600030101010101" pitchFamily="2" charset="-122"/>
                      </a:rPr>
                      <m:t>𝒏</m:t>
                    </m:r>
                  </m:oMath>
                </a14:m>
                <a:r>
                  <a:rPr lang="zh-CN" altLang="en-US" sz="1500" b="1">
                    <a:solidFill>
                      <a:schemeClr val="accent6">
                        <a:lumMod val="50000"/>
                      </a:schemeClr>
                    </a:solidFill>
                    <a:latin typeface="宋体" panose="02010600030101010101" pitchFamily="2" charset="-122"/>
                    <a:ea typeface="宋体" panose="02010600030101010101" pitchFamily="2" charset="-122"/>
                  </a:rPr>
                  <a:t>的二进制串编码  </a:t>
                </a:r>
                <a:endParaRPr lang="en-US" altLang="zh-CN" sz="1500" b="1">
                  <a:solidFill>
                    <a:schemeClr val="accent6">
                      <a:lumMod val="50000"/>
                    </a:schemeClr>
                  </a:solidFill>
                  <a:latin typeface="宋体" panose="02010600030101010101" pitchFamily="2" charset="-122"/>
                  <a:ea typeface="宋体" panose="02010600030101010101" pitchFamily="2" charset="-122"/>
                </a:endParaRPr>
              </a:p>
              <a:p>
                <a:pPr marL="214313" indent="-214313">
                  <a:spcBef>
                    <a:spcPts val="450"/>
                  </a:spcBef>
                  <a:spcAft>
                    <a:spcPts val="225"/>
                  </a:spcAft>
                  <a:buFont typeface="Arial" panose="020B0604020202020204" pitchFamily="34" charset="0"/>
                  <a:buChar char="•"/>
                </a:pPr>
                <a:r>
                  <a:rPr lang="zh-CN" altLang="en-US" sz="1500" b="1">
                    <a:solidFill>
                      <a:srgbClr val="C00000"/>
                    </a:solidFill>
                    <a:latin typeface="楷体" panose="02010609060101010101" pitchFamily="49" charset="-122"/>
                    <a:ea typeface="楷体" panose="02010609060101010101" pitchFamily="49" charset="-122"/>
                  </a:rPr>
                  <a:t>如果一个极小项含有第</a:t>
                </a:r>
                <a14:m>
                  <m:oMath xmlns:m="http://schemas.openxmlformats.org/officeDocument/2006/math">
                    <m:r>
                      <a:rPr lang="en-US" altLang="zh-CN" sz="1500" b="1" i="1">
                        <a:solidFill>
                          <a:srgbClr val="C00000"/>
                        </a:solidFill>
                        <a:latin typeface="Cambria Math" panose="02040503050406030204" pitchFamily="18" charset="0"/>
                        <a:ea typeface="楷体" panose="02010609060101010101" pitchFamily="49" charset="-122"/>
                      </a:rPr>
                      <m:t>𝒊</m:t>
                    </m:r>
                  </m:oMath>
                </a14:m>
                <a:r>
                  <a:rPr lang="zh-CN" altLang="en-US" sz="1500" b="1">
                    <a:solidFill>
                      <a:srgbClr val="C00000"/>
                    </a:solidFill>
                    <a:latin typeface="楷体" panose="02010609060101010101" pitchFamily="49" charset="-122"/>
                    <a:ea typeface="楷体" panose="02010609060101010101" pitchFamily="49" charset="-122"/>
                  </a:rPr>
                  <a:t>个命题变量本身则该极小项的第</a:t>
                </a:r>
                <a14:m>
                  <m:oMath xmlns:m="http://schemas.openxmlformats.org/officeDocument/2006/math">
                    <m:r>
                      <a:rPr lang="en-US" altLang="zh-CN" sz="1500" b="1" i="1">
                        <a:solidFill>
                          <a:srgbClr val="C00000"/>
                        </a:solidFill>
                        <a:latin typeface="Cambria Math" panose="02040503050406030204" pitchFamily="18" charset="0"/>
                        <a:ea typeface="楷体" panose="02010609060101010101" pitchFamily="49" charset="-122"/>
                      </a:rPr>
                      <m:t>𝒊</m:t>
                    </m:r>
                  </m:oMath>
                </a14:m>
                <a:r>
                  <a:rPr lang="zh-CN" altLang="en-US" sz="1500" b="1">
                    <a:solidFill>
                      <a:srgbClr val="C00000"/>
                    </a:solidFill>
                    <a:latin typeface="楷体" panose="02010609060101010101" pitchFamily="49" charset="-122"/>
                    <a:ea typeface="楷体" panose="02010609060101010101" pitchFamily="49" charset="-122"/>
                  </a:rPr>
                  <a:t>位编码为</a:t>
                </a:r>
                <a14:m>
                  <m:oMath xmlns:m="http://schemas.openxmlformats.org/officeDocument/2006/math">
                    <m:r>
                      <a:rPr lang="en-US" altLang="zh-CN" sz="1500" b="1" i="1">
                        <a:solidFill>
                          <a:srgbClr val="C00000"/>
                        </a:solidFill>
                        <a:latin typeface="Cambria Math" panose="02040503050406030204" pitchFamily="18" charset="0"/>
                        <a:ea typeface="楷体" panose="02010609060101010101" pitchFamily="49" charset="-122"/>
                        <a:cs typeface="Arial" panose="020B0604020202020204" pitchFamily="34" charset="0"/>
                      </a:rPr>
                      <m:t>𝟏</m:t>
                    </m:r>
                  </m:oMath>
                </a14:m>
                <a:endParaRPr lang="en-US" altLang="zh-CN" sz="1500" b="1">
                  <a:solidFill>
                    <a:srgbClr val="C00000"/>
                  </a:solidFill>
                  <a:latin typeface="Arial" panose="020B0604020202020204" pitchFamily="34" charset="0"/>
                  <a:ea typeface="楷体" panose="02010609060101010101" pitchFamily="49" charset="-122"/>
                  <a:cs typeface="Arial" panose="020B0604020202020204" pitchFamily="34" charset="0"/>
                </a:endParaRPr>
              </a:p>
              <a:p>
                <a:pPr marL="214313" indent="-214313">
                  <a:spcBef>
                    <a:spcPts val="450"/>
                  </a:spcBef>
                  <a:spcAft>
                    <a:spcPts val="225"/>
                  </a:spcAft>
                  <a:buFont typeface="Arial" panose="020B0604020202020204" pitchFamily="34" charset="0"/>
                  <a:buChar char="•"/>
                </a:pPr>
                <a:r>
                  <a:rPr lang="zh-CN" altLang="en-US" sz="1500" b="1">
                    <a:solidFill>
                      <a:srgbClr val="C00000"/>
                    </a:solidFill>
                    <a:latin typeface="楷体" panose="02010609060101010101" pitchFamily="49" charset="-122"/>
                    <a:ea typeface="楷体" panose="02010609060101010101" pitchFamily="49" charset="-122"/>
                  </a:rPr>
                  <a:t>如果含有第</a:t>
                </a:r>
                <a14:m>
                  <m:oMath xmlns:m="http://schemas.openxmlformats.org/officeDocument/2006/math">
                    <m:r>
                      <a:rPr lang="en-US" altLang="zh-CN" sz="1500" b="1" i="1">
                        <a:solidFill>
                          <a:srgbClr val="C00000"/>
                        </a:solidFill>
                        <a:latin typeface="Cambria Math" panose="02040503050406030204" pitchFamily="18" charset="0"/>
                        <a:ea typeface="楷体" panose="02010609060101010101" pitchFamily="49" charset="-122"/>
                      </a:rPr>
                      <m:t>𝒊</m:t>
                    </m:r>
                  </m:oMath>
                </a14:m>
                <a:r>
                  <a:rPr lang="zh-CN" altLang="en-US" sz="1500" b="1">
                    <a:solidFill>
                      <a:srgbClr val="C00000"/>
                    </a:solidFill>
                    <a:latin typeface="楷体" panose="02010609060101010101" pitchFamily="49" charset="-122"/>
                    <a:ea typeface="楷体" panose="02010609060101010101" pitchFamily="49" charset="-122"/>
                  </a:rPr>
                  <a:t>个命题变量的否定则其第</a:t>
                </a:r>
                <a14:m>
                  <m:oMath xmlns:m="http://schemas.openxmlformats.org/officeDocument/2006/math">
                    <m:r>
                      <a:rPr lang="en-US" altLang="zh-CN" sz="1500" b="1" i="1">
                        <a:solidFill>
                          <a:srgbClr val="C00000"/>
                        </a:solidFill>
                        <a:latin typeface="Cambria Math" panose="02040503050406030204" pitchFamily="18" charset="0"/>
                        <a:ea typeface="楷体" panose="02010609060101010101" pitchFamily="49" charset="-122"/>
                      </a:rPr>
                      <m:t>𝒊</m:t>
                    </m:r>
                  </m:oMath>
                </a14:m>
                <a:r>
                  <a:rPr lang="zh-CN" altLang="en-US" sz="1500" b="1">
                    <a:solidFill>
                      <a:srgbClr val="C00000"/>
                    </a:solidFill>
                    <a:latin typeface="楷体" panose="02010609060101010101" pitchFamily="49" charset="-122"/>
                    <a:ea typeface="楷体" panose="02010609060101010101" pitchFamily="49" charset="-122"/>
                  </a:rPr>
                  <a:t>位编码为</a:t>
                </a:r>
                <a14:m>
                  <m:oMath xmlns:m="http://schemas.openxmlformats.org/officeDocument/2006/math">
                    <m:r>
                      <a:rPr lang="en-US" altLang="zh-CN" sz="1500" b="1" i="1">
                        <a:solidFill>
                          <a:srgbClr val="C00000"/>
                        </a:solidFill>
                        <a:latin typeface="Cambria Math" panose="02040503050406030204" pitchFamily="18" charset="0"/>
                        <a:ea typeface="楷体" panose="02010609060101010101" pitchFamily="49" charset="-122"/>
                        <a:cs typeface="Arial" panose="020B0604020202020204" pitchFamily="34" charset="0"/>
                      </a:rPr>
                      <m:t>𝟎</m:t>
                    </m:r>
                  </m:oMath>
                </a14:m>
                <a:endParaRPr lang="en-US" altLang="zh-CN" sz="1500" b="1">
                  <a:solidFill>
                    <a:srgbClr val="C00000"/>
                  </a:solidFill>
                  <a:latin typeface="Arial" panose="020B0604020202020204" pitchFamily="34" charset="0"/>
                  <a:ea typeface="楷体" panose="02010609060101010101" pitchFamily="49" charset="-122"/>
                  <a:cs typeface="Arial" panose="020B0604020202020204" pitchFamily="34" charset="0"/>
                </a:endParaRPr>
              </a:p>
              <a:p>
                <a:pPr>
                  <a:spcBef>
                    <a:spcPts val="450"/>
                  </a:spcBef>
                  <a:spcAft>
                    <a:spcPts val="225"/>
                  </a:spcAft>
                </a:pPr>
                <a14:m>
                  <m:oMath xmlns:m="http://schemas.openxmlformats.org/officeDocument/2006/math">
                    <m:sSup>
                      <m:sSupPr>
                        <m:ctrlPr>
                          <a:rPr lang="en-US" altLang="zh-CN" sz="1500" b="1" i="1">
                            <a:solidFill>
                              <a:schemeClr val="accent6">
                                <a:lumMod val="50000"/>
                              </a:schemeClr>
                            </a:solidFill>
                            <a:latin typeface="Cambria Math" panose="02040503050406030204" pitchFamily="18" charset="0"/>
                            <a:ea typeface="宋体" panose="02010600030101010101" pitchFamily="2" charset="-122"/>
                          </a:rPr>
                        </m:ctrlPr>
                      </m:sSupPr>
                      <m:e>
                        <m:r>
                          <a:rPr lang="en-US" altLang="zh-CN" sz="1500" b="1" i="1">
                            <a:solidFill>
                              <a:schemeClr val="accent6">
                                <a:lumMod val="50000"/>
                              </a:schemeClr>
                            </a:solidFill>
                            <a:latin typeface="Cambria Math" panose="02040503050406030204" pitchFamily="18" charset="0"/>
                            <a:ea typeface="宋体" panose="02010600030101010101" pitchFamily="2" charset="-122"/>
                          </a:rPr>
                          <m:t>𝟐</m:t>
                        </m:r>
                      </m:e>
                      <m:sup>
                        <m:r>
                          <a:rPr lang="en-US" altLang="zh-CN" sz="1500" b="1" i="1">
                            <a:solidFill>
                              <a:schemeClr val="accent6">
                                <a:lumMod val="50000"/>
                              </a:schemeClr>
                            </a:solidFill>
                            <a:latin typeface="Cambria Math" panose="02040503050406030204" pitchFamily="18" charset="0"/>
                            <a:ea typeface="宋体" panose="02010600030101010101" pitchFamily="2" charset="-122"/>
                          </a:rPr>
                          <m:t>𝒏</m:t>
                        </m:r>
                      </m:sup>
                    </m:sSup>
                  </m:oMath>
                </a14:m>
                <a:r>
                  <a:rPr lang="zh-CN" altLang="en-US" sz="1500" b="1">
                    <a:solidFill>
                      <a:schemeClr val="accent6">
                        <a:lumMod val="50000"/>
                      </a:schemeClr>
                    </a:solidFill>
                    <a:latin typeface="宋体" panose="02010600030101010101" pitchFamily="2" charset="-122"/>
                    <a:ea typeface="宋体" panose="02010600030101010101" pitchFamily="2" charset="-122"/>
                  </a:rPr>
                  <a:t>个极小项刚好与</a:t>
                </a:r>
                <a14:m>
                  <m:oMath xmlns:m="http://schemas.openxmlformats.org/officeDocument/2006/math">
                    <m:r>
                      <a:rPr lang="en-US" altLang="zh-CN" sz="1500" b="1" i="1">
                        <a:solidFill>
                          <a:schemeClr val="accent6">
                            <a:lumMod val="50000"/>
                          </a:schemeClr>
                        </a:solidFill>
                        <a:latin typeface="Cambria Math" panose="02040503050406030204" pitchFamily="18" charset="0"/>
                        <a:ea typeface="宋体" panose="02010600030101010101" pitchFamily="2" charset="-122"/>
                      </a:rPr>
                      <m:t>𝟎</m:t>
                    </m:r>
                  </m:oMath>
                </a14:m>
                <a:r>
                  <a:rPr lang="zh-CN" altLang="en-US" sz="1500" b="1">
                    <a:solidFill>
                      <a:schemeClr val="accent6">
                        <a:lumMod val="50000"/>
                      </a:schemeClr>
                    </a:solidFill>
                    <a:latin typeface="宋体" panose="02010600030101010101" pitchFamily="2" charset="-122"/>
                    <a:ea typeface="宋体" panose="02010600030101010101" pitchFamily="2" charset="-122"/>
                  </a:rPr>
                  <a:t>到</a:t>
                </a:r>
                <a14:m>
                  <m:oMath xmlns:m="http://schemas.openxmlformats.org/officeDocument/2006/math">
                    <m:sSup>
                      <m:sSupPr>
                        <m:ctrlPr>
                          <a:rPr lang="en-US" altLang="zh-CN" sz="1500" b="1" i="1">
                            <a:solidFill>
                              <a:schemeClr val="accent6">
                                <a:lumMod val="50000"/>
                              </a:schemeClr>
                            </a:solidFill>
                            <a:latin typeface="Cambria Math" panose="02040503050406030204" pitchFamily="18" charset="0"/>
                            <a:ea typeface="宋体" panose="02010600030101010101" pitchFamily="2" charset="-122"/>
                          </a:rPr>
                        </m:ctrlPr>
                      </m:sSupPr>
                      <m:e>
                        <m:r>
                          <a:rPr lang="en-US" altLang="zh-CN" sz="1500" b="1" i="1">
                            <a:solidFill>
                              <a:schemeClr val="accent6">
                                <a:lumMod val="50000"/>
                              </a:schemeClr>
                            </a:solidFill>
                            <a:latin typeface="Cambria Math" panose="02040503050406030204" pitchFamily="18" charset="0"/>
                            <a:ea typeface="宋体" panose="02010600030101010101" pitchFamily="2" charset="-122"/>
                          </a:rPr>
                          <m:t>𝟐</m:t>
                        </m:r>
                      </m:e>
                      <m:sup>
                        <m:r>
                          <a:rPr lang="en-US" altLang="zh-CN" sz="1500" b="1" i="1">
                            <a:solidFill>
                              <a:schemeClr val="accent6">
                                <a:lumMod val="50000"/>
                              </a:schemeClr>
                            </a:solidFill>
                            <a:latin typeface="Cambria Math" panose="02040503050406030204" pitchFamily="18" charset="0"/>
                            <a:ea typeface="宋体" panose="02010600030101010101" pitchFamily="2" charset="-122"/>
                          </a:rPr>
                          <m:t>𝒏</m:t>
                        </m:r>
                      </m:sup>
                    </m:sSup>
                    <m:r>
                      <a:rPr lang="en-US" altLang="zh-CN" sz="1500" b="1" i="1">
                        <a:solidFill>
                          <a:schemeClr val="accent6">
                            <a:lumMod val="50000"/>
                          </a:schemeClr>
                        </a:solidFill>
                        <a:latin typeface="Cambria Math" panose="02040503050406030204" pitchFamily="18" charset="0"/>
                        <a:ea typeface="宋体" panose="02010600030101010101" pitchFamily="2" charset="-122"/>
                      </a:rPr>
                      <m:t>−</m:t>
                    </m:r>
                    <m:r>
                      <a:rPr lang="en-US" altLang="zh-CN" sz="1500" b="1" i="1">
                        <a:solidFill>
                          <a:schemeClr val="accent6">
                            <a:lumMod val="50000"/>
                          </a:schemeClr>
                        </a:solidFill>
                        <a:latin typeface="Cambria Math" panose="02040503050406030204" pitchFamily="18" charset="0"/>
                        <a:ea typeface="宋体" panose="02010600030101010101" pitchFamily="2" charset="-122"/>
                      </a:rPr>
                      <m:t>𝟏</m:t>
                    </m:r>
                  </m:oMath>
                </a14:m>
                <a:r>
                  <a:rPr lang="zh-CN" altLang="en-US" sz="1500" b="1">
                    <a:solidFill>
                      <a:schemeClr val="accent6">
                        <a:lumMod val="50000"/>
                      </a:schemeClr>
                    </a:solidFill>
                    <a:latin typeface="宋体" panose="02010600030101010101" pitchFamily="2" charset="-122"/>
                    <a:ea typeface="宋体" panose="02010600030101010101" pitchFamily="2" charset="-122"/>
                  </a:rPr>
                  <a:t>这</a:t>
                </a:r>
                <a14:m>
                  <m:oMath xmlns:m="http://schemas.openxmlformats.org/officeDocument/2006/math">
                    <m:sSup>
                      <m:sSupPr>
                        <m:ctrlPr>
                          <a:rPr lang="en-US" altLang="zh-CN" sz="1500" b="1" i="1">
                            <a:solidFill>
                              <a:schemeClr val="accent6">
                                <a:lumMod val="50000"/>
                              </a:schemeClr>
                            </a:solidFill>
                            <a:latin typeface="Cambria Math" panose="02040503050406030204" pitchFamily="18" charset="0"/>
                            <a:ea typeface="宋体" panose="02010600030101010101" pitchFamily="2" charset="-122"/>
                          </a:rPr>
                        </m:ctrlPr>
                      </m:sSupPr>
                      <m:e>
                        <m:r>
                          <a:rPr lang="en-US" altLang="zh-CN" sz="1500" b="1" i="1">
                            <a:solidFill>
                              <a:schemeClr val="accent6">
                                <a:lumMod val="50000"/>
                              </a:schemeClr>
                            </a:solidFill>
                            <a:latin typeface="Cambria Math" panose="02040503050406030204" pitchFamily="18" charset="0"/>
                            <a:ea typeface="宋体" panose="02010600030101010101" pitchFamily="2" charset="-122"/>
                          </a:rPr>
                          <m:t>𝟐</m:t>
                        </m:r>
                      </m:e>
                      <m:sup>
                        <m:r>
                          <a:rPr lang="en-US" altLang="zh-CN" sz="1500" b="1" i="1">
                            <a:solidFill>
                              <a:schemeClr val="accent6">
                                <a:lumMod val="50000"/>
                              </a:schemeClr>
                            </a:solidFill>
                            <a:latin typeface="Cambria Math" panose="02040503050406030204" pitchFamily="18" charset="0"/>
                            <a:ea typeface="宋体" panose="02010600030101010101" pitchFamily="2" charset="-122"/>
                          </a:rPr>
                          <m:t>𝒏</m:t>
                        </m:r>
                      </m:sup>
                    </m:sSup>
                  </m:oMath>
                </a14:m>
                <a:r>
                  <a:rPr lang="zh-CN" altLang="en-US" sz="1500" b="1">
                    <a:solidFill>
                      <a:schemeClr val="accent6">
                        <a:lumMod val="50000"/>
                      </a:schemeClr>
                    </a:solidFill>
                    <a:latin typeface="宋体" panose="02010600030101010101" pitchFamily="2" charset="-122"/>
                    <a:ea typeface="宋体" panose="02010600030101010101" pitchFamily="2" charset="-122"/>
                  </a:rPr>
                  <a:t>个自然数的二进制表示一一对应</a:t>
                </a:r>
              </a:p>
              <a:p>
                <a:pPr marL="214313" indent="-214313">
                  <a:spcBef>
                    <a:spcPts val="450"/>
                  </a:spcBef>
                  <a:spcAft>
                    <a:spcPts val="225"/>
                  </a:spcAft>
                  <a:buFont typeface="Arial" panose="020B0604020202020204" pitchFamily="34" charset="0"/>
                  <a:buChar char="•"/>
                </a:pPr>
                <a:r>
                  <a:rPr lang="zh-CN" altLang="en-US" sz="1500" b="1">
                    <a:solidFill>
                      <a:srgbClr val="C00000"/>
                    </a:solidFill>
                    <a:latin typeface="楷体" panose="02010609060101010101" pitchFamily="49" charset="-122"/>
                    <a:ea typeface="楷体" panose="02010609060101010101" pitchFamily="49" charset="-122"/>
                  </a:rPr>
                  <a:t>分别使用</a:t>
                </a:r>
                <a14:m>
                  <m:oMath xmlns:m="http://schemas.openxmlformats.org/officeDocument/2006/math">
                    <m:sSub>
                      <m:sSubPr>
                        <m:ctrlPr>
                          <a:rPr lang="en-US" altLang="zh-CN" sz="1500" b="1" i="1">
                            <a:solidFill>
                              <a:srgbClr val="C00000"/>
                            </a:solidFill>
                            <a:latin typeface="Cambria Math" panose="02040503050406030204" pitchFamily="18" charset="0"/>
                            <a:ea typeface="楷体" panose="02010609060101010101" pitchFamily="49" charset="-122"/>
                          </a:rPr>
                        </m:ctrlPr>
                      </m:sSubPr>
                      <m:e>
                        <m:r>
                          <a:rPr lang="en-US" altLang="zh-CN" sz="1500" b="1" i="1">
                            <a:solidFill>
                              <a:srgbClr val="C00000"/>
                            </a:solidFill>
                            <a:latin typeface="Cambria Math" panose="02040503050406030204" pitchFamily="18" charset="0"/>
                            <a:ea typeface="楷体" panose="02010609060101010101" pitchFamily="49" charset="-122"/>
                          </a:rPr>
                          <m:t>𝒎</m:t>
                        </m:r>
                      </m:e>
                      <m:sub>
                        <m:r>
                          <a:rPr lang="en-US" altLang="zh-CN" sz="1500" b="1" i="1">
                            <a:solidFill>
                              <a:srgbClr val="C00000"/>
                            </a:solidFill>
                            <a:latin typeface="Cambria Math" panose="02040503050406030204" pitchFamily="18" charset="0"/>
                            <a:ea typeface="楷体" panose="02010609060101010101" pitchFamily="49" charset="-122"/>
                          </a:rPr>
                          <m:t>𝟎</m:t>
                        </m:r>
                      </m:sub>
                    </m:sSub>
                    <m:r>
                      <a:rPr lang="en-US" altLang="zh-CN" sz="1500" b="1" i="1">
                        <a:solidFill>
                          <a:srgbClr val="C00000"/>
                        </a:solidFill>
                        <a:latin typeface="Cambria Math" panose="02040503050406030204" pitchFamily="18" charset="0"/>
                        <a:ea typeface="楷体" panose="02010609060101010101" pitchFamily="49" charset="-122"/>
                      </a:rPr>
                      <m:t>, </m:t>
                    </m:r>
                    <m:sSub>
                      <m:sSubPr>
                        <m:ctrlPr>
                          <a:rPr lang="en-US" altLang="zh-CN" sz="1500" b="1" i="1">
                            <a:solidFill>
                              <a:srgbClr val="C00000"/>
                            </a:solidFill>
                            <a:latin typeface="Cambria Math" panose="02040503050406030204" pitchFamily="18" charset="0"/>
                            <a:ea typeface="楷体" panose="02010609060101010101" pitchFamily="49" charset="-122"/>
                          </a:rPr>
                        </m:ctrlPr>
                      </m:sSubPr>
                      <m:e>
                        <m:r>
                          <a:rPr lang="en-US" altLang="zh-CN" sz="1500" b="1" i="1">
                            <a:solidFill>
                              <a:srgbClr val="C00000"/>
                            </a:solidFill>
                            <a:latin typeface="Cambria Math" panose="02040503050406030204" pitchFamily="18" charset="0"/>
                            <a:ea typeface="楷体" panose="02010609060101010101" pitchFamily="49" charset="-122"/>
                          </a:rPr>
                          <m:t>𝒎</m:t>
                        </m:r>
                      </m:e>
                      <m:sub>
                        <m:r>
                          <a:rPr lang="en-US" altLang="zh-CN" sz="1500" b="1" i="1">
                            <a:solidFill>
                              <a:srgbClr val="C00000"/>
                            </a:solidFill>
                            <a:latin typeface="Cambria Math" panose="02040503050406030204" pitchFamily="18" charset="0"/>
                            <a:ea typeface="楷体" panose="02010609060101010101" pitchFamily="49" charset="-122"/>
                          </a:rPr>
                          <m:t>𝟏</m:t>
                        </m:r>
                      </m:sub>
                    </m:sSub>
                    <m:r>
                      <a:rPr lang="en-US" altLang="zh-CN" sz="1500" b="1" i="1">
                        <a:solidFill>
                          <a:srgbClr val="C00000"/>
                        </a:solidFill>
                        <a:latin typeface="Cambria Math" panose="02040503050406030204" pitchFamily="18" charset="0"/>
                        <a:ea typeface="楷体" panose="02010609060101010101" pitchFamily="49" charset="-122"/>
                      </a:rPr>
                      <m:t>, ⋯, </m:t>
                    </m:r>
                    <m:sSub>
                      <m:sSubPr>
                        <m:ctrlPr>
                          <a:rPr lang="en-US" altLang="zh-CN" sz="1500" b="1" i="1">
                            <a:solidFill>
                              <a:srgbClr val="C00000"/>
                            </a:solidFill>
                            <a:latin typeface="Cambria Math" panose="02040503050406030204" pitchFamily="18" charset="0"/>
                            <a:ea typeface="楷体" panose="02010609060101010101" pitchFamily="49" charset="-122"/>
                          </a:rPr>
                        </m:ctrlPr>
                      </m:sSubPr>
                      <m:e>
                        <m:r>
                          <a:rPr lang="en-US" altLang="zh-CN" sz="1500" b="1" i="1">
                            <a:solidFill>
                              <a:srgbClr val="C00000"/>
                            </a:solidFill>
                            <a:latin typeface="Cambria Math" panose="02040503050406030204" pitchFamily="18" charset="0"/>
                            <a:ea typeface="楷体" panose="02010609060101010101" pitchFamily="49" charset="-122"/>
                          </a:rPr>
                          <m:t>𝒎</m:t>
                        </m:r>
                      </m:e>
                      <m:sub>
                        <m:sSup>
                          <m:sSupPr>
                            <m:ctrlPr>
                              <a:rPr lang="en-US" altLang="zh-CN" sz="1500" b="1" i="1">
                                <a:solidFill>
                                  <a:srgbClr val="C00000"/>
                                </a:solidFill>
                                <a:latin typeface="Cambria Math" panose="02040503050406030204" pitchFamily="18" charset="0"/>
                                <a:ea typeface="楷体" panose="02010609060101010101" pitchFamily="49" charset="-122"/>
                              </a:rPr>
                            </m:ctrlPr>
                          </m:sSupPr>
                          <m:e>
                            <m:r>
                              <a:rPr lang="en-US" altLang="zh-CN" sz="1500" b="1" i="1">
                                <a:solidFill>
                                  <a:srgbClr val="C00000"/>
                                </a:solidFill>
                                <a:latin typeface="Cambria Math" panose="02040503050406030204" pitchFamily="18" charset="0"/>
                                <a:ea typeface="楷体" panose="02010609060101010101" pitchFamily="49" charset="-122"/>
                              </a:rPr>
                              <m:t>𝟐</m:t>
                            </m:r>
                          </m:e>
                          <m:sup>
                            <m:r>
                              <a:rPr lang="en-US" altLang="zh-CN" sz="1500" b="1" i="1">
                                <a:solidFill>
                                  <a:srgbClr val="C00000"/>
                                </a:solidFill>
                                <a:latin typeface="Cambria Math" panose="02040503050406030204" pitchFamily="18" charset="0"/>
                                <a:ea typeface="楷体" panose="02010609060101010101" pitchFamily="49" charset="-122"/>
                              </a:rPr>
                              <m:t>𝒏</m:t>
                            </m:r>
                          </m:sup>
                        </m:sSup>
                        <m:r>
                          <a:rPr lang="en-US" altLang="zh-CN" sz="1500" b="1" i="1">
                            <a:solidFill>
                              <a:srgbClr val="C00000"/>
                            </a:solidFill>
                            <a:latin typeface="Cambria Math" panose="02040503050406030204" pitchFamily="18" charset="0"/>
                            <a:ea typeface="楷体" panose="02010609060101010101" pitchFamily="49" charset="-122"/>
                          </a:rPr>
                          <m:t>−</m:t>
                        </m:r>
                        <m:r>
                          <a:rPr lang="en-US" altLang="zh-CN" sz="1500" b="1" i="1">
                            <a:solidFill>
                              <a:srgbClr val="C00000"/>
                            </a:solidFill>
                            <a:latin typeface="Cambria Math" panose="02040503050406030204" pitchFamily="18" charset="0"/>
                            <a:ea typeface="楷体" panose="02010609060101010101" pitchFamily="49" charset="-122"/>
                          </a:rPr>
                          <m:t>𝟏</m:t>
                        </m:r>
                      </m:sub>
                    </m:sSub>
                  </m:oMath>
                </a14:m>
                <a:r>
                  <a:rPr lang="zh-CN" altLang="en-US" sz="1500" b="1">
                    <a:solidFill>
                      <a:srgbClr val="C00000"/>
                    </a:solidFill>
                    <a:latin typeface="楷体" panose="02010609060101010101" pitchFamily="49" charset="-122"/>
                    <a:ea typeface="楷体" panose="02010609060101010101" pitchFamily="49" charset="-122"/>
                  </a:rPr>
                  <a:t>命名</a:t>
                </a:r>
              </a:p>
            </p:txBody>
          </p:sp>
        </mc:Choice>
        <mc:Fallback xmlns="">
          <p:sp>
            <p:nvSpPr>
              <p:cNvPr id="8" name="文本框 7">
                <a:extLst>
                  <a:ext uri="{FF2B5EF4-FFF2-40B4-BE49-F238E27FC236}">
                    <a16:creationId xmlns:a16="http://schemas.microsoft.com/office/drawing/2014/main" id="{7C417F43-2267-49A9-ABF0-85F193EC5FC5}"/>
                  </a:ext>
                </a:extLst>
              </p:cNvPr>
              <p:cNvSpPr txBox="1">
                <a:spLocks noRot="1" noChangeAspect="1" noMove="1" noResize="1" noEditPoints="1" noAdjustHandles="1" noChangeArrowheads="1" noChangeShapeType="1" noTextEdit="1"/>
              </p:cNvSpPr>
              <p:nvPr/>
            </p:nvSpPr>
            <p:spPr>
              <a:xfrm>
                <a:off x="517605" y="681873"/>
                <a:ext cx="6009384" cy="1972335"/>
              </a:xfrm>
              <a:prstGeom prst="rect">
                <a:avLst/>
              </a:prstGeom>
              <a:blipFill>
                <a:blip r:embed="rId2"/>
                <a:stretch>
                  <a:fillRect l="-406" t="-1858" b="-24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DBFFBA4B-CBAB-4781-8740-1E5683DFC71C}"/>
                  </a:ext>
                </a:extLst>
              </p:cNvPr>
              <p:cNvGraphicFramePr>
                <a:graphicFrameLocks noGrp="1"/>
              </p:cNvGraphicFramePr>
              <p:nvPr>
                <p:extLst>
                  <p:ext uri="{D42A27DB-BD31-4B8C-83A1-F6EECF244321}">
                    <p14:modId xmlns:p14="http://schemas.microsoft.com/office/powerpoint/2010/main" val="1170183819"/>
                  </p:ext>
                </p:extLst>
              </p:nvPr>
            </p:nvGraphicFramePr>
            <p:xfrm>
              <a:off x="3270416" y="2845220"/>
              <a:ext cx="5327697" cy="1783080"/>
            </p:xfrm>
            <a:graphic>
              <a:graphicData uri="http://schemas.openxmlformats.org/drawingml/2006/table">
                <a:tbl>
                  <a:tblPr firstRow="1">
                    <a:tableStyleId>{5C22544A-7EE6-4342-B048-85BDC9FD1C3A}</a:tableStyleId>
                  </a:tblPr>
                  <a:tblGrid>
                    <a:gridCol w="1304905">
                      <a:extLst>
                        <a:ext uri="{9D8B030D-6E8A-4147-A177-3AD203B41FA5}">
                          <a16:colId xmlns:a16="http://schemas.microsoft.com/office/drawing/2014/main" val="1790152541"/>
                        </a:ext>
                      </a:extLst>
                    </a:gridCol>
                    <a:gridCol w="720499">
                      <a:extLst>
                        <a:ext uri="{9D8B030D-6E8A-4147-A177-3AD203B41FA5}">
                          <a16:colId xmlns:a16="http://schemas.microsoft.com/office/drawing/2014/main" val="1035986538"/>
                        </a:ext>
                      </a:extLst>
                    </a:gridCol>
                    <a:gridCol w="636442">
                      <a:extLst>
                        <a:ext uri="{9D8B030D-6E8A-4147-A177-3AD203B41FA5}">
                          <a16:colId xmlns:a16="http://schemas.microsoft.com/office/drawing/2014/main" val="1504876812"/>
                        </a:ext>
                      </a:extLst>
                    </a:gridCol>
                    <a:gridCol w="1386962">
                      <a:extLst>
                        <a:ext uri="{9D8B030D-6E8A-4147-A177-3AD203B41FA5}">
                          <a16:colId xmlns:a16="http://schemas.microsoft.com/office/drawing/2014/main" val="2001225579"/>
                        </a:ext>
                      </a:extLst>
                    </a:gridCol>
                    <a:gridCol w="690479">
                      <a:extLst>
                        <a:ext uri="{9D8B030D-6E8A-4147-A177-3AD203B41FA5}">
                          <a16:colId xmlns:a16="http://schemas.microsoft.com/office/drawing/2014/main" val="1787477891"/>
                        </a:ext>
                      </a:extLst>
                    </a:gridCol>
                    <a:gridCol w="588410">
                      <a:extLst>
                        <a:ext uri="{9D8B030D-6E8A-4147-A177-3AD203B41FA5}">
                          <a16:colId xmlns:a16="http://schemas.microsoft.com/office/drawing/2014/main" val="3332346248"/>
                        </a:ext>
                      </a:extLst>
                    </a:gridCol>
                  </a:tblGrid>
                  <a:tr h="297180">
                    <a:tc gridSpan="6">
                      <a:txBody>
                        <a:bodyPr/>
                        <a:lstStyle/>
                        <a:p>
                          <a:pPr algn="ctr"/>
                          <a:r>
                            <a:rPr lang="zh-CN" altLang="en-US" sz="1500"/>
                            <a:t>含三个命题变量</a:t>
                          </a:r>
                          <a14:m>
                            <m:oMath xmlns:m="http://schemas.openxmlformats.org/officeDocument/2006/math">
                              <m:r>
                                <a:rPr lang="en-US" altLang="zh-CN" sz="1500" i="1" smtClean="0">
                                  <a:latin typeface="Cambria Math" panose="02040503050406030204" pitchFamily="18" charset="0"/>
                                </a:rPr>
                                <m:t>𝑝</m:t>
                              </m:r>
                              <m:r>
                                <a:rPr lang="en-US" altLang="zh-CN" sz="1500" b="1" i="1" smtClean="0">
                                  <a:latin typeface="Cambria Math" panose="02040503050406030204" pitchFamily="18" charset="0"/>
                                </a:rPr>
                                <m:t>,</m:t>
                              </m:r>
                              <m:r>
                                <a:rPr lang="en-US" altLang="zh-CN" sz="1500" b="1" i="1" smtClean="0">
                                  <a:latin typeface="Cambria Math" panose="02040503050406030204" pitchFamily="18" charset="0"/>
                                </a:rPr>
                                <m:t>𝒒</m:t>
                              </m:r>
                              <m:r>
                                <a:rPr lang="en-US" altLang="zh-CN" sz="1500" b="1" i="1" smtClean="0">
                                  <a:latin typeface="Cambria Math" panose="02040503050406030204" pitchFamily="18" charset="0"/>
                                </a:rPr>
                                <m:t>,</m:t>
                              </m:r>
                              <m:r>
                                <a:rPr lang="en-US" altLang="zh-CN" sz="1500" b="1" i="1" smtClean="0">
                                  <a:latin typeface="Cambria Math" panose="02040503050406030204" pitchFamily="18" charset="0"/>
                                </a:rPr>
                                <m:t>𝒓</m:t>
                              </m:r>
                            </m:oMath>
                          </a14:m>
                          <a:r>
                            <a:rPr lang="zh-CN" altLang="en-US" sz="1500"/>
                            <a:t>的极小项的编码</a:t>
                          </a:r>
                          <a:r>
                            <a:rPr lang="en-US" altLang="zh-CN" sz="1500"/>
                            <a:t>(</a:t>
                          </a:r>
                          <a:r>
                            <a:rPr lang="zh-CN" altLang="en-US" sz="1500"/>
                            <a:t>固定顺序</a:t>
                          </a:r>
                          <a14:m>
                            <m:oMath xmlns:m="http://schemas.openxmlformats.org/officeDocument/2006/math">
                              <m:r>
                                <a:rPr lang="en-US" altLang="zh-CN" sz="1500" i="1" smtClean="0">
                                  <a:latin typeface="Cambria Math" panose="02040503050406030204" pitchFamily="18" charset="0"/>
                                </a:rPr>
                                <m:t>𝑝</m:t>
                              </m:r>
                              <m:r>
                                <a:rPr lang="en-US" altLang="zh-CN" sz="1500" i="1" smtClean="0">
                                  <a:latin typeface="Cambria Math" panose="02040503050406030204" pitchFamily="18" charset="0"/>
                                </a:rPr>
                                <m:t>,</m:t>
                              </m:r>
                              <m:r>
                                <a:rPr lang="en-US" altLang="zh-CN" sz="1500" i="1" smtClean="0">
                                  <a:latin typeface="Cambria Math" panose="02040503050406030204" pitchFamily="18" charset="0"/>
                                </a:rPr>
                                <m:t>𝑞</m:t>
                              </m:r>
                              <m:r>
                                <a:rPr lang="en-US" altLang="zh-CN" sz="1500" i="1" smtClean="0">
                                  <a:latin typeface="Cambria Math" panose="02040503050406030204" pitchFamily="18" charset="0"/>
                                </a:rPr>
                                <m:t>,</m:t>
                              </m:r>
                              <m:r>
                                <a:rPr lang="en-US" altLang="zh-CN" sz="1500" i="1" smtClean="0">
                                  <a:latin typeface="Cambria Math" panose="02040503050406030204" pitchFamily="18" charset="0"/>
                                </a:rPr>
                                <m:t>𝑟</m:t>
                              </m:r>
                            </m:oMath>
                          </a14:m>
                          <a:r>
                            <a:rPr lang="en-US" altLang="zh-CN" sz="1500"/>
                            <a:t>)</a:t>
                          </a:r>
                          <a:endParaRPr lang="zh-CN" altLang="en-US" sz="1500"/>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6">
                            <a:lumMod val="5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80449">
                    <a:tc>
                      <a:txBody>
                        <a:bodyPr/>
                        <a:lstStyle/>
                        <a:p>
                          <a:pPr algn="ctr">
                            <a:lnSpc>
                              <a:spcPts val="1800"/>
                            </a:lnSpc>
                          </a:pPr>
                          <a:r>
                            <a:rPr lang="zh-CN" altLang="en-US" sz="15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45840730"/>
                      </a:ext>
                    </a:extLst>
                  </a:tr>
                  <a:tr h="280449">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𝒑</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𝒒</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𝒓</m:t>
                                </m:r>
                              </m:oMath>
                            </m:oMathPara>
                          </a14:m>
                          <a:endParaRPr lang="zh-CN" altLang="en-US" sz="15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500" b="1" i="1" smtClean="0">
                                    <a:solidFill>
                                      <a:srgbClr val="C00000"/>
                                    </a:solidFill>
                                    <a:latin typeface="Cambria Math" panose="02040503050406030204" pitchFamily="18" charset="0"/>
                                  </a:rPr>
                                  <m:t>𝟎𝟎𝟎</m:t>
                                </m:r>
                              </m:oMath>
                            </m:oMathPara>
                          </a14:m>
                          <a:endParaRPr lang="zh-CN" altLang="en-US" sz="15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sSub>
                                  <m:sSubPr>
                                    <m:ctrlPr>
                                      <a:rPr lang="en-US" altLang="zh-CN" sz="1500" b="1" i="1" smtClean="0">
                                        <a:solidFill>
                                          <a:srgbClr val="002060"/>
                                        </a:solidFill>
                                        <a:latin typeface="Cambria Math" panose="02040503050406030204" pitchFamily="18" charset="0"/>
                                      </a:rPr>
                                    </m:ctrlPr>
                                  </m:sSubPr>
                                  <m:e>
                                    <m:r>
                                      <a:rPr lang="en-US" altLang="zh-CN" sz="1500" b="1" i="1" smtClean="0">
                                        <a:solidFill>
                                          <a:srgbClr val="002060"/>
                                        </a:solidFill>
                                        <a:latin typeface="Cambria Math" panose="02040503050406030204" pitchFamily="18" charset="0"/>
                                      </a:rPr>
                                      <m:t>𝒎</m:t>
                                    </m:r>
                                  </m:e>
                                  <m:sub>
                                    <m:r>
                                      <a:rPr lang="en-US" altLang="zh-CN" sz="1500" b="1" i="1" smtClean="0">
                                        <a:solidFill>
                                          <a:srgbClr val="002060"/>
                                        </a:solidFill>
                                        <a:latin typeface="Cambria Math" panose="02040503050406030204" pitchFamily="18" charset="0"/>
                                      </a:rPr>
                                      <m:t>𝟎</m:t>
                                    </m:r>
                                  </m:sub>
                                </m:sSub>
                              </m:oMath>
                            </m:oMathPara>
                          </a14:m>
                          <a:endParaRPr lang="zh-CN" altLang="en-US" sz="1500" b="1">
                            <a:solidFill>
                              <a:srgbClr val="00206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500" b="1" i="1" smtClean="0">
                                    <a:solidFill>
                                      <a:schemeClr val="accent6">
                                        <a:lumMod val="50000"/>
                                      </a:schemeClr>
                                    </a:solidFill>
                                    <a:latin typeface="Cambria Math" panose="02040503050406030204" pitchFamily="18" charset="0"/>
                                  </a:rPr>
                                  <m:t>𝒑</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𝒒</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𝒓</m:t>
                                </m:r>
                              </m:oMath>
                            </m:oMathPara>
                          </a14:m>
                          <a:endParaRPr lang="zh-CN" altLang="en-US" sz="15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500" b="1" i="1" smtClean="0">
                                    <a:solidFill>
                                      <a:srgbClr val="C00000"/>
                                    </a:solidFill>
                                    <a:latin typeface="Cambria Math" panose="02040503050406030204" pitchFamily="18" charset="0"/>
                                  </a:rPr>
                                  <m:t>𝟏𝟎𝟎</m:t>
                                </m:r>
                              </m:oMath>
                            </m:oMathPara>
                          </a14:m>
                          <a:endParaRPr lang="zh-CN" altLang="en-US" sz="15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500" b="1" i="1" kern="1200" smtClean="0">
                                        <a:solidFill>
                                          <a:srgbClr val="002060"/>
                                        </a:solidFill>
                                        <a:latin typeface="Cambria Math" panose="02040503050406030204" pitchFamily="18" charset="0"/>
                                        <a:ea typeface="+mn-ea"/>
                                        <a:cs typeface="+mn-cs"/>
                                      </a:rPr>
                                    </m:ctrlPr>
                                  </m:sSubPr>
                                  <m:e>
                                    <m:r>
                                      <a:rPr lang="en-US" altLang="zh-CN" sz="1500" b="1" i="1" kern="1200" smtClean="0">
                                        <a:solidFill>
                                          <a:srgbClr val="002060"/>
                                        </a:solidFill>
                                        <a:latin typeface="Cambria Math" panose="02040503050406030204" pitchFamily="18" charset="0"/>
                                        <a:ea typeface="+mn-ea"/>
                                        <a:cs typeface="+mn-cs"/>
                                      </a:rPr>
                                      <m:t>𝒎</m:t>
                                    </m:r>
                                  </m:e>
                                  <m:sub>
                                    <m:r>
                                      <a:rPr lang="en-US" altLang="zh-CN" sz="1500" b="1" i="1" kern="1200" smtClean="0">
                                        <a:solidFill>
                                          <a:srgbClr val="002060"/>
                                        </a:solidFill>
                                        <a:latin typeface="Cambria Math" panose="02040503050406030204" pitchFamily="18" charset="0"/>
                                        <a:ea typeface="+mn-ea"/>
                                        <a:cs typeface="+mn-cs"/>
                                      </a:rPr>
                                      <m:t>𝟒</m:t>
                                    </m:r>
                                  </m:sub>
                                </m:sSub>
                              </m:oMath>
                            </m:oMathPara>
                          </a14:m>
                          <a:endParaRPr lang="zh-CN" altLang="en-US" sz="15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200295186"/>
                      </a:ext>
                    </a:extLst>
                  </a:tr>
                  <a:tr h="271889">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𝒑</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𝒒</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𝒓</m:t>
                                </m:r>
                              </m:oMath>
                            </m:oMathPara>
                          </a14:m>
                          <a:endParaRPr lang="zh-CN" altLang="en-US" sz="15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500" b="1" i="1" kern="1200" smtClean="0">
                                    <a:solidFill>
                                      <a:srgbClr val="C00000"/>
                                    </a:solidFill>
                                    <a:latin typeface="Cambria Math" panose="02040503050406030204" pitchFamily="18" charset="0"/>
                                    <a:ea typeface="+mn-ea"/>
                                    <a:cs typeface="+mn-cs"/>
                                  </a:rPr>
                                  <m:t>𝟎𝟎𝟏</m:t>
                                </m:r>
                              </m:oMath>
                            </m:oMathPara>
                          </a14:m>
                          <a:endParaRPr lang="zh-CN" altLang="en-US" sz="15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500" b="1" i="1" kern="1200" smtClean="0">
                                        <a:solidFill>
                                          <a:srgbClr val="002060"/>
                                        </a:solidFill>
                                        <a:latin typeface="Cambria Math" panose="02040503050406030204" pitchFamily="18" charset="0"/>
                                        <a:ea typeface="+mn-ea"/>
                                        <a:cs typeface="+mn-cs"/>
                                      </a:rPr>
                                    </m:ctrlPr>
                                  </m:sSubPr>
                                  <m:e>
                                    <m:r>
                                      <a:rPr lang="en-US" altLang="zh-CN" sz="1500" b="1" i="1" kern="1200" smtClean="0">
                                        <a:solidFill>
                                          <a:srgbClr val="002060"/>
                                        </a:solidFill>
                                        <a:latin typeface="Cambria Math" panose="02040503050406030204" pitchFamily="18" charset="0"/>
                                        <a:ea typeface="+mn-ea"/>
                                        <a:cs typeface="+mn-cs"/>
                                      </a:rPr>
                                      <m:t>𝒎</m:t>
                                    </m:r>
                                  </m:e>
                                  <m:sub>
                                    <m:r>
                                      <a:rPr lang="en-US" altLang="zh-CN" sz="1500" b="1" i="0" kern="1200" smtClean="0">
                                        <a:solidFill>
                                          <a:srgbClr val="002060"/>
                                        </a:solidFill>
                                        <a:latin typeface="Cambria Math" panose="02040503050406030204" pitchFamily="18" charset="0"/>
                                        <a:ea typeface="+mn-ea"/>
                                        <a:cs typeface="+mn-cs"/>
                                      </a:rPr>
                                      <m:t>𝟏</m:t>
                                    </m:r>
                                  </m:sub>
                                </m:sSub>
                              </m:oMath>
                            </m:oMathPara>
                          </a14:m>
                          <a:endParaRPr lang="zh-CN" altLang="en-US" sz="1500" b="1" i="0"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500" b="1" i="1" smtClean="0">
                                    <a:solidFill>
                                      <a:schemeClr val="accent6">
                                        <a:lumMod val="50000"/>
                                      </a:schemeClr>
                                    </a:solidFill>
                                    <a:latin typeface="Cambria Math" panose="02040503050406030204" pitchFamily="18" charset="0"/>
                                  </a:rPr>
                                  <m:t>𝒑</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𝒒</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𝒓</m:t>
                                </m:r>
                              </m:oMath>
                            </m:oMathPara>
                          </a14:m>
                          <a:endParaRPr lang="zh-CN" altLang="en-US" sz="15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500" b="1" i="1" kern="1200" smtClean="0">
                                    <a:solidFill>
                                      <a:srgbClr val="C00000"/>
                                    </a:solidFill>
                                    <a:latin typeface="Cambria Math" panose="02040503050406030204" pitchFamily="18" charset="0"/>
                                    <a:ea typeface="+mn-ea"/>
                                    <a:cs typeface="+mn-cs"/>
                                  </a:rPr>
                                  <m:t>𝟏𝟎𝟏</m:t>
                                </m:r>
                              </m:oMath>
                            </m:oMathPara>
                          </a14:m>
                          <a:endParaRPr lang="zh-CN" altLang="en-US" sz="15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500" b="1" i="1" kern="1200" smtClean="0">
                                        <a:solidFill>
                                          <a:srgbClr val="002060"/>
                                        </a:solidFill>
                                        <a:latin typeface="Cambria Math" panose="02040503050406030204" pitchFamily="18" charset="0"/>
                                        <a:ea typeface="+mn-ea"/>
                                        <a:cs typeface="+mn-cs"/>
                                      </a:rPr>
                                    </m:ctrlPr>
                                  </m:sSubPr>
                                  <m:e>
                                    <m:r>
                                      <a:rPr lang="en-US" altLang="zh-CN" sz="1500" b="1" i="1" kern="1200" smtClean="0">
                                        <a:solidFill>
                                          <a:srgbClr val="002060"/>
                                        </a:solidFill>
                                        <a:latin typeface="Cambria Math" panose="02040503050406030204" pitchFamily="18" charset="0"/>
                                        <a:ea typeface="+mn-ea"/>
                                        <a:cs typeface="+mn-cs"/>
                                      </a:rPr>
                                      <m:t>𝒎</m:t>
                                    </m:r>
                                  </m:e>
                                  <m:sub>
                                    <m:r>
                                      <a:rPr lang="en-US" altLang="zh-CN" sz="1500" b="1" i="1" kern="1200" smtClean="0">
                                        <a:solidFill>
                                          <a:srgbClr val="002060"/>
                                        </a:solidFill>
                                        <a:latin typeface="Cambria Math" panose="02040503050406030204" pitchFamily="18" charset="0"/>
                                        <a:ea typeface="+mn-ea"/>
                                        <a:cs typeface="+mn-cs"/>
                                      </a:rPr>
                                      <m:t>𝟓</m:t>
                                    </m:r>
                                  </m:sub>
                                </m:sSub>
                              </m:oMath>
                            </m:oMathPara>
                          </a14:m>
                          <a:endParaRPr lang="zh-CN" altLang="en-US" sz="15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202317707"/>
                      </a:ext>
                    </a:extLst>
                  </a:tr>
                  <a:tr h="271889">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𝒑</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𝒒</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𝒓</m:t>
                                </m:r>
                              </m:oMath>
                            </m:oMathPara>
                          </a14:m>
                          <a:endParaRPr lang="zh-CN" altLang="en-US" sz="15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500" b="1" i="1" smtClean="0">
                                    <a:solidFill>
                                      <a:srgbClr val="C00000"/>
                                    </a:solidFill>
                                    <a:latin typeface="Cambria Math" panose="02040503050406030204" pitchFamily="18" charset="0"/>
                                  </a:rPr>
                                  <m:t>𝟎𝟏𝟎</m:t>
                                </m:r>
                              </m:oMath>
                            </m:oMathPara>
                          </a14:m>
                          <a:endParaRPr lang="zh-CN" altLang="en-US" sz="15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sSub>
                                  <m:sSubPr>
                                    <m:ctrlPr>
                                      <a:rPr lang="en-US" altLang="zh-CN" sz="1500" b="1" i="1" smtClean="0">
                                        <a:solidFill>
                                          <a:srgbClr val="002060"/>
                                        </a:solidFill>
                                        <a:latin typeface="Cambria Math" panose="02040503050406030204" pitchFamily="18" charset="0"/>
                                      </a:rPr>
                                    </m:ctrlPr>
                                  </m:sSubPr>
                                  <m:e>
                                    <m:r>
                                      <a:rPr lang="en-US" altLang="zh-CN" sz="1500" b="1" i="1" smtClean="0">
                                        <a:solidFill>
                                          <a:srgbClr val="002060"/>
                                        </a:solidFill>
                                        <a:latin typeface="Cambria Math" panose="02040503050406030204" pitchFamily="18" charset="0"/>
                                      </a:rPr>
                                      <m:t>𝒎</m:t>
                                    </m:r>
                                  </m:e>
                                  <m:sub>
                                    <m:r>
                                      <a:rPr lang="en-US" altLang="zh-CN" sz="1500" b="1" i="1" smtClean="0">
                                        <a:solidFill>
                                          <a:srgbClr val="002060"/>
                                        </a:solidFill>
                                        <a:latin typeface="Cambria Math" panose="02040503050406030204" pitchFamily="18" charset="0"/>
                                      </a:rPr>
                                      <m:t>𝟐</m:t>
                                    </m:r>
                                  </m:sub>
                                </m:sSub>
                              </m:oMath>
                            </m:oMathPara>
                          </a14:m>
                          <a:endParaRPr lang="zh-CN" altLang="en-US" sz="1500" b="1">
                            <a:solidFill>
                              <a:srgbClr val="00206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500" b="1" i="1" smtClean="0">
                                    <a:solidFill>
                                      <a:schemeClr val="accent6">
                                        <a:lumMod val="50000"/>
                                      </a:schemeClr>
                                    </a:solidFill>
                                    <a:latin typeface="Cambria Math" panose="02040503050406030204" pitchFamily="18" charset="0"/>
                                  </a:rPr>
                                  <m:t>𝒑</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𝒒</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𝒓</m:t>
                                </m:r>
                              </m:oMath>
                            </m:oMathPara>
                          </a14:m>
                          <a:endParaRPr lang="zh-CN" altLang="en-US" sz="15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500" b="1" i="1" smtClean="0">
                                    <a:solidFill>
                                      <a:srgbClr val="C00000"/>
                                    </a:solidFill>
                                    <a:latin typeface="Cambria Math" panose="02040503050406030204" pitchFamily="18" charset="0"/>
                                  </a:rPr>
                                  <m:t>𝟏𝟏𝟎</m:t>
                                </m:r>
                              </m:oMath>
                            </m:oMathPara>
                          </a14:m>
                          <a:endParaRPr lang="zh-CN" altLang="en-US" sz="15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500" b="1" i="1" kern="1200" smtClean="0">
                                        <a:solidFill>
                                          <a:srgbClr val="002060"/>
                                        </a:solidFill>
                                        <a:latin typeface="Cambria Math" panose="02040503050406030204" pitchFamily="18" charset="0"/>
                                        <a:ea typeface="+mn-ea"/>
                                        <a:cs typeface="+mn-cs"/>
                                      </a:rPr>
                                    </m:ctrlPr>
                                  </m:sSubPr>
                                  <m:e>
                                    <m:r>
                                      <a:rPr lang="en-US" altLang="zh-CN" sz="1500" b="1" i="1" kern="1200" smtClean="0">
                                        <a:solidFill>
                                          <a:srgbClr val="002060"/>
                                        </a:solidFill>
                                        <a:latin typeface="Cambria Math" panose="02040503050406030204" pitchFamily="18" charset="0"/>
                                        <a:ea typeface="+mn-ea"/>
                                        <a:cs typeface="+mn-cs"/>
                                      </a:rPr>
                                      <m:t>𝒎</m:t>
                                    </m:r>
                                  </m:e>
                                  <m:sub>
                                    <m:r>
                                      <a:rPr lang="en-US" altLang="zh-CN" sz="1500" b="1" i="1" kern="1200" smtClean="0">
                                        <a:solidFill>
                                          <a:srgbClr val="002060"/>
                                        </a:solidFill>
                                        <a:latin typeface="Cambria Math" panose="02040503050406030204" pitchFamily="18" charset="0"/>
                                        <a:ea typeface="+mn-ea"/>
                                        <a:cs typeface="+mn-cs"/>
                                      </a:rPr>
                                      <m:t>𝟔</m:t>
                                    </m:r>
                                  </m:sub>
                                </m:sSub>
                              </m:oMath>
                            </m:oMathPara>
                          </a14:m>
                          <a:endParaRPr lang="zh-CN" altLang="en-US" sz="15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838677932"/>
                      </a:ext>
                    </a:extLst>
                  </a:tr>
                  <a:tr h="271889">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𝒑</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𝒒</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𝒓</m:t>
                                </m:r>
                              </m:oMath>
                            </m:oMathPara>
                          </a14:m>
                          <a:endParaRPr lang="zh-CN" altLang="en-US" sz="1500" b="1" i="1" kern="1200">
                            <a:solidFill>
                              <a:schemeClr val="accent6">
                                <a:lumMod val="50000"/>
                              </a:schemeClr>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500" b="1" i="1" kern="1200" smtClean="0">
                                    <a:solidFill>
                                      <a:srgbClr val="C00000"/>
                                    </a:solidFill>
                                    <a:latin typeface="Cambria Math" panose="02040503050406030204" pitchFamily="18" charset="0"/>
                                    <a:ea typeface="+mn-ea"/>
                                    <a:cs typeface="+mn-cs"/>
                                  </a:rPr>
                                  <m:t>𝟎𝟏𝟏</m:t>
                                </m:r>
                              </m:oMath>
                            </m:oMathPara>
                          </a14:m>
                          <a:endParaRPr lang="zh-CN" altLang="en-US" sz="15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500" b="1" i="1" kern="1200" smtClean="0">
                                        <a:solidFill>
                                          <a:srgbClr val="002060"/>
                                        </a:solidFill>
                                        <a:latin typeface="Cambria Math" panose="02040503050406030204" pitchFamily="18" charset="0"/>
                                        <a:ea typeface="+mn-ea"/>
                                        <a:cs typeface="+mn-cs"/>
                                      </a:rPr>
                                    </m:ctrlPr>
                                  </m:sSubPr>
                                  <m:e>
                                    <m:r>
                                      <a:rPr lang="en-US" altLang="zh-CN" sz="1500" b="1" i="1" kern="1200" smtClean="0">
                                        <a:solidFill>
                                          <a:srgbClr val="002060"/>
                                        </a:solidFill>
                                        <a:latin typeface="Cambria Math" panose="02040503050406030204" pitchFamily="18" charset="0"/>
                                        <a:ea typeface="+mn-ea"/>
                                        <a:cs typeface="+mn-cs"/>
                                      </a:rPr>
                                      <m:t>𝒎</m:t>
                                    </m:r>
                                  </m:e>
                                  <m:sub>
                                    <m:r>
                                      <a:rPr lang="en-US" altLang="zh-CN" sz="1500" b="1" i="1" kern="1200" smtClean="0">
                                        <a:solidFill>
                                          <a:srgbClr val="002060"/>
                                        </a:solidFill>
                                        <a:latin typeface="Cambria Math" panose="02040503050406030204" pitchFamily="18" charset="0"/>
                                        <a:ea typeface="+mn-ea"/>
                                        <a:cs typeface="+mn-cs"/>
                                      </a:rPr>
                                      <m:t>𝟑</m:t>
                                    </m:r>
                                  </m:sub>
                                </m:sSub>
                              </m:oMath>
                            </m:oMathPara>
                          </a14:m>
                          <a:endParaRPr lang="zh-CN" altLang="en-US" sz="1500" b="1" i="0"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500" b="1" i="1" smtClean="0">
                                    <a:solidFill>
                                      <a:schemeClr val="accent6">
                                        <a:lumMod val="50000"/>
                                      </a:schemeClr>
                                    </a:solidFill>
                                    <a:latin typeface="Cambria Math" panose="02040503050406030204" pitchFamily="18" charset="0"/>
                                  </a:rPr>
                                  <m:t>𝒑</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𝒒</m:t>
                                </m:r>
                                <m:r>
                                  <a:rPr lang="en-US" altLang="zh-CN" sz="1500" b="1" i="1" smtClean="0">
                                    <a:solidFill>
                                      <a:schemeClr val="accent6">
                                        <a:lumMod val="50000"/>
                                      </a:schemeClr>
                                    </a:solidFill>
                                    <a:latin typeface="Cambria Math" panose="02040503050406030204" pitchFamily="18" charset="0"/>
                                  </a:rPr>
                                  <m:t>∧</m:t>
                                </m:r>
                                <m:r>
                                  <a:rPr lang="en-US" altLang="zh-CN" sz="1500" b="1" i="1" smtClean="0">
                                    <a:solidFill>
                                      <a:schemeClr val="accent6">
                                        <a:lumMod val="50000"/>
                                      </a:schemeClr>
                                    </a:solidFill>
                                    <a:latin typeface="Cambria Math" panose="02040503050406030204" pitchFamily="18" charset="0"/>
                                  </a:rPr>
                                  <m:t>𝒓</m:t>
                                </m:r>
                              </m:oMath>
                            </m:oMathPara>
                          </a14:m>
                          <a:endParaRPr lang="zh-CN" altLang="en-US" sz="1500" b="1" i="1" kern="1200">
                            <a:solidFill>
                              <a:schemeClr val="accent6">
                                <a:lumMod val="50000"/>
                              </a:schemeClr>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500" b="1" i="1" kern="1200" smtClean="0">
                                    <a:solidFill>
                                      <a:srgbClr val="C00000"/>
                                    </a:solidFill>
                                    <a:latin typeface="Cambria Math" panose="02040503050406030204" pitchFamily="18" charset="0"/>
                                    <a:ea typeface="+mn-ea"/>
                                    <a:cs typeface="+mn-cs"/>
                                  </a:rPr>
                                  <m:t>𝟏𝟏𝟏</m:t>
                                </m:r>
                              </m:oMath>
                            </m:oMathPara>
                          </a14:m>
                          <a:endParaRPr lang="zh-CN" altLang="en-US" sz="15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500" b="1" i="1" kern="1200" smtClean="0">
                                        <a:solidFill>
                                          <a:srgbClr val="002060"/>
                                        </a:solidFill>
                                        <a:latin typeface="Cambria Math" panose="02040503050406030204" pitchFamily="18" charset="0"/>
                                        <a:ea typeface="+mn-ea"/>
                                        <a:cs typeface="+mn-cs"/>
                                      </a:rPr>
                                    </m:ctrlPr>
                                  </m:sSubPr>
                                  <m:e>
                                    <m:r>
                                      <a:rPr lang="en-US" altLang="zh-CN" sz="1500" b="1" i="1" kern="1200" smtClean="0">
                                        <a:solidFill>
                                          <a:srgbClr val="002060"/>
                                        </a:solidFill>
                                        <a:latin typeface="Cambria Math" panose="02040503050406030204" pitchFamily="18" charset="0"/>
                                        <a:ea typeface="+mn-ea"/>
                                        <a:cs typeface="+mn-cs"/>
                                      </a:rPr>
                                      <m:t>𝒎</m:t>
                                    </m:r>
                                  </m:e>
                                  <m:sub>
                                    <m:r>
                                      <a:rPr lang="en-US" altLang="zh-CN" sz="1500" b="1" i="1" kern="1200" smtClean="0">
                                        <a:solidFill>
                                          <a:srgbClr val="002060"/>
                                        </a:solidFill>
                                        <a:latin typeface="Cambria Math" panose="02040503050406030204" pitchFamily="18" charset="0"/>
                                        <a:ea typeface="+mn-ea"/>
                                        <a:cs typeface="+mn-cs"/>
                                      </a:rPr>
                                      <m:t>𝟕</m:t>
                                    </m:r>
                                  </m:sub>
                                </m:sSub>
                              </m:oMath>
                            </m:oMathPara>
                          </a14:m>
                          <a:endParaRPr lang="zh-CN" altLang="en-US" sz="15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51949"/>
                      </a:ext>
                    </a:extLst>
                  </a:tr>
                </a:tbl>
              </a:graphicData>
            </a:graphic>
          </p:graphicFrame>
        </mc:Choice>
        <mc:Fallback xmlns="">
          <p:graphicFrame>
            <p:nvGraphicFramePr>
              <p:cNvPr id="9" name="表格 8">
                <a:extLst>
                  <a:ext uri="{FF2B5EF4-FFF2-40B4-BE49-F238E27FC236}">
                    <a16:creationId xmlns:a16="http://schemas.microsoft.com/office/drawing/2014/main" id="{DBFFBA4B-CBAB-4781-8740-1E5683DFC71C}"/>
                  </a:ext>
                </a:extLst>
              </p:cNvPr>
              <p:cNvGraphicFramePr>
                <a:graphicFrameLocks noGrp="1"/>
              </p:cNvGraphicFramePr>
              <p:nvPr>
                <p:extLst>
                  <p:ext uri="{D42A27DB-BD31-4B8C-83A1-F6EECF244321}">
                    <p14:modId xmlns:p14="http://schemas.microsoft.com/office/powerpoint/2010/main" val="1170183819"/>
                  </p:ext>
                </p:extLst>
              </p:nvPr>
            </p:nvGraphicFramePr>
            <p:xfrm>
              <a:off x="3270416" y="2845220"/>
              <a:ext cx="5327697" cy="1783080"/>
            </p:xfrm>
            <a:graphic>
              <a:graphicData uri="http://schemas.openxmlformats.org/drawingml/2006/table">
                <a:tbl>
                  <a:tblPr firstRow="1">
                    <a:tableStyleId>{5C22544A-7EE6-4342-B048-85BDC9FD1C3A}</a:tableStyleId>
                  </a:tblPr>
                  <a:tblGrid>
                    <a:gridCol w="1304905">
                      <a:extLst>
                        <a:ext uri="{9D8B030D-6E8A-4147-A177-3AD203B41FA5}">
                          <a16:colId xmlns:a16="http://schemas.microsoft.com/office/drawing/2014/main" val="1790152541"/>
                        </a:ext>
                      </a:extLst>
                    </a:gridCol>
                    <a:gridCol w="720499">
                      <a:extLst>
                        <a:ext uri="{9D8B030D-6E8A-4147-A177-3AD203B41FA5}">
                          <a16:colId xmlns:a16="http://schemas.microsoft.com/office/drawing/2014/main" val="1035986538"/>
                        </a:ext>
                      </a:extLst>
                    </a:gridCol>
                    <a:gridCol w="636442">
                      <a:extLst>
                        <a:ext uri="{9D8B030D-6E8A-4147-A177-3AD203B41FA5}">
                          <a16:colId xmlns:a16="http://schemas.microsoft.com/office/drawing/2014/main" val="1504876812"/>
                        </a:ext>
                      </a:extLst>
                    </a:gridCol>
                    <a:gridCol w="1386962">
                      <a:extLst>
                        <a:ext uri="{9D8B030D-6E8A-4147-A177-3AD203B41FA5}">
                          <a16:colId xmlns:a16="http://schemas.microsoft.com/office/drawing/2014/main" val="2001225579"/>
                        </a:ext>
                      </a:extLst>
                    </a:gridCol>
                    <a:gridCol w="690479">
                      <a:extLst>
                        <a:ext uri="{9D8B030D-6E8A-4147-A177-3AD203B41FA5}">
                          <a16:colId xmlns:a16="http://schemas.microsoft.com/office/drawing/2014/main" val="1787477891"/>
                        </a:ext>
                      </a:extLst>
                    </a:gridCol>
                    <a:gridCol w="588410">
                      <a:extLst>
                        <a:ext uri="{9D8B030D-6E8A-4147-A177-3AD203B41FA5}">
                          <a16:colId xmlns:a16="http://schemas.microsoft.com/office/drawing/2014/main" val="3332346248"/>
                        </a:ext>
                      </a:extLst>
                    </a:gridCol>
                  </a:tblGrid>
                  <a:tr h="297180">
                    <a:tc gridSpan="6">
                      <a:txBody>
                        <a:bodyPr/>
                        <a:lstStyle/>
                        <a:p>
                          <a:endParaRPr lang="zh-CN"/>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14" t="-6122" r="-229" b="-510204"/>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97180">
                    <a:tc>
                      <a:txBody>
                        <a:bodyPr/>
                        <a:lstStyle/>
                        <a:p>
                          <a:pPr algn="ctr">
                            <a:lnSpc>
                              <a:spcPts val="1800"/>
                            </a:lnSpc>
                          </a:pPr>
                          <a:r>
                            <a:rPr lang="zh-CN" altLang="en-US" sz="15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5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45840730"/>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467" t="-206122" r="-309813" b="-3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80672" t="-206122" r="-457143" b="-3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321154" t="-206122" r="-423077" b="-3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92105" t="-206122" r="-92982" b="-3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589381" t="-206122" r="-87611" b="-3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803093" t="-206122" r="-2062" b="-310204"/>
                          </a:stretch>
                        </a:blipFill>
                      </a:tcPr>
                    </a:tc>
                    <a:extLst>
                      <a:ext uri="{0D108BD9-81ED-4DB2-BD59-A6C34878D82A}">
                        <a16:rowId xmlns:a16="http://schemas.microsoft.com/office/drawing/2014/main" val="1200295186"/>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467" t="-306122" r="-309813" b="-2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80672" t="-306122" r="-457143" b="-2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321154" t="-306122" r="-423077" b="-2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92105" t="-306122" r="-92982" b="-2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589381" t="-306122" r="-87611" b="-2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803093" t="-306122" r="-2062" b="-210204"/>
                          </a:stretch>
                        </a:blipFill>
                      </a:tcPr>
                    </a:tc>
                    <a:extLst>
                      <a:ext uri="{0D108BD9-81ED-4DB2-BD59-A6C34878D82A}">
                        <a16:rowId xmlns:a16="http://schemas.microsoft.com/office/drawing/2014/main" val="4202317707"/>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467" t="-406122" r="-309813" b="-1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80672" t="-406122" r="-457143" b="-1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321154" t="-406122" r="-423077" b="-1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92105" t="-406122" r="-92982" b="-1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589381" t="-406122" r="-87611" b="-1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803093" t="-406122" r="-2062" b="-110204"/>
                          </a:stretch>
                        </a:blipFill>
                      </a:tcPr>
                    </a:tc>
                    <a:extLst>
                      <a:ext uri="{0D108BD9-81ED-4DB2-BD59-A6C34878D82A}">
                        <a16:rowId xmlns:a16="http://schemas.microsoft.com/office/drawing/2014/main" val="3838677932"/>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467" t="-506122" r="-309813" b="-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80672" t="-506122" r="-457143" b="-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321154" t="-506122" r="-423077" b="-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92105" t="-506122" r="-92982" b="-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589381" t="-506122" r="-87611" b="-10204"/>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803093" t="-506122" r="-2062" b="-10204"/>
                          </a:stretch>
                        </a:blipFill>
                      </a:tcPr>
                    </a:tc>
                    <a:extLst>
                      <a:ext uri="{0D108BD9-81ED-4DB2-BD59-A6C34878D82A}">
                        <a16:rowId xmlns:a16="http://schemas.microsoft.com/office/drawing/2014/main" val="33519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AB06C9A7-2E00-4DEB-B90D-AA3EBC9C9F77}"/>
                  </a:ext>
                </a:extLst>
              </p:cNvPr>
              <p:cNvGraphicFramePr>
                <a:graphicFrameLocks noGrp="1"/>
              </p:cNvGraphicFramePr>
              <p:nvPr>
                <p:extLst>
                  <p:ext uri="{D42A27DB-BD31-4B8C-83A1-F6EECF244321}">
                    <p14:modId xmlns:p14="http://schemas.microsoft.com/office/powerpoint/2010/main" val="3102521251"/>
                  </p:ext>
                </p:extLst>
              </p:nvPr>
            </p:nvGraphicFramePr>
            <p:xfrm>
              <a:off x="517605" y="2781530"/>
              <a:ext cx="2562636" cy="1910461"/>
            </p:xfrm>
            <a:graphic>
              <a:graphicData uri="http://schemas.openxmlformats.org/drawingml/2006/table">
                <a:tbl>
                  <a:tblPr firstRow="1">
                    <a:tableStyleId>{5C22544A-7EE6-4342-B048-85BDC9FD1C3A}</a:tableStyleId>
                  </a:tblPr>
                  <a:tblGrid>
                    <a:gridCol w="1225572">
                      <a:extLst>
                        <a:ext uri="{9D8B030D-6E8A-4147-A177-3AD203B41FA5}">
                          <a16:colId xmlns:a16="http://schemas.microsoft.com/office/drawing/2014/main" val="1790152541"/>
                        </a:ext>
                      </a:extLst>
                    </a:gridCol>
                    <a:gridCol w="690734">
                      <a:extLst>
                        <a:ext uri="{9D8B030D-6E8A-4147-A177-3AD203B41FA5}">
                          <a16:colId xmlns:a16="http://schemas.microsoft.com/office/drawing/2014/main" val="1035986538"/>
                        </a:ext>
                      </a:extLst>
                    </a:gridCol>
                    <a:gridCol w="646330">
                      <a:extLst>
                        <a:ext uri="{9D8B030D-6E8A-4147-A177-3AD203B41FA5}">
                          <a16:colId xmlns:a16="http://schemas.microsoft.com/office/drawing/2014/main" val="1504876812"/>
                        </a:ext>
                      </a:extLst>
                    </a:gridCol>
                  </a:tblGrid>
                  <a:tr h="385301">
                    <a:tc gridSpan="3">
                      <a:txBody>
                        <a:bodyPr/>
                        <a:lstStyle/>
                        <a:p>
                          <a:pPr algn="ctr"/>
                          <a:r>
                            <a:rPr lang="zh-CN" altLang="en-US" sz="1200"/>
                            <a:t>含两个变量</a:t>
                          </a:r>
                          <a14:m>
                            <m:oMath xmlns:m="http://schemas.openxmlformats.org/officeDocument/2006/math">
                              <m:r>
                                <a:rPr lang="en-US" altLang="zh-CN" sz="1200" i="1" smtClean="0">
                                  <a:latin typeface="Cambria Math" panose="02040503050406030204" pitchFamily="18" charset="0"/>
                                </a:rPr>
                                <m:t>𝑝</m:t>
                              </m:r>
                              <m:r>
                                <a:rPr lang="en-US" altLang="zh-CN" sz="1200" i="1" smtClean="0">
                                  <a:latin typeface="Cambria Math" panose="02040503050406030204" pitchFamily="18" charset="0"/>
                                </a:rPr>
                                <m:t>, </m:t>
                              </m:r>
                              <m:r>
                                <a:rPr lang="en-US" altLang="zh-CN" sz="1200" i="1" smtClean="0">
                                  <a:latin typeface="Cambria Math" panose="02040503050406030204" pitchFamily="18" charset="0"/>
                                </a:rPr>
                                <m:t>𝑞</m:t>
                              </m:r>
                            </m:oMath>
                          </a14:m>
                          <a:r>
                            <a:rPr lang="zh-CN" altLang="en-US" sz="1200"/>
                            <a:t>的极小项编码</a:t>
                          </a:r>
                          <a:endParaRPr lang="en-US" altLang="zh-CN" sz="1200"/>
                        </a:p>
                        <a:p>
                          <a:pPr algn="ctr"/>
                          <a:r>
                            <a:rPr lang="en-US" altLang="zh-CN" sz="1200"/>
                            <a:t>(</a:t>
                          </a:r>
                          <a:r>
                            <a:rPr lang="zh-CN" altLang="en-US" sz="1200"/>
                            <a:t>固定顺序</a:t>
                          </a:r>
                          <a14:m>
                            <m:oMath xmlns:m="http://schemas.openxmlformats.org/officeDocument/2006/math">
                              <m:r>
                                <a:rPr lang="en-US" altLang="zh-CN" sz="1200" i="1" smtClean="0">
                                  <a:latin typeface="Cambria Math" panose="02040503050406030204" pitchFamily="18" charset="0"/>
                                </a:rPr>
                                <m:t>𝑝</m:t>
                              </m:r>
                              <m:r>
                                <a:rPr lang="en-US" altLang="zh-CN" sz="1200" i="1" smtClean="0">
                                  <a:latin typeface="Cambria Math" panose="02040503050406030204" pitchFamily="18" charset="0"/>
                                </a:rPr>
                                <m:t>,</m:t>
                              </m:r>
                              <m:r>
                                <a:rPr lang="en-US" altLang="zh-CN" sz="1200" i="1" smtClean="0">
                                  <a:latin typeface="Cambria Math" panose="02040503050406030204" pitchFamily="18" charset="0"/>
                                </a:rPr>
                                <m:t>𝑞</m:t>
                              </m:r>
                            </m:oMath>
                          </a14:m>
                          <a:r>
                            <a:rPr lang="en-US" altLang="zh-CN" sz="1200"/>
                            <a:t>)</a:t>
                          </a:r>
                          <a:endParaRPr lang="zh-CN" altLang="en-US" sz="1200"/>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6">
                            <a:lumMod val="50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03650435"/>
                      </a:ext>
                    </a:extLst>
                  </a:tr>
                  <a:tr h="254952">
                    <a:tc>
                      <a:txBody>
                        <a:bodyPr/>
                        <a:lstStyle/>
                        <a:p>
                          <a:pPr algn="ctr">
                            <a:lnSpc>
                              <a:spcPts val="1800"/>
                            </a:lnSpc>
                          </a:pPr>
                          <a:r>
                            <a:rPr lang="zh-CN" altLang="en-US" sz="14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4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4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45840730"/>
                      </a:ext>
                    </a:extLst>
                  </a:tr>
                  <a:tr h="263627">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400" b="1" i="1" smtClean="0">
                                    <a:solidFill>
                                      <a:schemeClr val="accent6">
                                        <a:lumMod val="50000"/>
                                      </a:schemeClr>
                                    </a:solidFill>
                                    <a:latin typeface="Cambria Math" panose="02040503050406030204" pitchFamily="18" charset="0"/>
                                  </a:rPr>
                                  <m:t>¬</m:t>
                                </m:r>
                                <m:r>
                                  <a:rPr lang="en-US" altLang="zh-CN" sz="1400" b="1" i="1" smtClean="0">
                                    <a:solidFill>
                                      <a:schemeClr val="accent6">
                                        <a:lumMod val="50000"/>
                                      </a:schemeClr>
                                    </a:solidFill>
                                    <a:latin typeface="Cambria Math" panose="02040503050406030204" pitchFamily="18" charset="0"/>
                                  </a:rPr>
                                  <m:t>𝒑</m:t>
                                </m:r>
                                <m:r>
                                  <a:rPr lang="en-US" altLang="zh-CN" sz="1400" b="1" i="1" smtClean="0">
                                    <a:solidFill>
                                      <a:schemeClr val="accent6">
                                        <a:lumMod val="50000"/>
                                      </a:schemeClr>
                                    </a:solidFill>
                                    <a:latin typeface="Cambria Math" panose="02040503050406030204" pitchFamily="18" charset="0"/>
                                  </a:rPr>
                                  <m:t>∧¬</m:t>
                                </m:r>
                                <m:r>
                                  <a:rPr lang="en-US" altLang="zh-CN" sz="1400" b="1" i="1" smtClean="0">
                                    <a:solidFill>
                                      <a:schemeClr val="accent6">
                                        <a:lumMod val="50000"/>
                                      </a:schemeClr>
                                    </a:solidFill>
                                    <a:latin typeface="Cambria Math" panose="02040503050406030204" pitchFamily="18" charset="0"/>
                                  </a:rPr>
                                  <m:t>𝒒</m:t>
                                </m:r>
                              </m:oMath>
                            </m:oMathPara>
                          </a14:m>
                          <a:endParaRPr lang="zh-CN" altLang="en-US" sz="14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𝟎𝟎</m:t>
                                </m:r>
                              </m:oMath>
                            </m:oMathPara>
                          </a14:m>
                          <a:endParaRPr lang="zh-CN" altLang="en-US" sz="14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002060"/>
                                        </a:solidFill>
                                        <a:latin typeface="Cambria Math" panose="02040503050406030204" pitchFamily="18" charset="0"/>
                                      </a:rPr>
                                    </m:ctrlPr>
                                  </m:sSubPr>
                                  <m:e>
                                    <m:r>
                                      <a:rPr lang="en-US" altLang="zh-CN" sz="1400" b="1" i="1" smtClean="0">
                                        <a:solidFill>
                                          <a:srgbClr val="002060"/>
                                        </a:solidFill>
                                        <a:latin typeface="Cambria Math" panose="02040503050406030204" pitchFamily="18" charset="0"/>
                                      </a:rPr>
                                      <m:t>𝒎</m:t>
                                    </m:r>
                                  </m:e>
                                  <m:sub>
                                    <m:r>
                                      <a:rPr lang="en-US" altLang="zh-CN" sz="1400" b="1" i="1" smtClean="0">
                                        <a:solidFill>
                                          <a:srgbClr val="002060"/>
                                        </a:solidFill>
                                        <a:latin typeface="Cambria Math" panose="02040503050406030204" pitchFamily="18" charset="0"/>
                                      </a:rPr>
                                      <m:t>𝟎</m:t>
                                    </m:r>
                                  </m:sub>
                                </m:sSub>
                              </m:oMath>
                            </m:oMathPara>
                          </a14:m>
                          <a:endParaRPr lang="zh-CN" altLang="en-US" sz="1400" b="1">
                            <a:solidFill>
                              <a:srgbClr val="00206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200295186"/>
                      </a:ext>
                    </a:extLst>
                  </a:tr>
                  <a:tr h="263627">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solidFill>
                                      <a:schemeClr val="accent6">
                                        <a:lumMod val="50000"/>
                                      </a:schemeClr>
                                    </a:solidFill>
                                    <a:latin typeface="Cambria Math" panose="02040503050406030204" pitchFamily="18" charset="0"/>
                                  </a:rPr>
                                  <m:t>¬</m:t>
                                </m:r>
                                <m:r>
                                  <a:rPr lang="en-US" altLang="zh-CN" sz="1400" b="1" i="1" smtClean="0">
                                    <a:solidFill>
                                      <a:schemeClr val="accent6">
                                        <a:lumMod val="50000"/>
                                      </a:schemeClr>
                                    </a:solidFill>
                                    <a:latin typeface="Cambria Math" panose="02040503050406030204" pitchFamily="18" charset="0"/>
                                  </a:rPr>
                                  <m:t>𝒑</m:t>
                                </m:r>
                                <m:r>
                                  <a:rPr lang="en-US" altLang="zh-CN" sz="1400" b="1" i="1" smtClean="0">
                                    <a:solidFill>
                                      <a:schemeClr val="accent6">
                                        <a:lumMod val="50000"/>
                                      </a:schemeClr>
                                    </a:solidFill>
                                    <a:latin typeface="Cambria Math" panose="02040503050406030204" pitchFamily="18" charset="0"/>
                                  </a:rPr>
                                  <m:t>∧</m:t>
                                </m:r>
                                <m:r>
                                  <a:rPr lang="en-US" altLang="zh-CN" sz="1400" b="1" i="1" smtClean="0">
                                    <a:solidFill>
                                      <a:schemeClr val="accent6">
                                        <a:lumMod val="50000"/>
                                      </a:schemeClr>
                                    </a:solidFill>
                                    <a:latin typeface="Cambria Math" panose="02040503050406030204" pitchFamily="18" charset="0"/>
                                  </a:rPr>
                                  <m:t>𝒒</m:t>
                                </m:r>
                              </m:oMath>
                            </m:oMathPara>
                          </a14:m>
                          <a:endParaRPr lang="zh-CN" altLang="en-US" sz="14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400" b="1" i="1" kern="1200" smtClean="0">
                                    <a:solidFill>
                                      <a:srgbClr val="C00000"/>
                                    </a:solidFill>
                                    <a:latin typeface="Cambria Math" panose="02040503050406030204" pitchFamily="18" charset="0"/>
                                    <a:ea typeface="+mn-ea"/>
                                    <a:cs typeface="+mn-cs"/>
                                  </a:rPr>
                                  <m:t>𝟎𝟏</m:t>
                                </m:r>
                              </m:oMath>
                            </m:oMathPara>
                          </a14:m>
                          <a:endParaRPr lang="zh-CN" altLang="en-US" sz="14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400" b="1" i="1" kern="1200" smtClean="0">
                                        <a:solidFill>
                                          <a:srgbClr val="002060"/>
                                        </a:solidFill>
                                        <a:latin typeface="Cambria Math" panose="02040503050406030204" pitchFamily="18" charset="0"/>
                                        <a:ea typeface="+mn-ea"/>
                                        <a:cs typeface="+mn-cs"/>
                                      </a:rPr>
                                    </m:ctrlPr>
                                  </m:sSubPr>
                                  <m:e>
                                    <m:r>
                                      <a:rPr lang="en-US" altLang="zh-CN" sz="1400" b="1" i="1" kern="1200" smtClean="0">
                                        <a:solidFill>
                                          <a:srgbClr val="002060"/>
                                        </a:solidFill>
                                        <a:latin typeface="Cambria Math" panose="02040503050406030204" pitchFamily="18" charset="0"/>
                                        <a:ea typeface="+mn-ea"/>
                                        <a:cs typeface="+mn-cs"/>
                                      </a:rPr>
                                      <m:t>𝒎</m:t>
                                    </m:r>
                                  </m:e>
                                  <m:sub>
                                    <m:r>
                                      <a:rPr lang="en-US" altLang="zh-CN" sz="1400" b="1" i="0" kern="1200" smtClean="0">
                                        <a:solidFill>
                                          <a:srgbClr val="002060"/>
                                        </a:solidFill>
                                        <a:latin typeface="Cambria Math" panose="02040503050406030204" pitchFamily="18" charset="0"/>
                                        <a:ea typeface="+mn-ea"/>
                                        <a:cs typeface="+mn-cs"/>
                                      </a:rPr>
                                      <m:t>𝟏</m:t>
                                    </m:r>
                                  </m:sub>
                                </m:sSub>
                              </m:oMath>
                            </m:oMathPara>
                          </a14:m>
                          <a:endParaRPr lang="zh-CN" altLang="en-US" sz="1400" b="1" i="0"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202317707"/>
                      </a:ext>
                    </a:extLst>
                  </a:tr>
                  <a:tr h="263627">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solidFill>
                                      <a:schemeClr val="accent6">
                                        <a:lumMod val="50000"/>
                                      </a:schemeClr>
                                    </a:solidFill>
                                    <a:latin typeface="Cambria Math" panose="02040503050406030204" pitchFamily="18" charset="0"/>
                                  </a:rPr>
                                  <m:t>𝒑</m:t>
                                </m:r>
                                <m:r>
                                  <a:rPr lang="en-US" altLang="zh-CN" sz="1400" b="1" i="1" smtClean="0">
                                    <a:solidFill>
                                      <a:schemeClr val="accent6">
                                        <a:lumMod val="50000"/>
                                      </a:schemeClr>
                                    </a:solidFill>
                                    <a:latin typeface="Cambria Math" panose="02040503050406030204" pitchFamily="18" charset="0"/>
                                  </a:rPr>
                                  <m:t>∧¬</m:t>
                                </m:r>
                                <m:r>
                                  <a:rPr lang="en-US" altLang="zh-CN" sz="1400" b="1" i="1" smtClean="0">
                                    <a:solidFill>
                                      <a:schemeClr val="accent6">
                                        <a:lumMod val="50000"/>
                                      </a:schemeClr>
                                    </a:solidFill>
                                    <a:latin typeface="Cambria Math" panose="02040503050406030204" pitchFamily="18" charset="0"/>
                                  </a:rPr>
                                  <m:t>𝒒</m:t>
                                </m:r>
                              </m:oMath>
                            </m:oMathPara>
                          </a14:m>
                          <a:endParaRPr lang="zh-CN" altLang="en-US" sz="14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400" b="1" i="1" smtClean="0">
                                    <a:solidFill>
                                      <a:srgbClr val="C00000"/>
                                    </a:solidFill>
                                    <a:latin typeface="Cambria Math" panose="02040503050406030204" pitchFamily="18" charset="0"/>
                                  </a:rPr>
                                  <m:t>𝟏𝟎</m:t>
                                </m:r>
                              </m:oMath>
                            </m:oMathPara>
                          </a14:m>
                          <a:endParaRPr lang="zh-CN" altLang="en-US" sz="14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002060"/>
                                        </a:solidFill>
                                        <a:latin typeface="Cambria Math" panose="02040503050406030204" pitchFamily="18" charset="0"/>
                                      </a:rPr>
                                    </m:ctrlPr>
                                  </m:sSubPr>
                                  <m:e>
                                    <m:r>
                                      <a:rPr lang="en-US" altLang="zh-CN" sz="1400" b="1" i="1" smtClean="0">
                                        <a:solidFill>
                                          <a:srgbClr val="002060"/>
                                        </a:solidFill>
                                        <a:latin typeface="Cambria Math" panose="02040503050406030204" pitchFamily="18" charset="0"/>
                                      </a:rPr>
                                      <m:t>𝒎</m:t>
                                    </m:r>
                                  </m:e>
                                  <m:sub>
                                    <m:r>
                                      <a:rPr lang="en-US" altLang="zh-CN" sz="1400" b="1" i="1" smtClean="0">
                                        <a:solidFill>
                                          <a:srgbClr val="002060"/>
                                        </a:solidFill>
                                        <a:latin typeface="Cambria Math" panose="02040503050406030204" pitchFamily="18" charset="0"/>
                                      </a:rPr>
                                      <m:t>𝟐</m:t>
                                    </m:r>
                                  </m:sub>
                                </m:sSub>
                              </m:oMath>
                            </m:oMathPara>
                          </a14:m>
                          <a:endParaRPr lang="zh-CN" altLang="en-US" sz="1400" b="1">
                            <a:solidFill>
                              <a:srgbClr val="00206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838677932"/>
                      </a:ext>
                    </a:extLst>
                  </a:tr>
                  <a:tr h="263627">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400" b="1" i="1" smtClean="0">
                                    <a:solidFill>
                                      <a:schemeClr val="accent6">
                                        <a:lumMod val="50000"/>
                                      </a:schemeClr>
                                    </a:solidFill>
                                    <a:latin typeface="Cambria Math" panose="02040503050406030204" pitchFamily="18" charset="0"/>
                                  </a:rPr>
                                  <m:t>𝒑</m:t>
                                </m:r>
                                <m:r>
                                  <a:rPr lang="en-US" altLang="zh-CN" sz="1400" b="1" i="1" smtClean="0">
                                    <a:solidFill>
                                      <a:schemeClr val="accent6">
                                        <a:lumMod val="50000"/>
                                      </a:schemeClr>
                                    </a:solidFill>
                                    <a:latin typeface="Cambria Math" panose="02040503050406030204" pitchFamily="18" charset="0"/>
                                  </a:rPr>
                                  <m:t>∧</m:t>
                                </m:r>
                                <m:r>
                                  <a:rPr lang="en-US" altLang="zh-CN" sz="1400" b="1" i="1" smtClean="0">
                                    <a:solidFill>
                                      <a:schemeClr val="accent6">
                                        <a:lumMod val="50000"/>
                                      </a:schemeClr>
                                    </a:solidFill>
                                    <a:latin typeface="Cambria Math" panose="02040503050406030204" pitchFamily="18" charset="0"/>
                                  </a:rPr>
                                  <m:t>𝒒</m:t>
                                </m:r>
                              </m:oMath>
                            </m:oMathPara>
                          </a14:m>
                          <a:endParaRPr lang="zh-CN" altLang="en-US" sz="1400" b="1" i="1" kern="1200">
                            <a:solidFill>
                              <a:schemeClr val="accent6">
                                <a:lumMod val="50000"/>
                              </a:schemeClr>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400" b="1" i="1" kern="1200" smtClean="0">
                                    <a:solidFill>
                                      <a:srgbClr val="C00000"/>
                                    </a:solidFill>
                                    <a:latin typeface="Cambria Math" panose="02040503050406030204" pitchFamily="18" charset="0"/>
                                    <a:ea typeface="+mn-ea"/>
                                    <a:cs typeface="+mn-cs"/>
                                  </a:rPr>
                                  <m:t>𝟏𝟏</m:t>
                                </m:r>
                              </m:oMath>
                            </m:oMathPara>
                          </a14:m>
                          <a:endParaRPr lang="zh-CN" altLang="en-US" sz="14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400" b="1" i="1" kern="1200" smtClean="0">
                                        <a:solidFill>
                                          <a:srgbClr val="002060"/>
                                        </a:solidFill>
                                        <a:latin typeface="Cambria Math" panose="02040503050406030204" pitchFamily="18" charset="0"/>
                                        <a:ea typeface="+mn-ea"/>
                                        <a:cs typeface="+mn-cs"/>
                                      </a:rPr>
                                    </m:ctrlPr>
                                  </m:sSubPr>
                                  <m:e>
                                    <m:r>
                                      <a:rPr lang="en-US" altLang="zh-CN" sz="1400" b="1" i="1" kern="1200" smtClean="0">
                                        <a:solidFill>
                                          <a:srgbClr val="002060"/>
                                        </a:solidFill>
                                        <a:latin typeface="Cambria Math" panose="02040503050406030204" pitchFamily="18" charset="0"/>
                                        <a:ea typeface="+mn-ea"/>
                                        <a:cs typeface="+mn-cs"/>
                                      </a:rPr>
                                      <m:t>𝒎</m:t>
                                    </m:r>
                                  </m:e>
                                  <m:sub>
                                    <m:r>
                                      <a:rPr lang="en-US" altLang="zh-CN" sz="1400" b="1" i="1" kern="1200" smtClean="0">
                                        <a:solidFill>
                                          <a:srgbClr val="002060"/>
                                        </a:solidFill>
                                        <a:latin typeface="Cambria Math" panose="02040503050406030204" pitchFamily="18" charset="0"/>
                                        <a:ea typeface="+mn-ea"/>
                                        <a:cs typeface="+mn-cs"/>
                                      </a:rPr>
                                      <m:t>𝟑</m:t>
                                    </m:r>
                                  </m:sub>
                                </m:sSub>
                              </m:oMath>
                            </m:oMathPara>
                          </a14:m>
                          <a:endParaRPr lang="zh-CN" altLang="en-US" sz="1400" b="1" i="0"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51949"/>
                      </a:ext>
                    </a:extLst>
                  </a:tr>
                </a:tbl>
              </a:graphicData>
            </a:graphic>
          </p:graphicFrame>
        </mc:Choice>
        <mc:Fallback xmlns="">
          <p:graphicFrame>
            <p:nvGraphicFramePr>
              <p:cNvPr id="10" name="表格 9">
                <a:extLst>
                  <a:ext uri="{FF2B5EF4-FFF2-40B4-BE49-F238E27FC236}">
                    <a16:creationId xmlns:a16="http://schemas.microsoft.com/office/drawing/2014/main" id="{AB06C9A7-2E00-4DEB-B90D-AA3EBC9C9F77}"/>
                  </a:ext>
                </a:extLst>
              </p:cNvPr>
              <p:cNvGraphicFramePr>
                <a:graphicFrameLocks noGrp="1"/>
              </p:cNvGraphicFramePr>
              <p:nvPr>
                <p:extLst>
                  <p:ext uri="{D42A27DB-BD31-4B8C-83A1-F6EECF244321}">
                    <p14:modId xmlns:p14="http://schemas.microsoft.com/office/powerpoint/2010/main" val="3102521251"/>
                  </p:ext>
                </p:extLst>
              </p:nvPr>
            </p:nvGraphicFramePr>
            <p:xfrm>
              <a:off x="517605" y="2781530"/>
              <a:ext cx="2562636" cy="1910461"/>
            </p:xfrm>
            <a:graphic>
              <a:graphicData uri="http://schemas.openxmlformats.org/drawingml/2006/table">
                <a:tbl>
                  <a:tblPr firstRow="1">
                    <a:tableStyleId>{5C22544A-7EE6-4342-B048-85BDC9FD1C3A}</a:tableStyleId>
                  </a:tblPr>
                  <a:tblGrid>
                    <a:gridCol w="1225572">
                      <a:extLst>
                        <a:ext uri="{9D8B030D-6E8A-4147-A177-3AD203B41FA5}">
                          <a16:colId xmlns:a16="http://schemas.microsoft.com/office/drawing/2014/main" val="1790152541"/>
                        </a:ext>
                      </a:extLst>
                    </a:gridCol>
                    <a:gridCol w="690734">
                      <a:extLst>
                        <a:ext uri="{9D8B030D-6E8A-4147-A177-3AD203B41FA5}">
                          <a16:colId xmlns:a16="http://schemas.microsoft.com/office/drawing/2014/main" val="1035986538"/>
                        </a:ext>
                      </a:extLst>
                    </a:gridCol>
                    <a:gridCol w="646330">
                      <a:extLst>
                        <a:ext uri="{9D8B030D-6E8A-4147-A177-3AD203B41FA5}">
                          <a16:colId xmlns:a16="http://schemas.microsoft.com/office/drawing/2014/main" val="1504876812"/>
                        </a:ext>
                      </a:extLst>
                    </a:gridCol>
                  </a:tblGrid>
                  <a:tr h="434340">
                    <a:tc gridSpan="3">
                      <a:txBody>
                        <a:bodyPr/>
                        <a:lstStyle/>
                        <a:p>
                          <a:endParaRPr lang="zh-CN"/>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237" t="-2817" r="-474" b="-345070"/>
                          </a:stretch>
                        </a:blip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03650435"/>
                      </a:ext>
                    </a:extLst>
                  </a:tr>
                  <a:tr h="287401">
                    <a:tc>
                      <a:txBody>
                        <a:bodyPr/>
                        <a:lstStyle/>
                        <a:p>
                          <a:pPr algn="ctr">
                            <a:lnSpc>
                              <a:spcPts val="1800"/>
                            </a:lnSpc>
                          </a:pPr>
                          <a:r>
                            <a:rPr lang="zh-CN" altLang="en-US" sz="14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4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4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45840730"/>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495" t="-252083" r="-109901" b="-310417"/>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78070" t="-252083" r="-94737" b="-310417"/>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299057" t="-252083" r="-1887" b="-310417"/>
                          </a:stretch>
                        </a:blipFill>
                      </a:tcPr>
                    </a:tc>
                    <a:extLst>
                      <a:ext uri="{0D108BD9-81ED-4DB2-BD59-A6C34878D82A}">
                        <a16:rowId xmlns:a16="http://schemas.microsoft.com/office/drawing/2014/main" val="1200295186"/>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495" t="-344898" r="-109901"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78070" t="-344898" r="-94737"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299057" t="-344898" r="-1887" b="-204082"/>
                          </a:stretch>
                        </a:blipFill>
                      </a:tcPr>
                    </a:tc>
                    <a:extLst>
                      <a:ext uri="{0D108BD9-81ED-4DB2-BD59-A6C34878D82A}">
                        <a16:rowId xmlns:a16="http://schemas.microsoft.com/office/drawing/2014/main" val="4202317707"/>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495" t="-444898" r="-109901"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78070" t="-444898" r="-94737"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299057" t="-444898" r="-1887" b="-104082"/>
                          </a:stretch>
                        </a:blipFill>
                      </a:tcPr>
                    </a:tc>
                    <a:extLst>
                      <a:ext uri="{0D108BD9-81ED-4DB2-BD59-A6C34878D82A}">
                        <a16:rowId xmlns:a16="http://schemas.microsoft.com/office/drawing/2014/main" val="3838677932"/>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495" t="-544898" r="-109901"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78070" t="-544898" r="-94737"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299057" t="-544898" r="-1887" b="-4082"/>
                          </a:stretch>
                        </a:blipFill>
                      </a:tcPr>
                    </a:tc>
                    <a:extLst>
                      <a:ext uri="{0D108BD9-81ED-4DB2-BD59-A6C34878D82A}">
                        <a16:rowId xmlns:a16="http://schemas.microsoft.com/office/drawing/2014/main" val="3351949"/>
                      </a:ext>
                    </a:extLst>
                  </a:tr>
                </a:tbl>
              </a:graphicData>
            </a:graphic>
          </p:graphicFrame>
        </mc:Fallback>
      </mc:AlternateContent>
      <p:sp>
        <p:nvSpPr>
          <p:cNvPr id="17" name="文本框 16">
            <a:extLst>
              <a:ext uri="{FF2B5EF4-FFF2-40B4-BE49-F238E27FC236}">
                <a16:creationId xmlns:a16="http://schemas.microsoft.com/office/drawing/2014/main" id="{E27B4D3C-9444-46BA-BB3E-84B2C38E2557}"/>
              </a:ext>
            </a:extLst>
          </p:cNvPr>
          <p:cNvSpPr txBox="1"/>
          <p:nvPr/>
        </p:nvSpPr>
        <p:spPr>
          <a:xfrm>
            <a:off x="6698595" y="1269719"/>
            <a:ext cx="1899518" cy="784830"/>
          </a:xfrm>
          <a:prstGeom prst="rect">
            <a:avLst/>
          </a:prstGeom>
          <a:solidFill>
            <a:schemeClr val="accent4">
              <a:lumMod val="20000"/>
              <a:lumOff val="80000"/>
            </a:schemeClr>
          </a:solidFill>
        </p:spPr>
        <p:txBody>
          <a:bodyPr wrap="square" rtlCol="0">
            <a:spAutoFit/>
          </a:bodyPr>
          <a:lstStyle/>
          <a:p>
            <a:r>
              <a:rPr lang="zh-CN" altLang="en-US" sz="1500" b="1">
                <a:solidFill>
                  <a:schemeClr val="accent2">
                    <a:lumMod val="50000"/>
                  </a:schemeClr>
                </a:solidFill>
              </a:rPr>
              <a:t>极小项的编码是使得该极小项的真值为</a:t>
            </a:r>
            <a:r>
              <a:rPr lang="en-US" altLang="zh-CN" sz="1500" b="1">
                <a:solidFill>
                  <a:schemeClr val="accent2">
                    <a:lumMod val="50000"/>
                  </a:schemeClr>
                </a:solidFill>
              </a:rPr>
              <a:t>1</a:t>
            </a:r>
            <a:r>
              <a:rPr lang="zh-CN" altLang="en-US" sz="1500" b="1">
                <a:solidFill>
                  <a:schemeClr val="accent2">
                    <a:lumMod val="50000"/>
                  </a:schemeClr>
                </a:solidFill>
              </a:rPr>
              <a:t>的唯一真值赋值方式</a:t>
            </a:r>
          </a:p>
        </p:txBody>
      </p:sp>
    </p:spTree>
    <p:extLst>
      <p:ext uri="{BB962C8B-B14F-4D97-AF65-F5344CB8AC3E}">
        <p14:creationId xmlns:p14="http://schemas.microsoft.com/office/powerpoint/2010/main" val="26607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消解原理的实现</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上一讲未完成的例子</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201F7661-F374-4557-9C7E-3BA007C4B471}" type="slidenum">
              <a:rPr lang="en-US" altLang="zh-CN" sz="1400" smtClean="0">
                <a:latin typeface="Arial" panose="020B0604020202020204" pitchFamily="34" charset="0"/>
                <a:ea typeface="楷体" panose="02010609060101010101" pitchFamily="49" charset="-122"/>
                <a:cs typeface="Arial" panose="020B0604020202020204" pitchFamily="34" charset="0"/>
              </a:rPr>
              <a:t>40</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87527473-CE45-4887-82DD-A5946B7AFBC3}"/>
                  </a:ext>
                </a:extLst>
              </p:cNvPr>
              <p:cNvSpPr txBox="1"/>
              <p:nvPr/>
            </p:nvSpPr>
            <p:spPr>
              <a:xfrm>
                <a:off x="1094842" y="796626"/>
                <a:ext cx="6529277" cy="276742"/>
              </a:xfrm>
              <a:prstGeom prst="rect">
                <a:avLst/>
              </a:prstGeom>
              <a:solidFill>
                <a:schemeClr val="accent6">
                  <a:lumMod val="20000"/>
                  <a:lumOff val="80000"/>
                </a:schemeClr>
              </a:solidFill>
            </p:spPr>
            <p:txBody>
              <a:bodyPr wrap="square" tIns="0" bIns="0" rtlCol="0">
                <a:spAutoFit/>
              </a:bodyPr>
              <a:lstStyle/>
              <a:p>
                <a:r>
                  <a:rPr lang="zh-CN" altLang="en-US" sz="1600" b="1">
                    <a:solidFill>
                      <a:schemeClr val="accent2">
                        <a:lumMod val="50000"/>
                      </a:schemeClr>
                    </a:solidFill>
                  </a:rPr>
                  <a:t>设</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𝑹𝒆</m:t>
                    </m:r>
                    <m:sSup>
                      <m:sSupPr>
                        <m:ctrlPr>
                          <a:rPr lang="en-US" altLang="zh-CN" sz="1600" b="1" i="1" smtClean="0">
                            <a:solidFill>
                              <a:schemeClr val="accent2">
                                <a:lumMod val="50000"/>
                              </a:schemeClr>
                            </a:solidFill>
                            <a:latin typeface="Cambria Math" panose="02040503050406030204" pitchFamily="18" charset="0"/>
                          </a:rPr>
                        </m:ctrlPr>
                      </m:sSupPr>
                      <m:e>
                        <m:r>
                          <a:rPr lang="en-US" altLang="zh-CN" sz="1600" b="1" i="1" smtClean="0">
                            <a:solidFill>
                              <a:schemeClr val="accent2">
                                <a:lumMod val="50000"/>
                              </a:schemeClr>
                            </a:solidFill>
                            <a:latin typeface="Cambria Math" panose="02040503050406030204" pitchFamily="18" charset="0"/>
                          </a:rPr>
                          <m:t>𝒔</m:t>
                        </m:r>
                      </m:e>
                      <m:sup>
                        <m:r>
                          <a:rPr lang="en-US" altLang="zh-CN" sz="1600" b="1" i="1" smtClean="0">
                            <a:solidFill>
                              <a:schemeClr val="accent2">
                                <a:lumMod val="50000"/>
                              </a:schemeClr>
                            </a:solidFill>
                            <a:latin typeface="Cambria Math" panose="02040503050406030204" pitchFamily="18" charset="0"/>
                          </a:rPr>
                          <m:t>𝟎</m:t>
                        </m:r>
                      </m:sup>
                    </m:sSup>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𝑨</m:t>
                    </m:r>
                    <m:r>
                      <a:rPr lang="en-US" altLang="zh-CN" sz="1600" b="1" i="1" smtClean="0">
                        <a:solidFill>
                          <a:schemeClr val="accent2">
                            <a:lumMod val="50000"/>
                          </a:schemeClr>
                        </a:solidFill>
                        <a:latin typeface="Cambria Math" panose="02040503050406030204" pitchFamily="18" charset="0"/>
                      </a:rPr>
                      <m:t>)=</m:t>
                    </m:r>
                    <m:d>
                      <m:dPr>
                        <m:begChr m:val="{"/>
                        <m:endChr m:val="}"/>
                        <m:ctrlPr>
                          <a:rPr lang="en-US" altLang="zh-CN" sz="1600" b="1" i="1">
                            <a:solidFill>
                              <a:schemeClr val="accent2">
                                <a:lumMod val="50000"/>
                              </a:schemeClr>
                            </a:solidFill>
                            <a:latin typeface="Cambria Math" panose="02040503050406030204" pitchFamily="18" charset="0"/>
                          </a:rPr>
                        </m:ctrlPr>
                      </m:dPr>
                      <m:e>
                        <m:d>
                          <m:dPr>
                            <m:begChr m:val="{"/>
                            <m:endChr m:val="}"/>
                            <m:ctrlPr>
                              <a:rPr lang="en-US" altLang="zh-CN" sz="1600" b="1" i="1">
                                <a:solidFill>
                                  <a:schemeClr val="accent2">
                                    <a:lumMod val="50000"/>
                                  </a:schemeClr>
                                </a:solidFill>
                                <a:latin typeface="Cambria Math" panose="02040503050406030204" pitchFamily="18" charset="0"/>
                              </a:rPr>
                            </m:ctrlPr>
                          </m:dPr>
                          <m:e>
                            <m:r>
                              <a:rPr lang="en-US" altLang="zh-CN" sz="1600" b="1" i="1">
                                <a:solidFill>
                                  <a:schemeClr val="accent2">
                                    <a:lumMod val="50000"/>
                                  </a:schemeClr>
                                </a:solidFill>
                                <a:latin typeface="Cambria Math" panose="02040503050406030204" pitchFamily="18" charset="0"/>
                              </a:rPr>
                              <m:t>𝒑</m:t>
                            </m:r>
                            <m:r>
                              <a:rPr lang="en-US" altLang="zh-CN" sz="1600" b="1" i="1">
                                <a:solidFill>
                                  <a:schemeClr val="accent2">
                                    <a:lumMod val="50000"/>
                                  </a:schemeClr>
                                </a:solidFill>
                                <a:latin typeface="Cambria Math" panose="02040503050406030204" pitchFamily="18" charset="0"/>
                              </a:rPr>
                              <m:t>, </m:t>
                            </m:r>
                            <m:r>
                              <a:rPr lang="en-US" altLang="zh-CN" sz="1600" b="1" i="1">
                                <a:solidFill>
                                  <a:schemeClr val="accent2">
                                    <a:lumMod val="50000"/>
                                  </a:schemeClr>
                                </a:solidFill>
                                <a:latin typeface="Cambria Math" panose="02040503050406030204" pitchFamily="18" charset="0"/>
                              </a:rPr>
                              <m:t>𝒒</m:t>
                            </m:r>
                            <m:r>
                              <a:rPr lang="en-US" altLang="zh-CN" sz="1600" b="1" i="1">
                                <a:solidFill>
                                  <a:schemeClr val="accent2">
                                    <a:lumMod val="50000"/>
                                  </a:schemeClr>
                                </a:solidFill>
                                <a:latin typeface="Cambria Math" panose="02040503050406030204" pitchFamily="18" charset="0"/>
                              </a:rPr>
                              <m:t>, ¬</m:t>
                            </m:r>
                            <m:r>
                              <a:rPr lang="en-US" altLang="zh-CN" sz="1600" b="1" i="1">
                                <a:solidFill>
                                  <a:schemeClr val="accent2">
                                    <a:lumMod val="50000"/>
                                  </a:schemeClr>
                                </a:solidFill>
                                <a:latin typeface="Cambria Math" panose="02040503050406030204" pitchFamily="18" charset="0"/>
                              </a:rPr>
                              <m:t>𝒓</m:t>
                            </m:r>
                          </m:e>
                        </m:d>
                        <m:r>
                          <a:rPr lang="en-US" altLang="zh-CN" sz="1600" b="1" i="1">
                            <a:solidFill>
                              <a:schemeClr val="accent2">
                                <a:lumMod val="50000"/>
                              </a:schemeClr>
                            </a:solidFill>
                            <a:latin typeface="Cambria Math" panose="02040503050406030204" pitchFamily="18" charset="0"/>
                          </a:rPr>
                          <m:t>, </m:t>
                        </m:r>
                        <m:d>
                          <m:dPr>
                            <m:begChr m:val="{"/>
                            <m:endChr m:val="}"/>
                            <m:ctrlPr>
                              <a:rPr lang="en-US" altLang="zh-CN" sz="1600" b="1" i="1">
                                <a:solidFill>
                                  <a:schemeClr val="accent2">
                                    <a:lumMod val="50000"/>
                                  </a:schemeClr>
                                </a:solidFill>
                                <a:latin typeface="Cambria Math" panose="02040503050406030204" pitchFamily="18" charset="0"/>
                              </a:rPr>
                            </m:ctrlPr>
                          </m:dPr>
                          <m:e>
                            <m:r>
                              <a:rPr lang="en-US" altLang="zh-CN" sz="1600" b="1" i="1">
                                <a:solidFill>
                                  <a:schemeClr val="accent2">
                                    <a:lumMod val="50000"/>
                                  </a:schemeClr>
                                </a:solidFill>
                                <a:latin typeface="Cambria Math" panose="02040503050406030204" pitchFamily="18" charset="0"/>
                              </a:rPr>
                              <m:t>𝒓</m:t>
                            </m:r>
                            <m:r>
                              <a:rPr lang="en-US" altLang="zh-CN" sz="1600" b="1" i="1">
                                <a:solidFill>
                                  <a:schemeClr val="accent2">
                                    <a:lumMod val="50000"/>
                                  </a:schemeClr>
                                </a:solidFill>
                                <a:latin typeface="Cambria Math" panose="02040503050406030204" pitchFamily="18" charset="0"/>
                              </a:rPr>
                              <m:t>, </m:t>
                            </m:r>
                            <m:r>
                              <a:rPr lang="en-US" altLang="zh-CN" sz="1600" b="1" i="1">
                                <a:solidFill>
                                  <a:schemeClr val="accent2">
                                    <a:lumMod val="50000"/>
                                  </a:schemeClr>
                                </a:solidFill>
                                <a:latin typeface="Cambria Math" panose="02040503050406030204" pitchFamily="18" charset="0"/>
                              </a:rPr>
                              <m:t>𝒔</m:t>
                            </m:r>
                          </m:e>
                        </m:d>
                        <m:r>
                          <a:rPr lang="en-US" altLang="zh-CN" sz="1600" b="1" i="1">
                            <a:solidFill>
                              <a:schemeClr val="accent2">
                                <a:lumMod val="50000"/>
                              </a:schemeClr>
                            </a:solidFill>
                            <a:latin typeface="Cambria Math" panose="02040503050406030204" pitchFamily="18" charset="0"/>
                          </a:rPr>
                          <m:t>, </m:t>
                        </m:r>
                        <m:d>
                          <m:dPr>
                            <m:begChr m:val="{"/>
                            <m:endChr m:val="}"/>
                            <m:ctrlPr>
                              <a:rPr lang="en-US" altLang="zh-CN" sz="1600" b="1" i="1">
                                <a:solidFill>
                                  <a:schemeClr val="accent2">
                                    <a:lumMod val="50000"/>
                                  </a:schemeClr>
                                </a:solidFill>
                                <a:latin typeface="Cambria Math" panose="02040503050406030204" pitchFamily="18" charset="0"/>
                              </a:rPr>
                            </m:ctrlPr>
                          </m:dPr>
                          <m:e>
                            <m:r>
                              <a:rPr lang="en-US" altLang="zh-CN" sz="1600" b="1" i="1">
                                <a:solidFill>
                                  <a:schemeClr val="accent2">
                                    <a:lumMod val="50000"/>
                                  </a:schemeClr>
                                </a:solidFill>
                                <a:latin typeface="Cambria Math" panose="02040503050406030204" pitchFamily="18" charset="0"/>
                              </a:rPr>
                              <m:t>¬</m:t>
                            </m:r>
                            <m:r>
                              <a:rPr lang="en-US" altLang="zh-CN" sz="1600" b="1" i="1">
                                <a:solidFill>
                                  <a:schemeClr val="accent2">
                                    <a:lumMod val="50000"/>
                                  </a:schemeClr>
                                </a:solidFill>
                                <a:latin typeface="Cambria Math" panose="02040503050406030204" pitchFamily="18" charset="0"/>
                              </a:rPr>
                              <m:t>𝒑</m:t>
                            </m:r>
                          </m:e>
                        </m:d>
                        <m:r>
                          <a:rPr lang="en-US" altLang="zh-CN" sz="1600" b="1" i="1">
                            <a:solidFill>
                              <a:schemeClr val="accent2">
                                <a:lumMod val="50000"/>
                              </a:schemeClr>
                            </a:solidFill>
                            <a:latin typeface="Cambria Math" panose="02040503050406030204" pitchFamily="18" charset="0"/>
                          </a:rPr>
                          <m:t>, </m:t>
                        </m:r>
                        <m:d>
                          <m:dPr>
                            <m:begChr m:val="{"/>
                            <m:endChr m:val="}"/>
                            <m:ctrlPr>
                              <a:rPr lang="en-US" altLang="zh-CN" sz="1600" b="1" i="1">
                                <a:solidFill>
                                  <a:schemeClr val="accent2">
                                    <a:lumMod val="50000"/>
                                  </a:schemeClr>
                                </a:solidFill>
                                <a:latin typeface="Cambria Math" panose="02040503050406030204" pitchFamily="18" charset="0"/>
                              </a:rPr>
                            </m:ctrlPr>
                          </m:dPr>
                          <m:e>
                            <m:r>
                              <a:rPr lang="en-US" altLang="zh-CN" sz="1600" b="1" i="1">
                                <a:solidFill>
                                  <a:schemeClr val="accent2">
                                    <a:lumMod val="50000"/>
                                  </a:schemeClr>
                                </a:solidFill>
                                <a:latin typeface="Cambria Math" panose="02040503050406030204" pitchFamily="18" charset="0"/>
                              </a:rPr>
                              <m:t>¬</m:t>
                            </m:r>
                            <m:r>
                              <a:rPr lang="en-US" altLang="zh-CN" sz="1600" b="1" i="1">
                                <a:solidFill>
                                  <a:schemeClr val="accent2">
                                    <a:lumMod val="50000"/>
                                  </a:schemeClr>
                                </a:solidFill>
                                <a:latin typeface="Cambria Math" panose="02040503050406030204" pitchFamily="18" charset="0"/>
                              </a:rPr>
                              <m:t>𝒒</m:t>
                            </m:r>
                            <m:r>
                              <a:rPr lang="en-US" altLang="zh-CN" sz="1600" b="1" i="1">
                                <a:solidFill>
                                  <a:schemeClr val="accent2">
                                    <a:lumMod val="50000"/>
                                  </a:schemeClr>
                                </a:solidFill>
                                <a:latin typeface="Cambria Math" panose="02040503050406030204" pitchFamily="18" charset="0"/>
                              </a:rPr>
                              <m:t>, ¬</m:t>
                            </m:r>
                            <m:r>
                              <a:rPr lang="en-US" altLang="zh-CN" sz="1600" b="1" i="1">
                                <a:solidFill>
                                  <a:schemeClr val="accent2">
                                    <a:lumMod val="50000"/>
                                  </a:schemeClr>
                                </a:solidFill>
                                <a:latin typeface="Cambria Math" panose="02040503050406030204" pitchFamily="18" charset="0"/>
                              </a:rPr>
                              <m:t>𝒔</m:t>
                            </m:r>
                          </m:e>
                        </m:d>
                      </m:e>
                    </m:d>
                  </m:oMath>
                </a14:m>
                <a:r>
                  <a:rPr lang="zh-CN" altLang="en-US" sz="1600" b="1">
                    <a:solidFill>
                      <a:schemeClr val="accent2">
                        <a:lumMod val="50000"/>
                      </a:schemeClr>
                    </a:solidFill>
                  </a:rPr>
                  <a:t>，计算</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𝑹𝒆</m:t>
                    </m:r>
                    <m:sSup>
                      <m:sSupPr>
                        <m:ctrlPr>
                          <a:rPr lang="en-US" altLang="zh-CN" sz="1600" b="1" i="1" smtClean="0">
                            <a:solidFill>
                              <a:schemeClr val="accent2">
                                <a:lumMod val="50000"/>
                              </a:schemeClr>
                            </a:solidFill>
                            <a:latin typeface="Cambria Math" panose="02040503050406030204" pitchFamily="18" charset="0"/>
                          </a:rPr>
                        </m:ctrlPr>
                      </m:sSupPr>
                      <m:e>
                        <m:r>
                          <a:rPr lang="en-US" altLang="zh-CN" sz="1600" b="1" i="1" smtClean="0">
                            <a:solidFill>
                              <a:schemeClr val="accent2">
                                <a:lumMod val="50000"/>
                              </a:schemeClr>
                            </a:solidFill>
                            <a:latin typeface="Cambria Math" panose="02040503050406030204" pitchFamily="18" charset="0"/>
                          </a:rPr>
                          <m:t>𝒔</m:t>
                        </m:r>
                      </m:e>
                      <m:sup>
                        <m:r>
                          <a:rPr lang="en-US" altLang="zh-CN" sz="1600" b="1" i="1" smtClean="0">
                            <a:solidFill>
                              <a:schemeClr val="accent2">
                                <a:lumMod val="50000"/>
                              </a:schemeClr>
                            </a:solidFill>
                            <a:latin typeface="Cambria Math" panose="02040503050406030204" pitchFamily="18" charset="0"/>
                          </a:rPr>
                          <m:t>𝟏</m:t>
                        </m:r>
                      </m:sup>
                    </m:sSup>
                    <m:d>
                      <m:dPr>
                        <m:ctrlPr>
                          <a:rPr lang="en-US" altLang="zh-CN" sz="1600" b="1" i="1" smtClean="0">
                            <a:solidFill>
                              <a:schemeClr val="accent2">
                                <a:lumMod val="50000"/>
                              </a:schemeClr>
                            </a:solidFill>
                            <a:latin typeface="Cambria Math" panose="02040503050406030204" pitchFamily="18" charset="0"/>
                          </a:rPr>
                        </m:ctrlPr>
                      </m:dPr>
                      <m:e>
                        <m:r>
                          <a:rPr lang="en-US" altLang="zh-CN" sz="1600" b="1" i="1" smtClean="0">
                            <a:solidFill>
                              <a:schemeClr val="accent2">
                                <a:lumMod val="50000"/>
                              </a:schemeClr>
                            </a:solidFill>
                            <a:latin typeface="Cambria Math" panose="02040503050406030204" pitchFamily="18" charset="0"/>
                          </a:rPr>
                          <m:t>𝑨</m:t>
                        </m:r>
                      </m:e>
                    </m:d>
                  </m:oMath>
                </a14:m>
                <a:r>
                  <a:rPr lang="en-US" altLang="zh-CN" sz="1600" b="1">
                    <a:solidFill>
                      <a:schemeClr val="accent2">
                        <a:lumMod val="50000"/>
                      </a:schemeClr>
                    </a:solidFill>
                  </a:rPr>
                  <a:t>, </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𝑹𝒆</m:t>
                    </m:r>
                    <m:sSup>
                      <m:sSupPr>
                        <m:ctrlPr>
                          <a:rPr lang="en-US" altLang="zh-CN" sz="1600" b="1" i="1" smtClean="0">
                            <a:solidFill>
                              <a:schemeClr val="accent2">
                                <a:lumMod val="50000"/>
                              </a:schemeClr>
                            </a:solidFill>
                            <a:latin typeface="Cambria Math" panose="02040503050406030204" pitchFamily="18" charset="0"/>
                          </a:rPr>
                        </m:ctrlPr>
                      </m:sSupPr>
                      <m:e>
                        <m:r>
                          <a:rPr lang="en-US" altLang="zh-CN" sz="1600" b="1" i="1" smtClean="0">
                            <a:solidFill>
                              <a:schemeClr val="accent2">
                                <a:lumMod val="50000"/>
                              </a:schemeClr>
                            </a:solidFill>
                            <a:latin typeface="Cambria Math" panose="02040503050406030204" pitchFamily="18" charset="0"/>
                          </a:rPr>
                          <m:t>𝒔</m:t>
                        </m:r>
                      </m:e>
                      <m:sup>
                        <m:r>
                          <a:rPr lang="en-US" altLang="zh-CN" sz="1600" b="1" i="1" smtClean="0">
                            <a:solidFill>
                              <a:schemeClr val="accent2">
                                <a:lumMod val="50000"/>
                              </a:schemeClr>
                            </a:solidFill>
                            <a:latin typeface="Cambria Math" panose="02040503050406030204" pitchFamily="18" charset="0"/>
                          </a:rPr>
                          <m:t>𝟐</m:t>
                        </m:r>
                      </m:sup>
                    </m:sSup>
                    <m:d>
                      <m:dPr>
                        <m:ctrlPr>
                          <a:rPr lang="en-US" altLang="zh-CN" sz="1600" b="1" i="1" smtClean="0">
                            <a:solidFill>
                              <a:schemeClr val="accent2">
                                <a:lumMod val="50000"/>
                              </a:schemeClr>
                            </a:solidFill>
                            <a:latin typeface="Cambria Math" panose="02040503050406030204" pitchFamily="18" charset="0"/>
                          </a:rPr>
                        </m:ctrlPr>
                      </m:dPr>
                      <m:e>
                        <m:r>
                          <a:rPr lang="en-US" altLang="zh-CN" sz="1600" b="1" i="1" smtClean="0">
                            <a:solidFill>
                              <a:schemeClr val="accent2">
                                <a:lumMod val="50000"/>
                              </a:schemeClr>
                            </a:solidFill>
                            <a:latin typeface="Cambria Math" panose="02040503050406030204" pitchFamily="18" charset="0"/>
                          </a:rPr>
                          <m:t>𝑨</m:t>
                        </m:r>
                      </m:e>
                    </m:d>
                  </m:oMath>
                </a14:m>
                <a:endParaRPr lang="zh-CN" altLang="en-US" sz="1600" b="1">
                  <a:solidFill>
                    <a:schemeClr val="accent2">
                      <a:lumMod val="50000"/>
                    </a:schemeClr>
                  </a:solidFill>
                </a:endParaRPr>
              </a:p>
            </p:txBody>
          </p:sp>
        </mc:Choice>
        <mc:Fallback>
          <p:sp>
            <p:nvSpPr>
              <p:cNvPr id="8" name="文本框 7">
                <a:extLst>
                  <a:ext uri="{FF2B5EF4-FFF2-40B4-BE49-F238E27FC236}">
                    <a16:creationId xmlns:a16="http://schemas.microsoft.com/office/drawing/2014/main" id="{87527473-CE45-4887-82DD-A5946B7AFBC3}"/>
                  </a:ext>
                </a:extLst>
              </p:cNvPr>
              <p:cNvSpPr txBox="1">
                <a:spLocks noRot="1" noChangeAspect="1" noMove="1" noResize="1" noEditPoints="1" noAdjustHandles="1" noChangeArrowheads="1" noChangeShapeType="1" noTextEdit="1"/>
              </p:cNvSpPr>
              <p:nvPr/>
            </p:nvSpPr>
            <p:spPr>
              <a:xfrm>
                <a:off x="1094842" y="796626"/>
                <a:ext cx="6529277" cy="276742"/>
              </a:xfrm>
              <a:prstGeom prst="rect">
                <a:avLst/>
              </a:prstGeom>
              <a:blipFill>
                <a:blip r:embed="rId2"/>
                <a:stretch>
                  <a:fillRect l="-560" t="-17778" b="-4000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7390B68-6149-41D3-B574-DF9D6EE44333}"/>
              </a:ext>
            </a:extLst>
          </p:cNvPr>
          <p:cNvPicPr>
            <a:picLocks noChangeAspect="1"/>
          </p:cNvPicPr>
          <p:nvPr/>
        </p:nvPicPr>
        <p:blipFill>
          <a:blip r:embed="rId3"/>
          <a:stretch>
            <a:fillRect/>
          </a:stretch>
        </p:blipFill>
        <p:spPr>
          <a:xfrm>
            <a:off x="1358229" y="1187021"/>
            <a:ext cx="4234898" cy="2550797"/>
          </a:xfrm>
          <a:prstGeom prst="rect">
            <a:avLst/>
          </a:prstGeom>
        </p:spPr>
      </p:pic>
      <p:pic>
        <p:nvPicPr>
          <p:cNvPr id="3" name="图片 2">
            <a:extLst>
              <a:ext uri="{FF2B5EF4-FFF2-40B4-BE49-F238E27FC236}">
                <a16:creationId xmlns:a16="http://schemas.microsoft.com/office/drawing/2014/main" id="{523704CE-399D-411E-8745-4539877E6EAF}"/>
              </a:ext>
            </a:extLst>
          </p:cNvPr>
          <p:cNvPicPr>
            <a:picLocks noChangeAspect="1"/>
          </p:cNvPicPr>
          <p:nvPr/>
        </p:nvPicPr>
        <p:blipFill>
          <a:blip r:embed="rId4"/>
          <a:stretch>
            <a:fillRect/>
          </a:stretch>
        </p:blipFill>
        <p:spPr>
          <a:xfrm>
            <a:off x="1323442" y="3829921"/>
            <a:ext cx="4184374" cy="815246"/>
          </a:xfrm>
          <a:prstGeom prst="rect">
            <a:avLst/>
          </a:prstGeom>
        </p:spPr>
      </p:pic>
      <p:sp>
        <p:nvSpPr>
          <p:cNvPr id="4" name="文本框 3">
            <a:extLst>
              <a:ext uri="{FF2B5EF4-FFF2-40B4-BE49-F238E27FC236}">
                <a16:creationId xmlns:a16="http://schemas.microsoft.com/office/drawing/2014/main" id="{46B3D947-DB0B-402F-A126-A3AA5F84FCE3}"/>
              </a:ext>
            </a:extLst>
          </p:cNvPr>
          <p:cNvSpPr txBox="1"/>
          <p:nvPr/>
        </p:nvSpPr>
        <p:spPr>
          <a:xfrm>
            <a:off x="5593127" y="2815438"/>
            <a:ext cx="2277955" cy="369332"/>
          </a:xfrm>
          <a:prstGeom prst="rect">
            <a:avLst/>
          </a:prstGeom>
          <a:solidFill>
            <a:schemeClr val="accent4">
              <a:lumMod val="20000"/>
              <a:lumOff val="80000"/>
            </a:schemeClr>
          </a:solidFill>
        </p:spPr>
        <p:txBody>
          <a:bodyPr wrap="square" rtlCol="0">
            <a:spAutoFit/>
          </a:bodyPr>
          <a:lstStyle/>
          <a:p>
            <a:r>
              <a:rPr lang="zh-CN" altLang="en-US" b="1">
                <a:solidFill>
                  <a:schemeClr val="accent2">
                    <a:lumMod val="50000"/>
                  </a:schemeClr>
                </a:solidFill>
              </a:rPr>
              <a:t>一共有</a:t>
            </a:r>
            <a:r>
              <a:rPr lang="en-US" altLang="zh-CN" b="1">
                <a:solidFill>
                  <a:schemeClr val="accent2">
                    <a:lumMod val="50000"/>
                  </a:schemeClr>
                </a:solidFill>
              </a:rPr>
              <a:t>111</a:t>
            </a:r>
            <a:r>
              <a:rPr lang="zh-CN" altLang="en-US" b="1">
                <a:solidFill>
                  <a:schemeClr val="accent2">
                    <a:lumMod val="50000"/>
                  </a:schemeClr>
                </a:solidFill>
              </a:rPr>
              <a:t>个消解式</a:t>
            </a:r>
          </a:p>
        </p:txBody>
      </p:sp>
    </p:spTree>
    <p:extLst>
      <p:ext uri="{BB962C8B-B14F-4D97-AF65-F5344CB8AC3E}">
        <p14:creationId xmlns:p14="http://schemas.microsoft.com/office/powerpoint/2010/main" val="3458734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F550948-0A88-4D14-B7D1-47069CABE5F1}"/>
              </a:ext>
            </a:extLst>
          </p:cNvPr>
          <p:cNvSpPr txBox="1"/>
          <p:nvPr/>
        </p:nvSpPr>
        <p:spPr>
          <a:xfrm>
            <a:off x="521800" y="824601"/>
            <a:ext cx="8100391" cy="1179810"/>
          </a:xfrm>
          <a:prstGeom prst="rect">
            <a:avLst/>
          </a:prstGeom>
          <a:solidFill>
            <a:schemeClr val="accent5">
              <a:lumMod val="20000"/>
              <a:lumOff val="80000"/>
              <a:alpha val="50000"/>
            </a:schemeClr>
          </a:solidFill>
        </p:spPr>
        <p:txBody>
          <a:bodyPr wrap="square" rtlCol="0">
            <a:spAutoFit/>
          </a:bodyPr>
          <a:lstStyle/>
          <a:p>
            <a:pPr algn="ctr">
              <a:spcBef>
                <a:spcPts val="450"/>
              </a:spcBef>
              <a:spcAft>
                <a:spcPts val="450"/>
              </a:spcAft>
            </a:pPr>
            <a:r>
              <a:rPr lang="zh-CN" altLang="en-US" sz="1800" b="1">
                <a:solidFill>
                  <a:srgbClr val="002060"/>
                </a:solidFill>
              </a:rPr>
              <a:t>命题逻辑公式的主范式</a:t>
            </a:r>
          </a:p>
          <a:p>
            <a:pPr marL="257175" indent="-257175">
              <a:spcBef>
                <a:spcPts val="450"/>
              </a:spcBef>
              <a:spcAft>
                <a:spcPts val="450"/>
              </a:spcAft>
              <a:buFont typeface="Arial" panose="020B0604020202020204" pitchFamily="34" charset="0"/>
              <a:buChar char="•"/>
            </a:pPr>
            <a:r>
              <a:rPr lang="zh-CN" altLang="en-US" sz="1800" b="1">
                <a:solidFill>
                  <a:schemeClr val="accent6">
                    <a:lumMod val="50000"/>
                  </a:schemeClr>
                </a:solidFill>
                <a:latin typeface="楷体" panose="02010609060101010101" pitchFamily="49" charset="-122"/>
                <a:ea typeface="楷体" panose="02010609060101010101" pitchFamily="49" charset="-122"/>
              </a:rPr>
              <a:t>命题逻辑公式主范式是公式真值表的另一种表示形式</a:t>
            </a:r>
            <a:endParaRPr lang="en-US" altLang="zh-CN" sz="1800" b="1">
              <a:solidFill>
                <a:schemeClr val="accent6">
                  <a:lumMod val="50000"/>
                </a:schemeClr>
              </a:solidFill>
              <a:latin typeface="楷体" panose="02010609060101010101" pitchFamily="49" charset="-122"/>
              <a:ea typeface="楷体" panose="02010609060101010101" pitchFamily="49" charset="-122"/>
            </a:endParaRPr>
          </a:p>
          <a:p>
            <a:pPr marL="257175" indent="-257175">
              <a:spcBef>
                <a:spcPts val="450"/>
              </a:spcBef>
              <a:spcAft>
                <a:spcPts val="450"/>
              </a:spcAft>
              <a:buFont typeface="Arial" panose="020B0604020202020204" pitchFamily="34" charset="0"/>
              <a:buChar char="•"/>
            </a:pPr>
            <a:r>
              <a:rPr lang="zh-CN" altLang="en-US" sz="1800" b="1">
                <a:solidFill>
                  <a:schemeClr val="accent6">
                    <a:lumMod val="50000"/>
                  </a:schemeClr>
                </a:solidFill>
                <a:latin typeface="楷体" panose="02010609060101010101" pitchFamily="49" charset="-122"/>
                <a:ea typeface="楷体" panose="02010609060101010101" pitchFamily="49" charset="-122"/>
              </a:rPr>
              <a:t>应用命题逻辑公式的主范式可确定一些规范是否一致，即是否存在成真赋值</a:t>
            </a:r>
          </a:p>
        </p:txBody>
      </p:sp>
      <p:sp>
        <p:nvSpPr>
          <p:cNvPr id="3" name="文本框 2">
            <a:extLst>
              <a:ext uri="{FF2B5EF4-FFF2-40B4-BE49-F238E27FC236}">
                <a16:creationId xmlns:a16="http://schemas.microsoft.com/office/drawing/2014/main" id="{CB454D62-D95A-49D5-9CE8-5DF2CFBD3372}"/>
              </a:ext>
            </a:extLst>
          </p:cNvPr>
          <p:cNvSpPr txBox="1"/>
          <p:nvPr/>
        </p:nvSpPr>
        <p:spPr>
          <a:xfrm>
            <a:off x="784059" y="2165135"/>
            <a:ext cx="7575872" cy="1179810"/>
          </a:xfrm>
          <a:prstGeom prst="rect">
            <a:avLst/>
          </a:prstGeom>
          <a:solidFill>
            <a:schemeClr val="accent5">
              <a:lumMod val="20000"/>
              <a:lumOff val="80000"/>
            </a:schemeClr>
          </a:solidFill>
        </p:spPr>
        <p:txBody>
          <a:bodyPr wrap="square" rtlCol="0">
            <a:spAutoFit/>
          </a:bodyPr>
          <a:lstStyle/>
          <a:p>
            <a:pPr algn="ctr">
              <a:spcAft>
                <a:spcPts val="450"/>
              </a:spcAft>
            </a:pPr>
            <a:r>
              <a:rPr lang="zh-CN" altLang="en-US" sz="1800" b="1">
                <a:solidFill>
                  <a:srgbClr val="002060"/>
                </a:solidFill>
              </a:rPr>
              <a:t>命题逻辑公式范式的面向对象建模</a:t>
            </a:r>
          </a:p>
          <a:p>
            <a:pPr marL="257175" indent="-257175">
              <a:spcBef>
                <a:spcPts val="450"/>
              </a:spcBef>
              <a:spcAft>
                <a:spcPts val="450"/>
              </a:spcAft>
              <a:buFont typeface="Arial" panose="020B0604020202020204" pitchFamily="34" charset="0"/>
              <a:buChar char="•"/>
            </a:pPr>
            <a:r>
              <a:rPr lang="zh-CN" altLang="en-US" sz="1800" b="1">
                <a:solidFill>
                  <a:schemeClr val="accent6">
                    <a:lumMod val="50000"/>
                  </a:schemeClr>
                </a:solidFill>
                <a:latin typeface="楷体" panose="02010609060101010101" pitchFamily="49" charset="-122"/>
                <a:ea typeface="楷体" panose="02010609060101010101" pitchFamily="49" charset="-122"/>
              </a:rPr>
              <a:t>范式与主范式采用与作为抽象语法树存储的普通公式不同的存储方式</a:t>
            </a:r>
            <a:endParaRPr lang="en-US" altLang="zh-CN" sz="1800" b="1">
              <a:solidFill>
                <a:schemeClr val="accent6">
                  <a:lumMod val="50000"/>
                </a:schemeClr>
              </a:solidFill>
              <a:latin typeface="楷体" panose="02010609060101010101" pitchFamily="49" charset="-122"/>
              <a:ea typeface="楷体" panose="02010609060101010101" pitchFamily="49" charset="-122"/>
            </a:endParaRPr>
          </a:p>
          <a:p>
            <a:pPr marL="257175" indent="-257175">
              <a:spcBef>
                <a:spcPts val="450"/>
              </a:spcBef>
              <a:spcAft>
                <a:spcPts val="450"/>
              </a:spcAft>
              <a:buFont typeface="Arial" panose="020B0604020202020204" pitchFamily="34" charset="0"/>
              <a:buChar char="•"/>
            </a:pPr>
            <a:r>
              <a:rPr lang="zh-CN" altLang="en-US" b="1">
                <a:solidFill>
                  <a:schemeClr val="accent6">
                    <a:lumMod val="50000"/>
                  </a:schemeClr>
                </a:solidFill>
                <a:latin typeface="楷体" panose="02010609060101010101" pitchFamily="49" charset="-122"/>
                <a:ea typeface="楷体" panose="02010609060101010101" pitchFamily="49" charset="-122"/>
              </a:rPr>
              <a:t>计算公式范式的算法可归纳定义，进而可实现消解原理</a:t>
            </a:r>
            <a:endParaRPr lang="zh-CN" altLang="en-US" sz="1800" b="1">
              <a:solidFill>
                <a:schemeClr val="accent6">
                  <a:lumMod val="50000"/>
                </a:schemeClr>
              </a:solidFill>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79046192-3E11-4E79-BCD3-91093B8CC99E}"/>
              </a:ext>
            </a:extLst>
          </p:cNvPr>
          <p:cNvSpPr txBox="1"/>
          <p:nvPr/>
        </p:nvSpPr>
        <p:spPr>
          <a:xfrm>
            <a:off x="981662" y="3505669"/>
            <a:ext cx="7180666" cy="1179810"/>
          </a:xfrm>
          <a:prstGeom prst="rect">
            <a:avLst/>
          </a:prstGeom>
          <a:solidFill>
            <a:schemeClr val="accent2">
              <a:lumMod val="20000"/>
              <a:lumOff val="80000"/>
            </a:schemeClr>
          </a:solidFill>
        </p:spPr>
        <p:txBody>
          <a:bodyPr wrap="square" rtlCol="0">
            <a:spAutoFit/>
          </a:bodyPr>
          <a:lstStyle/>
          <a:p>
            <a:pPr algn="ctr">
              <a:spcAft>
                <a:spcPts val="450"/>
              </a:spcAft>
            </a:pPr>
            <a:r>
              <a:rPr lang="zh-CN" altLang="en-US" sz="1800" b="1">
                <a:solidFill>
                  <a:srgbClr val="C00000"/>
                </a:solidFill>
              </a:rPr>
              <a:t>学习这一部分的目标</a:t>
            </a:r>
          </a:p>
          <a:p>
            <a:pPr marL="257175" indent="-257175">
              <a:spcBef>
                <a:spcPts val="450"/>
              </a:spcBef>
              <a:spcAft>
                <a:spcPts val="450"/>
              </a:spcAft>
              <a:buFont typeface="Arial" panose="020B0604020202020204" pitchFamily="34" charset="0"/>
              <a:buChar char="•"/>
            </a:pPr>
            <a:r>
              <a:rPr lang="zh-CN" altLang="en-US" b="1">
                <a:solidFill>
                  <a:schemeClr val="accent2">
                    <a:lumMod val="50000"/>
                  </a:schemeClr>
                </a:solidFill>
                <a:latin typeface="楷体" panose="02010609060101010101" pitchFamily="49" charset="-122"/>
                <a:ea typeface="楷体" panose="02010609060101010101" pitchFamily="49" charset="-122"/>
              </a:rPr>
              <a:t>能计算与公式逻辑等值的主范式，并应用主范式解决一些应用问题</a:t>
            </a:r>
            <a:endParaRPr lang="zh-CN" altLang="en-US" sz="1800" b="1">
              <a:solidFill>
                <a:schemeClr val="accent2">
                  <a:lumMod val="50000"/>
                </a:schemeClr>
              </a:solidFill>
              <a:latin typeface="楷体" panose="02010609060101010101" pitchFamily="49" charset="-122"/>
              <a:ea typeface="楷体" panose="02010609060101010101" pitchFamily="49" charset="-122"/>
            </a:endParaRPr>
          </a:p>
          <a:p>
            <a:pPr marL="257175" indent="-257175">
              <a:spcBef>
                <a:spcPts val="450"/>
              </a:spcBef>
              <a:spcAft>
                <a:spcPts val="450"/>
              </a:spcAft>
              <a:buFont typeface="Arial" panose="020B0604020202020204" pitchFamily="34" charset="0"/>
              <a:buChar char="•"/>
            </a:pPr>
            <a:r>
              <a:rPr lang="zh-CN" altLang="en-US" sz="1800" b="1">
                <a:solidFill>
                  <a:schemeClr val="accent2">
                    <a:lumMod val="50000"/>
                  </a:schemeClr>
                </a:solidFill>
                <a:latin typeface="楷体" panose="02010609060101010101" pitchFamily="49" charset="-122"/>
                <a:ea typeface="楷体" panose="02010609060101010101" pitchFamily="49" charset="-122"/>
              </a:rPr>
              <a:t>理解计算公式范式的算法并能证明其正确性</a:t>
            </a:r>
          </a:p>
        </p:txBody>
      </p:sp>
      <p:sp>
        <p:nvSpPr>
          <p:cNvPr id="11" name="矩形 10">
            <a:extLst>
              <a:ext uri="{FF2B5EF4-FFF2-40B4-BE49-F238E27FC236}">
                <a16:creationId xmlns:a16="http://schemas.microsoft.com/office/drawing/2014/main" id="{33C5F06C-13F4-4700-A74A-50AE597C58B1}"/>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总结</a:t>
            </a:r>
          </a:p>
        </p:txBody>
      </p:sp>
      <p:sp>
        <p:nvSpPr>
          <p:cNvPr id="12" name="矩形 11">
            <a:extLst>
              <a:ext uri="{FF2B5EF4-FFF2-40B4-BE49-F238E27FC236}">
                <a16:creationId xmlns:a16="http://schemas.microsoft.com/office/drawing/2014/main" id="{031AB877-3368-4FFC-9613-CFD7F9DE434E}"/>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8EE550E3-E368-4444-865C-D1511A0ABEDF}"/>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总结</a:t>
            </a:r>
          </a:p>
        </p:txBody>
      </p:sp>
      <p:sp>
        <p:nvSpPr>
          <p:cNvPr id="14" name="矩形 13">
            <a:extLst>
              <a:ext uri="{FF2B5EF4-FFF2-40B4-BE49-F238E27FC236}">
                <a16:creationId xmlns:a16="http://schemas.microsoft.com/office/drawing/2014/main" id="{753CC005-3633-4177-82A7-AAC95BDF90FD}"/>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FEED2EB6-7339-4103-AB2C-C889032943F8}"/>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D316D71E-13E4-4E7F-BFA5-D05D8033C3FF}"/>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CF1BE71F-FA69-411D-BD7B-4CB93A594B2D}" type="slidenum">
              <a:rPr lang="en-US" altLang="zh-CN" sz="1400" smtClean="0">
                <a:latin typeface="Arial" panose="020B0604020202020204" pitchFamily="34" charset="0"/>
                <a:ea typeface="楷体" panose="02010609060101010101" pitchFamily="49" charset="-122"/>
                <a:cs typeface="Arial" panose="020B0604020202020204" pitchFamily="34" charset="0"/>
              </a:rPr>
              <a:t>41</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5313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6CC8CC8-7EDC-415B-B810-AAB219ACED13}"/>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2" name="矩形 11">
            <a:extLst>
              <a:ext uri="{FF2B5EF4-FFF2-40B4-BE49-F238E27FC236}">
                <a16:creationId xmlns:a16="http://schemas.microsoft.com/office/drawing/2014/main" id="{4183F4F5-7F97-4CED-B3A1-14F3C9811897}"/>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3" name="矩形 12">
            <a:extLst>
              <a:ext uri="{FF2B5EF4-FFF2-40B4-BE49-F238E27FC236}">
                <a16:creationId xmlns:a16="http://schemas.microsoft.com/office/drawing/2014/main" id="{956627BE-7107-49BE-A498-826F3842F409}"/>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D2BFF262-CF58-4B19-84BB-A52050DCEE8A}" type="slidenum">
              <a:rPr lang="en-US" altLang="zh-CN" sz="1400" smtClean="0">
                <a:latin typeface="Arial" panose="020B0604020202020204" pitchFamily="34" charset="0"/>
                <a:ea typeface="楷体" panose="02010609060101010101" pitchFamily="49" charset="-122"/>
                <a:cs typeface="Arial" panose="020B0604020202020204" pitchFamily="34" charset="0"/>
              </a:rPr>
              <a:t>42</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18" name="矩形 17">
            <a:extLst>
              <a:ext uri="{FF2B5EF4-FFF2-40B4-BE49-F238E27FC236}">
                <a16:creationId xmlns:a16="http://schemas.microsoft.com/office/drawing/2014/main" id="{38D040D8-C82F-4BD4-B428-4ECA0AC4E742}"/>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作业</a:t>
            </a:r>
          </a:p>
        </p:txBody>
      </p:sp>
      <p:sp>
        <p:nvSpPr>
          <p:cNvPr id="19" name="矩形 18">
            <a:extLst>
              <a:ext uri="{FF2B5EF4-FFF2-40B4-BE49-F238E27FC236}">
                <a16:creationId xmlns:a16="http://schemas.microsoft.com/office/drawing/2014/main" id="{1CDF40A9-6D3E-4591-BC81-1F0D9F0DCEC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0" name="矩形 19">
            <a:extLst>
              <a:ext uri="{FF2B5EF4-FFF2-40B4-BE49-F238E27FC236}">
                <a16:creationId xmlns:a16="http://schemas.microsoft.com/office/drawing/2014/main" id="{0FD7F494-7D4C-4480-A38A-430AACDA8F80}"/>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作业</a:t>
            </a:r>
          </a:p>
        </p:txBody>
      </p:sp>
      <p:pic>
        <p:nvPicPr>
          <p:cNvPr id="5" name="图片 4">
            <a:extLst>
              <a:ext uri="{FF2B5EF4-FFF2-40B4-BE49-F238E27FC236}">
                <a16:creationId xmlns:a16="http://schemas.microsoft.com/office/drawing/2014/main" id="{B4259681-8C65-4B6C-9FA3-6DF96174E175}"/>
              </a:ext>
            </a:extLst>
          </p:cNvPr>
          <p:cNvPicPr>
            <a:picLocks noChangeAspect="1"/>
          </p:cNvPicPr>
          <p:nvPr/>
        </p:nvPicPr>
        <p:blipFill>
          <a:blip r:embed="rId2"/>
          <a:stretch>
            <a:fillRect/>
          </a:stretch>
        </p:blipFill>
        <p:spPr>
          <a:xfrm>
            <a:off x="1222511" y="3834729"/>
            <a:ext cx="6251713" cy="273473"/>
          </a:xfrm>
          <a:prstGeom prst="rect">
            <a:avLst/>
          </a:prstGeom>
        </p:spPr>
      </p:pic>
      <p:pic>
        <p:nvPicPr>
          <p:cNvPr id="6" name="图片 5">
            <a:extLst>
              <a:ext uri="{FF2B5EF4-FFF2-40B4-BE49-F238E27FC236}">
                <a16:creationId xmlns:a16="http://schemas.microsoft.com/office/drawing/2014/main" id="{DB62C208-BEF3-4ACA-B7FA-F6B000F867CA}"/>
              </a:ext>
            </a:extLst>
          </p:cNvPr>
          <p:cNvPicPr>
            <a:picLocks noChangeAspect="1"/>
          </p:cNvPicPr>
          <p:nvPr/>
        </p:nvPicPr>
        <p:blipFill>
          <a:blip r:embed="rId3"/>
          <a:stretch>
            <a:fillRect/>
          </a:stretch>
        </p:blipFill>
        <p:spPr>
          <a:xfrm>
            <a:off x="1222511" y="1947816"/>
            <a:ext cx="6495814" cy="1586535"/>
          </a:xfrm>
          <a:prstGeom prst="rect">
            <a:avLst/>
          </a:prstGeom>
        </p:spPr>
      </p:pic>
      <p:pic>
        <p:nvPicPr>
          <p:cNvPr id="7" name="图片 6">
            <a:extLst>
              <a:ext uri="{FF2B5EF4-FFF2-40B4-BE49-F238E27FC236}">
                <a16:creationId xmlns:a16="http://schemas.microsoft.com/office/drawing/2014/main" id="{DDD4898C-74D5-4A46-9F65-BAD9D5D61824}"/>
              </a:ext>
            </a:extLst>
          </p:cNvPr>
          <p:cNvPicPr>
            <a:picLocks noChangeAspect="1"/>
          </p:cNvPicPr>
          <p:nvPr/>
        </p:nvPicPr>
        <p:blipFill>
          <a:blip r:embed="rId4"/>
          <a:stretch>
            <a:fillRect/>
          </a:stretch>
        </p:blipFill>
        <p:spPr>
          <a:xfrm>
            <a:off x="886768" y="1026027"/>
            <a:ext cx="7282507" cy="514400"/>
          </a:xfrm>
          <a:prstGeom prst="rect">
            <a:avLst/>
          </a:prstGeom>
        </p:spPr>
      </p:pic>
    </p:spTree>
    <p:extLst>
      <p:ext uri="{BB962C8B-B14F-4D97-AF65-F5344CB8AC3E}">
        <p14:creationId xmlns:p14="http://schemas.microsoft.com/office/powerpoint/2010/main" val="11865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3778FC1-0A49-4C7B-8763-0ABD47A13328}"/>
              </a:ext>
            </a:extLst>
          </p:cNvPr>
          <p:cNvSpPr txBox="1"/>
          <p:nvPr/>
        </p:nvSpPr>
        <p:spPr>
          <a:xfrm>
            <a:off x="1440939" y="1500963"/>
            <a:ext cx="6428759" cy="1815305"/>
          </a:xfrm>
          <a:prstGeom prst="rect">
            <a:avLst/>
          </a:prstGeom>
          <a:noFill/>
        </p:spPr>
        <p:txBody>
          <a:bodyPr wrap="square" rtlCol="0">
            <a:spAutoFit/>
          </a:bodyPr>
          <a:lstStyle/>
          <a:p>
            <a:pPr algn="ctr">
              <a:lnSpc>
                <a:spcPct val="200000"/>
              </a:lnSpc>
            </a:pPr>
            <a:r>
              <a:rPr lang="zh-CN" altLang="en-US" sz="3000">
                <a:solidFill>
                  <a:srgbClr val="C00000"/>
                </a:solidFill>
                <a:latin typeface="华文新魏" panose="02010800040101010101" pitchFamily="2" charset="-122"/>
                <a:ea typeface="华文新魏" panose="02010800040101010101" pitchFamily="2" charset="-122"/>
              </a:rPr>
              <a:t>谢谢大家！</a:t>
            </a:r>
            <a:endParaRPr lang="en-US" altLang="zh-CN" sz="3000">
              <a:solidFill>
                <a:srgbClr val="C00000"/>
              </a:solidFill>
              <a:latin typeface="华文新魏" panose="02010800040101010101" pitchFamily="2" charset="-122"/>
              <a:ea typeface="华文新魏" panose="02010800040101010101" pitchFamily="2" charset="-122"/>
            </a:endParaRPr>
          </a:p>
          <a:p>
            <a:pPr algn="ctr">
              <a:lnSpc>
                <a:spcPct val="200000"/>
              </a:lnSpc>
            </a:pPr>
            <a:r>
              <a:rPr lang="zh-CN" altLang="en-US" sz="3000">
                <a:solidFill>
                  <a:srgbClr val="C00000"/>
                </a:solidFill>
                <a:latin typeface="华文新魏" panose="02010800040101010101" pitchFamily="2" charset="-122"/>
                <a:ea typeface="华文新魏" panose="02010800040101010101" pitchFamily="2" charset="-122"/>
              </a:rPr>
              <a:t>有什么问题和建议请及时反馈给老师！</a:t>
            </a:r>
          </a:p>
        </p:txBody>
      </p:sp>
      <p:sp>
        <p:nvSpPr>
          <p:cNvPr id="11" name="矩形 10">
            <a:extLst>
              <a:ext uri="{FF2B5EF4-FFF2-40B4-BE49-F238E27FC236}">
                <a16:creationId xmlns:a16="http://schemas.microsoft.com/office/drawing/2014/main" id="{2183226F-FD7D-4839-BED4-AEBFFE411A57}"/>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2" name="矩形 11">
            <a:extLst>
              <a:ext uri="{FF2B5EF4-FFF2-40B4-BE49-F238E27FC236}">
                <a16:creationId xmlns:a16="http://schemas.microsoft.com/office/drawing/2014/main" id="{B6113707-B6C2-48CE-819B-21701DCC56A3}"/>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3" name="矩形 12">
            <a:extLst>
              <a:ext uri="{FF2B5EF4-FFF2-40B4-BE49-F238E27FC236}">
                <a16:creationId xmlns:a16="http://schemas.microsoft.com/office/drawing/2014/main" id="{C8C9D032-921C-433D-91C0-C2F117D77F55}"/>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a:t>
            </a:r>
          </a:p>
        </p:txBody>
      </p:sp>
      <p:sp>
        <p:nvSpPr>
          <p:cNvPr id="9" name="矩形 8">
            <a:extLst>
              <a:ext uri="{FF2B5EF4-FFF2-40B4-BE49-F238E27FC236}">
                <a16:creationId xmlns:a16="http://schemas.microsoft.com/office/drawing/2014/main" id="{2ED7340C-548D-4890-A315-72EA938BD920}"/>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200"/>
          </a:p>
        </p:txBody>
      </p:sp>
      <p:sp>
        <p:nvSpPr>
          <p:cNvPr id="10" name="矩形 9">
            <a:extLst>
              <a:ext uri="{FF2B5EF4-FFF2-40B4-BE49-F238E27FC236}">
                <a16:creationId xmlns:a16="http://schemas.microsoft.com/office/drawing/2014/main" id="{D1A708D7-0568-4958-823C-2A91B21DB047}"/>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4" name="矩形 13">
            <a:extLst>
              <a:ext uri="{FF2B5EF4-FFF2-40B4-BE49-F238E27FC236}">
                <a16:creationId xmlns:a16="http://schemas.microsoft.com/office/drawing/2014/main" id="{690CA99B-E615-4BA7-8851-D6FD4767EAE2}"/>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spTree>
    <p:extLst>
      <p:ext uri="{BB962C8B-B14F-4D97-AF65-F5344CB8AC3E}">
        <p14:creationId xmlns:p14="http://schemas.microsoft.com/office/powerpoint/2010/main" val="3807570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主析取范式与主合取范式</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极小项与极大项的编码</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5</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8C480E2-4A00-4FAB-95D6-D16FA6314BD0}"/>
                  </a:ext>
                </a:extLst>
              </p:cNvPr>
              <p:cNvSpPr txBox="1"/>
              <p:nvPr/>
            </p:nvSpPr>
            <p:spPr>
              <a:xfrm>
                <a:off x="650235" y="980923"/>
                <a:ext cx="3717141" cy="1508105"/>
              </a:xfrm>
              <a:prstGeom prst="rect">
                <a:avLst/>
              </a:prstGeom>
              <a:solidFill>
                <a:schemeClr val="accent5">
                  <a:lumMod val="20000"/>
                  <a:lumOff val="80000"/>
                </a:schemeClr>
              </a:solidFill>
            </p:spPr>
            <p:txBody>
              <a:bodyPr wrap="square" rtlCol="0">
                <a:spAutoFit/>
              </a:bodyPr>
              <a:lstStyle/>
              <a:p>
                <a:pPr algn="ctr">
                  <a:spcBef>
                    <a:spcPts val="600"/>
                  </a:spcBef>
                </a:pPr>
                <a:r>
                  <a:rPr lang="zh-CN" altLang="en-US" sz="1600" b="1">
                    <a:solidFill>
                      <a:srgbClr val="C00000"/>
                    </a:solidFill>
                  </a:rPr>
                  <a:t>极小项</a:t>
                </a:r>
                <a:r>
                  <a:rPr lang="zh-CN" altLang="en-US" sz="1600" b="1">
                    <a:solidFill>
                      <a:schemeClr val="accent6">
                        <a:lumMod val="50000"/>
                      </a:schemeClr>
                    </a:solidFill>
                  </a:rPr>
                  <a:t>的编码</a:t>
                </a:r>
                <a:endParaRPr lang="en-US" altLang="zh-CN" sz="1400" b="1">
                  <a:solidFill>
                    <a:schemeClr val="accent6">
                      <a:lumMod val="50000"/>
                    </a:schemeClr>
                  </a:solidFill>
                </a:endParaRPr>
              </a:p>
              <a:p>
                <a:pPr marL="214313" indent="-214313">
                  <a:spcBef>
                    <a:spcPts val="600"/>
                  </a:spcBef>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含有第</a:t>
                </a:r>
                <a14:m>
                  <m:oMath xmlns:m="http://schemas.openxmlformats.org/officeDocument/2006/math">
                    <m:r>
                      <a:rPr lang="en-US" altLang="zh-CN" sz="1400" b="1" i="1">
                        <a:solidFill>
                          <a:schemeClr val="accent6">
                            <a:lumMod val="50000"/>
                          </a:schemeClr>
                        </a:solidFill>
                        <a:latin typeface="Cambria Math" panose="02040503050406030204" pitchFamily="18" charset="0"/>
                        <a:ea typeface="楷体" panose="02010609060101010101" pitchFamily="49" charset="-122"/>
                      </a:rPr>
                      <m:t>𝒊</m:t>
                    </m:r>
                  </m:oMath>
                </a14:m>
                <a:r>
                  <a:rPr lang="zh-CN" altLang="en-US" sz="1400" b="1">
                    <a:solidFill>
                      <a:schemeClr val="accent6">
                        <a:lumMod val="50000"/>
                      </a:schemeClr>
                    </a:solidFill>
                    <a:latin typeface="宋体" panose="02010600030101010101" pitchFamily="2" charset="-122"/>
                    <a:ea typeface="宋体" panose="02010600030101010101" pitchFamily="2" charset="-122"/>
                  </a:rPr>
                  <a:t>个</a:t>
                </a:r>
                <a:r>
                  <a:rPr lang="zh-CN" altLang="en-US" sz="1400" b="1">
                    <a:solidFill>
                      <a:srgbClr val="C00000"/>
                    </a:solidFill>
                    <a:latin typeface="黑体" panose="02010609060101010101" pitchFamily="49" charset="-122"/>
                    <a:ea typeface="黑体" panose="02010609060101010101" pitchFamily="49" charset="-122"/>
                  </a:rPr>
                  <a:t>命题变量本身</a:t>
                </a:r>
                <a:r>
                  <a:rPr lang="zh-CN" altLang="en-US" sz="1400" b="1">
                    <a:solidFill>
                      <a:schemeClr val="accent6">
                        <a:lumMod val="50000"/>
                      </a:schemeClr>
                    </a:solidFill>
                    <a:latin typeface="宋体" panose="02010600030101010101" pitchFamily="2" charset="-122"/>
                    <a:ea typeface="宋体" panose="02010600030101010101" pitchFamily="2" charset="-122"/>
                  </a:rPr>
                  <a:t>则第</a:t>
                </a:r>
                <a14:m>
                  <m:oMath xmlns:m="http://schemas.openxmlformats.org/officeDocument/2006/math">
                    <m:r>
                      <a:rPr lang="en-US" altLang="zh-CN" sz="1400" b="1" i="1">
                        <a:solidFill>
                          <a:schemeClr val="accent6">
                            <a:lumMod val="50000"/>
                          </a:schemeClr>
                        </a:solidFill>
                        <a:latin typeface="Cambria Math" panose="02040503050406030204" pitchFamily="18" charset="0"/>
                        <a:ea typeface="楷体" panose="02010609060101010101" pitchFamily="49" charset="-122"/>
                      </a:rPr>
                      <m:t>𝒊</m:t>
                    </m:r>
                  </m:oMath>
                </a14:m>
                <a:r>
                  <a:rPr lang="zh-CN" altLang="en-US" sz="1400" b="1">
                    <a:solidFill>
                      <a:schemeClr val="accent6">
                        <a:lumMod val="50000"/>
                      </a:schemeClr>
                    </a:solidFill>
                    <a:latin typeface="宋体" panose="02010600030101010101" pitchFamily="2" charset="-122"/>
                    <a:ea typeface="宋体" panose="02010600030101010101" pitchFamily="2" charset="-122"/>
                  </a:rPr>
                  <a:t>位</a:t>
                </a:r>
                <a:r>
                  <a:rPr lang="zh-CN" altLang="en-US" sz="1400" b="1">
                    <a:solidFill>
                      <a:srgbClr val="C00000"/>
                    </a:solidFill>
                    <a:latin typeface="黑体" panose="02010609060101010101" pitchFamily="49" charset="-122"/>
                    <a:ea typeface="黑体" panose="02010609060101010101" pitchFamily="49" charset="-122"/>
                  </a:rPr>
                  <a:t>编码为</a:t>
                </a:r>
                <a14:m>
                  <m:oMath xmlns:m="http://schemas.openxmlformats.org/officeDocument/2006/math">
                    <m:r>
                      <a:rPr lang="en-US" altLang="zh-CN" sz="1400" b="1">
                        <a:solidFill>
                          <a:srgbClr val="C00000"/>
                        </a:solidFill>
                        <a:latin typeface="Cambria Math" panose="02040503050406030204" pitchFamily="18" charset="0"/>
                        <a:ea typeface="黑体" panose="02010609060101010101" pitchFamily="49" charset="-122"/>
                      </a:rPr>
                      <m:t>𝟏</m:t>
                    </m:r>
                  </m:oMath>
                </a14:m>
                <a:endParaRPr lang="en-US" altLang="zh-CN" sz="1400" b="1">
                  <a:solidFill>
                    <a:srgbClr val="C00000"/>
                  </a:solidFill>
                  <a:latin typeface="黑体" panose="02010609060101010101" pitchFamily="49" charset="-122"/>
                  <a:ea typeface="黑体" panose="02010609060101010101" pitchFamily="49" charset="-122"/>
                </a:endParaRPr>
              </a:p>
              <a:p>
                <a:pPr marL="214313" indent="-214313">
                  <a:spcBef>
                    <a:spcPts val="600"/>
                  </a:spcBef>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含有第</a:t>
                </a:r>
                <a14:m>
                  <m:oMath xmlns:m="http://schemas.openxmlformats.org/officeDocument/2006/math">
                    <m:r>
                      <a:rPr lang="en-US" altLang="zh-CN" sz="1400" b="1" i="1">
                        <a:solidFill>
                          <a:schemeClr val="accent6">
                            <a:lumMod val="50000"/>
                          </a:schemeClr>
                        </a:solidFill>
                        <a:latin typeface="Cambria Math" panose="02040503050406030204" pitchFamily="18" charset="0"/>
                        <a:ea typeface="楷体" panose="02010609060101010101" pitchFamily="49" charset="-122"/>
                      </a:rPr>
                      <m:t>𝒊</m:t>
                    </m:r>
                  </m:oMath>
                </a14:m>
                <a:r>
                  <a:rPr lang="zh-CN" altLang="en-US" sz="1400" b="1">
                    <a:solidFill>
                      <a:schemeClr val="accent6">
                        <a:lumMod val="50000"/>
                      </a:schemeClr>
                    </a:solidFill>
                    <a:latin typeface="宋体" panose="02010600030101010101" pitchFamily="2" charset="-122"/>
                    <a:ea typeface="宋体" panose="02010600030101010101" pitchFamily="2" charset="-122"/>
                  </a:rPr>
                  <a:t>个</a:t>
                </a:r>
                <a:r>
                  <a:rPr lang="zh-CN" altLang="en-US" sz="1400" b="1">
                    <a:solidFill>
                      <a:srgbClr val="C00000"/>
                    </a:solidFill>
                    <a:latin typeface="黑体" panose="02010609060101010101" pitchFamily="49" charset="-122"/>
                    <a:ea typeface="黑体" panose="02010609060101010101" pitchFamily="49" charset="-122"/>
                  </a:rPr>
                  <a:t>命题变量的否定</a:t>
                </a:r>
                <a:r>
                  <a:rPr lang="zh-CN" altLang="en-US" sz="1400" b="1">
                    <a:solidFill>
                      <a:schemeClr val="accent6">
                        <a:lumMod val="50000"/>
                      </a:schemeClr>
                    </a:solidFill>
                    <a:latin typeface="宋体" panose="02010600030101010101" pitchFamily="2" charset="-122"/>
                    <a:ea typeface="宋体" panose="02010600030101010101" pitchFamily="2" charset="-122"/>
                  </a:rPr>
                  <a:t>则第</a:t>
                </a:r>
                <a14:m>
                  <m:oMath xmlns:m="http://schemas.openxmlformats.org/officeDocument/2006/math">
                    <m:r>
                      <a:rPr lang="en-US" altLang="zh-CN" sz="1400" b="1" i="1">
                        <a:solidFill>
                          <a:schemeClr val="accent6">
                            <a:lumMod val="50000"/>
                          </a:schemeClr>
                        </a:solidFill>
                        <a:latin typeface="Cambria Math" panose="02040503050406030204" pitchFamily="18" charset="0"/>
                        <a:ea typeface="楷体" panose="02010609060101010101" pitchFamily="49" charset="-122"/>
                      </a:rPr>
                      <m:t>𝒊</m:t>
                    </m:r>
                  </m:oMath>
                </a14:m>
                <a:r>
                  <a:rPr lang="zh-CN" altLang="en-US" sz="1400" b="1">
                    <a:solidFill>
                      <a:schemeClr val="accent6">
                        <a:lumMod val="50000"/>
                      </a:schemeClr>
                    </a:solidFill>
                    <a:latin typeface="宋体" panose="02010600030101010101" pitchFamily="2" charset="-122"/>
                    <a:ea typeface="宋体" panose="02010600030101010101" pitchFamily="2" charset="-122"/>
                  </a:rPr>
                  <a:t>位</a:t>
                </a:r>
                <a:r>
                  <a:rPr lang="zh-CN" altLang="en-US" sz="1400" b="1">
                    <a:solidFill>
                      <a:srgbClr val="C00000"/>
                    </a:solidFill>
                    <a:latin typeface="黑体" panose="02010609060101010101" pitchFamily="49" charset="-122"/>
                    <a:ea typeface="黑体" panose="02010609060101010101" pitchFamily="49" charset="-122"/>
                  </a:rPr>
                  <a:t>编码为</a:t>
                </a:r>
                <a14:m>
                  <m:oMath xmlns:m="http://schemas.openxmlformats.org/officeDocument/2006/math">
                    <m:r>
                      <a:rPr lang="en-US" altLang="zh-CN" sz="1400" b="1">
                        <a:solidFill>
                          <a:srgbClr val="C00000"/>
                        </a:solidFill>
                        <a:latin typeface="Cambria Math" panose="02040503050406030204" pitchFamily="18" charset="0"/>
                        <a:ea typeface="黑体" panose="02010609060101010101" pitchFamily="49" charset="-122"/>
                      </a:rPr>
                      <m:t>𝟎</m:t>
                    </m:r>
                  </m:oMath>
                </a14:m>
                <a:endParaRPr lang="en-US" altLang="zh-CN" sz="1400" b="1">
                  <a:solidFill>
                    <a:srgbClr val="C00000"/>
                  </a:solidFill>
                  <a:latin typeface="黑体" panose="02010609060101010101" pitchFamily="49" charset="-122"/>
                  <a:ea typeface="黑体" panose="02010609060101010101" pitchFamily="49" charset="-122"/>
                </a:endParaRPr>
              </a:p>
              <a:p>
                <a:pPr marL="214313" indent="-214313">
                  <a:spcBef>
                    <a:spcPts val="600"/>
                  </a:spcBef>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是</a:t>
                </a:r>
                <a:r>
                  <a:rPr lang="zh-CN" altLang="en-US" sz="1400" b="1">
                    <a:solidFill>
                      <a:srgbClr val="C00000"/>
                    </a:solidFill>
                    <a:latin typeface="黑体" panose="02010609060101010101" pitchFamily="49" charset="-122"/>
                    <a:ea typeface="黑体" panose="02010609060101010101" pitchFamily="49" charset="-122"/>
                  </a:rPr>
                  <a:t>使得其真值为</a:t>
                </a:r>
                <a14:m>
                  <m:oMath xmlns:m="http://schemas.openxmlformats.org/officeDocument/2006/math">
                    <m:r>
                      <a:rPr lang="en-US" altLang="zh-CN" sz="1400" b="1">
                        <a:solidFill>
                          <a:srgbClr val="C00000"/>
                        </a:solidFill>
                        <a:latin typeface="Cambria Math" panose="02040503050406030204" pitchFamily="18" charset="0"/>
                        <a:ea typeface="黑体" panose="02010609060101010101" pitchFamily="49" charset="-122"/>
                      </a:rPr>
                      <m:t>𝟏</m:t>
                    </m:r>
                  </m:oMath>
                </a14:m>
                <a:r>
                  <a:rPr lang="zh-CN" altLang="en-US" sz="1400" b="1">
                    <a:solidFill>
                      <a:schemeClr val="accent6">
                        <a:lumMod val="50000"/>
                      </a:schemeClr>
                    </a:solidFill>
                    <a:latin typeface="宋体" panose="02010600030101010101" pitchFamily="2" charset="-122"/>
                    <a:ea typeface="宋体" panose="02010600030101010101" pitchFamily="2" charset="-122"/>
                  </a:rPr>
                  <a:t>的唯一真值赋值方式</a:t>
                </a:r>
                <a:endParaRPr lang="en-US" altLang="zh-CN" sz="1400" b="1">
                  <a:solidFill>
                    <a:schemeClr val="accent6">
                      <a:lumMod val="50000"/>
                    </a:schemeClr>
                  </a:solidFill>
                  <a:latin typeface="宋体" panose="02010600030101010101" pitchFamily="2" charset="-122"/>
                  <a:ea typeface="宋体" panose="02010600030101010101" pitchFamily="2" charset="-122"/>
                </a:endParaRPr>
              </a:p>
              <a:p>
                <a:pPr marL="214313" indent="-214313">
                  <a:spcBef>
                    <a:spcPts val="600"/>
                  </a:spcBef>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分别使用</a:t>
                </a:r>
                <a14:m>
                  <m:oMath xmlns:m="http://schemas.openxmlformats.org/officeDocument/2006/math">
                    <m:sSub>
                      <m:sSubPr>
                        <m:ctrlPr>
                          <a:rPr lang="en-US" altLang="zh-CN" sz="14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400" b="1" i="1">
                            <a:solidFill>
                              <a:schemeClr val="accent6">
                                <a:lumMod val="50000"/>
                              </a:schemeClr>
                            </a:solidFill>
                            <a:latin typeface="Cambria Math" panose="02040503050406030204" pitchFamily="18" charset="0"/>
                            <a:ea typeface="楷体" panose="02010609060101010101" pitchFamily="49" charset="-122"/>
                          </a:rPr>
                          <m:t>𝒎</m:t>
                        </m:r>
                      </m:e>
                      <m:sub>
                        <m:r>
                          <a:rPr lang="en-US" altLang="zh-CN" sz="1400" b="1" i="1">
                            <a:solidFill>
                              <a:schemeClr val="accent6">
                                <a:lumMod val="50000"/>
                              </a:schemeClr>
                            </a:solidFill>
                            <a:latin typeface="Cambria Math" panose="02040503050406030204" pitchFamily="18" charset="0"/>
                            <a:ea typeface="楷体" panose="02010609060101010101" pitchFamily="49" charset="-122"/>
                          </a:rPr>
                          <m:t>𝟎</m:t>
                        </m:r>
                      </m:sub>
                    </m:sSub>
                    <m:r>
                      <a:rPr lang="en-US" altLang="zh-CN" sz="1400" b="1" i="1">
                        <a:solidFill>
                          <a:schemeClr val="accent6">
                            <a:lumMod val="50000"/>
                          </a:schemeClr>
                        </a:solidFill>
                        <a:latin typeface="Cambria Math" panose="02040503050406030204" pitchFamily="18" charset="0"/>
                        <a:ea typeface="楷体" panose="02010609060101010101" pitchFamily="49" charset="-122"/>
                      </a:rPr>
                      <m:t>, </m:t>
                    </m:r>
                    <m:sSub>
                      <m:sSubPr>
                        <m:ctrlPr>
                          <a:rPr lang="en-US" altLang="zh-CN" sz="14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400" b="1" i="1">
                            <a:solidFill>
                              <a:schemeClr val="accent6">
                                <a:lumMod val="50000"/>
                              </a:schemeClr>
                            </a:solidFill>
                            <a:latin typeface="Cambria Math" panose="02040503050406030204" pitchFamily="18" charset="0"/>
                            <a:ea typeface="楷体" panose="02010609060101010101" pitchFamily="49" charset="-122"/>
                          </a:rPr>
                          <m:t>𝒎</m:t>
                        </m:r>
                      </m:e>
                      <m:sub>
                        <m:r>
                          <a:rPr lang="en-US" altLang="zh-CN" sz="1400" b="1" i="1">
                            <a:solidFill>
                              <a:schemeClr val="accent6">
                                <a:lumMod val="50000"/>
                              </a:schemeClr>
                            </a:solidFill>
                            <a:latin typeface="Cambria Math" panose="02040503050406030204" pitchFamily="18" charset="0"/>
                            <a:ea typeface="楷体" panose="02010609060101010101" pitchFamily="49" charset="-122"/>
                          </a:rPr>
                          <m:t>𝟏</m:t>
                        </m:r>
                      </m:sub>
                    </m:sSub>
                    <m:r>
                      <a:rPr lang="en-US" altLang="zh-CN" sz="1400" b="1" i="1">
                        <a:solidFill>
                          <a:schemeClr val="accent6">
                            <a:lumMod val="50000"/>
                          </a:schemeClr>
                        </a:solidFill>
                        <a:latin typeface="Cambria Math" panose="02040503050406030204" pitchFamily="18" charset="0"/>
                        <a:ea typeface="楷体" panose="02010609060101010101" pitchFamily="49" charset="-122"/>
                      </a:rPr>
                      <m:t>, ⋯, </m:t>
                    </m:r>
                    <m:sSub>
                      <m:sSubPr>
                        <m:ctrlPr>
                          <a:rPr lang="en-US" altLang="zh-CN" sz="14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400" b="1" i="1">
                            <a:solidFill>
                              <a:schemeClr val="accent6">
                                <a:lumMod val="50000"/>
                              </a:schemeClr>
                            </a:solidFill>
                            <a:latin typeface="Cambria Math" panose="02040503050406030204" pitchFamily="18" charset="0"/>
                            <a:ea typeface="楷体" panose="02010609060101010101" pitchFamily="49" charset="-122"/>
                          </a:rPr>
                          <m:t>𝒎</m:t>
                        </m:r>
                      </m:e>
                      <m:sub>
                        <m:sSup>
                          <m:sSupPr>
                            <m:ctrlPr>
                              <a:rPr lang="en-US" altLang="zh-CN" sz="1400" b="1" i="1">
                                <a:solidFill>
                                  <a:schemeClr val="accent6">
                                    <a:lumMod val="50000"/>
                                  </a:schemeClr>
                                </a:solidFill>
                                <a:latin typeface="Cambria Math" panose="02040503050406030204" pitchFamily="18" charset="0"/>
                                <a:ea typeface="楷体" panose="02010609060101010101" pitchFamily="49" charset="-122"/>
                              </a:rPr>
                            </m:ctrlPr>
                          </m:sSupPr>
                          <m:e>
                            <m:r>
                              <a:rPr lang="en-US" altLang="zh-CN" sz="1400" b="1" i="1">
                                <a:solidFill>
                                  <a:schemeClr val="accent6">
                                    <a:lumMod val="50000"/>
                                  </a:schemeClr>
                                </a:solidFill>
                                <a:latin typeface="Cambria Math" panose="02040503050406030204" pitchFamily="18" charset="0"/>
                                <a:ea typeface="楷体" panose="02010609060101010101" pitchFamily="49" charset="-122"/>
                              </a:rPr>
                              <m:t>𝟐</m:t>
                            </m:r>
                          </m:e>
                          <m:sup>
                            <m:r>
                              <a:rPr lang="en-US" altLang="zh-CN" sz="1400" b="1" i="1">
                                <a:solidFill>
                                  <a:schemeClr val="accent6">
                                    <a:lumMod val="50000"/>
                                  </a:schemeClr>
                                </a:solidFill>
                                <a:latin typeface="Cambria Math" panose="02040503050406030204" pitchFamily="18" charset="0"/>
                                <a:ea typeface="楷体" panose="02010609060101010101" pitchFamily="49" charset="-122"/>
                              </a:rPr>
                              <m:t>𝒏</m:t>
                            </m:r>
                          </m:sup>
                        </m:sSup>
                        <m:r>
                          <a:rPr lang="en-US" altLang="zh-CN" sz="1400" b="1" i="1">
                            <a:solidFill>
                              <a:schemeClr val="accent6">
                                <a:lumMod val="50000"/>
                              </a:schemeClr>
                            </a:solidFill>
                            <a:latin typeface="Cambria Math" panose="02040503050406030204" pitchFamily="18" charset="0"/>
                            <a:ea typeface="楷体" panose="02010609060101010101" pitchFamily="49" charset="-122"/>
                          </a:rPr>
                          <m:t>−</m:t>
                        </m:r>
                        <m:r>
                          <a:rPr lang="en-US" altLang="zh-CN" sz="1400" b="1" i="1">
                            <a:solidFill>
                              <a:schemeClr val="accent6">
                                <a:lumMod val="50000"/>
                              </a:schemeClr>
                            </a:solidFill>
                            <a:latin typeface="Cambria Math" panose="02040503050406030204" pitchFamily="18" charset="0"/>
                            <a:ea typeface="楷体" panose="02010609060101010101" pitchFamily="49" charset="-122"/>
                          </a:rPr>
                          <m:t>𝟏</m:t>
                        </m:r>
                      </m:sub>
                    </m:sSub>
                  </m:oMath>
                </a14:m>
                <a:r>
                  <a:rPr lang="zh-CN" altLang="en-US" sz="1400" b="1">
                    <a:solidFill>
                      <a:schemeClr val="accent6">
                        <a:lumMod val="50000"/>
                      </a:schemeClr>
                    </a:solidFill>
                    <a:latin typeface="宋体" panose="02010600030101010101" pitchFamily="2" charset="-122"/>
                    <a:ea typeface="宋体" panose="02010600030101010101" pitchFamily="2" charset="-122"/>
                  </a:rPr>
                  <a:t>命名</a:t>
                </a:r>
                <a:endParaRPr lang="en-US" altLang="zh-CN" sz="1400" b="1">
                  <a:solidFill>
                    <a:schemeClr val="accent6">
                      <a:lumMod val="50000"/>
                    </a:schemeClr>
                  </a:solidFill>
                  <a:latin typeface="宋体" panose="02010600030101010101" pitchFamily="2" charset="-122"/>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08C480E2-4A00-4FAB-95D6-D16FA6314BD0}"/>
                  </a:ext>
                </a:extLst>
              </p:cNvPr>
              <p:cNvSpPr txBox="1">
                <a:spLocks noRot="1" noChangeAspect="1" noMove="1" noResize="1" noEditPoints="1" noAdjustHandles="1" noChangeArrowheads="1" noChangeShapeType="1" noTextEdit="1"/>
              </p:cNvSpPr>
              <p:nvPr/>
            </p:nvSpPr>
            <p:spPr>
              <a:xfrm>
                <a:off x="650235" y="980923"/>
                <a:ext cx="3717141" cy="1508105"/>
              </a:xfrm>
              <a:prstGeom prst="rect">
                <a:avLst/>
              </a:prstGeom>
              <a:blipFill>
                <a:blip r:embed="rId2"/>
                <a:stretch>
                  <a:fillRect l="-328" t="-1215" b="-28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B75A222D-B235-446F-8F34-9FFD0E0409A5}"/>
                  </a:ext>
                </a:extLst>
              </p:cNvPr>
              <p:cNvGraphicFramePr>
                <a:graphicFrameLocks noGrp="1"/>
              </p:cNvGraphicFramePr>
              <p:nvPr>
                <p:extLst>
                  <p:ext uri="{D42A27DB-BD31-4B8C-83A1-F6EECF244321}">
                    <p14:modId xmlns:p14="http://schemas.microsoft.com/office/powerpoint/2010/main" val="2752847814"/>
                  </p:ext>
                </p:extLst>
              </p:nvPr>
            </p:nvGraphicFramePr>
            <p:xfrm>
              <a:off x="488372" y="2725819"/>
              <a:ext cx="4040868" cy="1748902"/>
            </p:xfrm>
            <a:graphic>
              <a:graphicData uri="http://schemas.openxmlformats.org/drawingml/2006/table">
                <a:tbl>
                  <a:tblPr firstRow="1">
                    <a:tableStyleId>{5C22544A-7EE6-4342-B048-85BDC9FD1C3A}</a:tableStyleId>
                  </a:tblPr>
                  <a:tblGrid>
                    <a:gridCol w="989724">
                      <a:extLst>
                        <a:ext uri="{9D8B030D-6E8A-4147-A177-3AD203B41FA5}">
                          <a16:colId xmlns:a16="http://schemas.microsoft.com/office/drawing/2014/main" val="1790152541"/>
                        </a:ext>
                      </a:extLst>
                    </a:gridCol>
                    <a:gridCol w="546472">
                      <a:extLst>
                        <a:ext uri="{9D8B030D-6E8A-4147-A177-3AD203B41FA5}">
                          <a16:colId xmlns:a16="http://schemas.microsoft.com/office/drawing/2014/main" val="1035986538"/>
                        </a:ext>
                      </a:extLst>
                    </a:gridCol>
                    <a:gridCol w="482719">
                      <a:extLst>
                        <a:ext uri="{9D8B030D-6E8A-4147-A177-3AD203B41FA5}">
                          <a16:colId xmlns:a16="http://schemas.microsoft.com/office/drawing/2014/main" val="1504876812"/>
                        </a:ext>
                      </a:extLst>
                    </a:gridCol>
                    <a:gridCol w="1051961">
                      <a:extLst>
                        <a:ext uri="{9D8B030D-6E8A-4147-A177-3AD203B41FA5}">
                          <a16:colId xmlns:a16="http://schemas.microsoft.com/office/drawing/2014/main" val="2001225579"/>
                        </a:ext>
                      </a:extLst>
                    </a:gridCol>
                    <a:gridCol w="523704">
                      <a:extLst>
                        <a:ext uri="{9D8B030D-6E8A-4147-A177-3AD203B41FA5}">
                          <a16:colId xmlns:a16="http://schemas.microsoft.com/office/drawing/2014/main" val="1787477891"/>
                        </a:ext>
                      </a:extLst>
                    </a:gridCol>
                    <a:gridCol w="446288">
                      <a:extLst>
                        <a:ext uri="{9D8B030D-6E8A-4147-A177-3AD203B41FA5}">
                          <a16:colId xmlns:a16="http://schemas.microsoft.com/office/drawing/2014/main" val="3332346248"/>
                        </a:ext>
                      </a:extLst>
                    </a:gridCol>
                  </a:tblGrid>
                  <a:tr h="276997">
                    <a:tc gridSpan="6">
                      <a:txBody>
                        <a:bodyPr/>
                        <a:lstStyle/>
                        <a:p>
                          <a:pPr algn="ctr"/>
                          <a:r>
                            <a:rPr lang="zh-CN" altLang="en-US" sz="1200"/>
                            <a:t>含三个命题变量</a:t>
                          </a:r>
                          <a14:m>
                            <m:oMath xmlns:m="http://schemas.openxmlformats.org/officeDocument/2006/math">
                              <m:r>
                                <a:rPr lang="en-US" altLang="zh-CN" sz="1200" i="1" smtClean="0">
                                  <a:latin typeface="Cambria Math" panose="02040503050406030204" pitchFamily="18" charset="0"/>
                                </a:rPr>
                                <m:t>𝑝</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𝒒</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𝒓</m:t>
                              </m:r>
                            </m:oMath>
                          </a14:m>
                          <a:r>
                            <a:rPr lang="zh-CN" altLang="en-US" sz="1200"/>
                            <a:t>的</a:t>
                          </a:r>
                          <a:r>
                            <a:rPr lang="zh-CN" altLang="en-US" sz="1200">
                              <a:solidFill>
                                <a:srgbClr val="C00000"/>
                              </a:solidFill>
                            </a:rPr>
                            <a:t>极小项</a:t>
                          </a:r>
                          <a:r>
                            <a:rPr lang="zh-CN" altLang="en-US" sz="1200"/>
                            <a:t>的编码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6">
                            <a:lumMod val="5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83185">
                    <a:tc>
                      <a:txBody>
                        <a:bodyPr/>
                        <a:lstStyle/>
                        <a:p>
                          <a:pPr algn="ctr">
                            <a:lnSpc>
                              <a:spcPts val="1800"/>
                            </a:lnSpc>
                          </a:pPr>
                          <a:r>
                            <a:rPr lang="zh-CN" altLang="en-US" sz="12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45840730"/>
                      </a:ext>
                    </a:extLst>
                  </a:tr>
                  <a:tr h="283185">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rgbClr val="C00000"/>
                                    </a:solidFill>
                                    <a:latin typeface="Cambria Math" panose="02040503050406030204" pitchFamily="18" charset="0"/>
                                  </a:rPr>
                                  <m:t>𝟎𝟎𝟎</m:t>
                                </m:r>
                              </m:oMath>
                            </m:oMathPara>
                          </a14:m>
                          <a:endParaRPr lang="zh-CN" altLang="en-US" sz="11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smtClean="0">
                                        <a:solidFill>
                                          <a:srgbClr val="002060"/>
                                        </a:solidFill>
                                        <a:latin typeface="Cambria Math" panose="02040503050406030204" pitchFamily="18" charset="0"/>
                                      </a:rPr>
                                    </m:ctrlPr>
                                  </m:sSubPr>
                                  <m:e>
                                    <m:r>
                                      <a:rPr lang="en-US" altLang="zh-CN" sz="1100" b="1" i="1" smtClean="0">
                                        <a:solidFill>
                                          <a:srgbClr val="002060"/>
                                        </a:solidFill>
                                        <a:latin typeface="Cambria Math" panose="02040503050406030204" pitchFamily="18" charset="0"/>
                                      </a:rPr>
                                      <m:t>𝒎</m:t>
                                    </m:r>
                                  </m:e>
                                  <m:sub>
                                    <m:r>
                                      <a:rPr lang="en-US" altLang="zh-CN" sz="1100" b="1" i="1" smtClean="0">
                                        <a:solidFill>
                                          <a:srgbClr val="002060"/>
                                        </a:solidFill>
                                        <a:latin typeface="Cambria Math" panose="02040503050406030204" pitchFamily="18" charset="0"/>
                                      </a:rPr>
                                      <m:t>𝟎</m:t>
                                    </m:r>
                                  </m:sub>
                                </m:sSub>
                              </m:oMath>
                            </m:oMathPara>
                          </a14:m>
                          <a:endParaRPr lang="zh-CN" altLang="en-US" sz="1100" b="1">
                            <a:solidFill>
                              <a:srgbClr val="00206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rgbClr val="C00000"/>
                                    </a:solidFill>
                                    <a:latin typeface="Cambria Math" panose="02040503050406030204" pitchFamily="18" charset="0"/>
                                  </a:rPr>
                                  <m:t>𝟏𝟎𝟎</m:t>
                                </m:r>
                              </m:oMath>
                            </m:oMathPara>
                          </a14:m>
                          <a:endParaRPr lang="zh-CN" altLang="en-US" sz="11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kern="1200" smtClean="0">
                                        <a:solidFill>
                                          <a:srgbClr val="002060"/>
                                        </a:solidFill>
                                        <a:latin typeface="Cambria Math" panose="02040503050406030204" pitchFamily="18" charset="0"/>
                                        <a:ea typeface="+mn-ea"/>
                                        <a:cs typeface="+mn-cs"/>
                                      </a:rPr>
                                      <m:t>𝒎</m:t>
                                    </m:r>
                                  </m:e>
                                  <m:sub>
                                    <m:r>
                                      <a:rPr lang="en-US" altLang="zh-CN" sz="1100" b="1" i="1" kern="1200" smtClean="0">
                                        <a:solidFill>
                                          <a:srgbClr val="002060"/>
                                        </a:solidFill>
                                        <a:latin typeface="Cambria Math" panose="02040503050406030204" pitchFamily="18" charset="0"/>
                                        <a:ea typeface="+mn-ea"/>
                                        <a:cs typeface="+mn-cs"/>
                                      </a:rPr>
                                      <m:t>𝟒</m:t>
                                    </m:r>
                                  </m:sub>
                                </m:sSub>
                              </m:oMath>
                            </m:oMathPara>
                          </a14:m>
                          <a:endParaRPr lang="zh-CN" altLang="en-US" sz="11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200295186"/>
                      </a:ext>
                    </a:extLst>
                  </a:tr>
                  <a:tr h="274542">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kern="1200" smtClean="0">
                                    <a:solidFill>
                                      <a:srgbClr val="C00000"/>
                                    </a:solidFill>
                                    <a:latin typeface="Cambria Math" panose="02040503050406030204" pitchFamily="18" charset="0"/>
                                    <a:ea typeface="+mn-ea"/>
                                    <a:cs typeface="+mn-cs"/>
                                  </a:rPr>
                                  <m:t>𝟎𝟎𝟏</m:t>
                                </m:r>
                              </m:oMath>
                            </m:oMathPara>
                          </a14:m>
                          <a:endParaRPr lang="zh-CN" altLang="en-US" sz="11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kern="1200" smtClean="0">
                                        <a:solidFill>
                                          <a:srgbClr val="002060"/>
                                        </a:solidFill>
                                        <a:latin typeface="Cambria Math" panose="02040503050406030204" pitchFamily="18" charset="0"/>
                                        <a:ea typeface="+mn-ea"/>
                                        <a:cs typeface="+mn-cs"/>
                                      </a:rPr>
                                      <m:t>𝒎</m:t>
                                    </m:r>
                                  </m:e>
                                  <m:sub>
                                    <m:r>
                                      <a:rPr lang="en-US" altLang="zh-CN" sz="1100" b="1" i="0" kern="1200" smtClean="0">
                                        <a:solidFill>
                                          <a:srgbClr val="002060"/>
                                        </a:solidFill>
                                        <a:latin typeface="Cambria Math" panose="02040503050406030204" pitchFamily="18" charset="0"/>
                                        <a:ea typeface="+mn-ea"/>
                                        <a:cs typeface="+mn-cs"/>
                                      </a:rPr>
                                      <m:t>𝟏</m:t>
                                    </m:r>
                                  </m:sub>
                                </m:sSub>
                              </m:oMath>
                            </m:oMathPara>
                          </a14:m>
                          <a:endParaRPr lang="zh-CN" altLang="en-US" sz="1100" b="1" i="0"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kern="1200" smtClean="0">
                                    <a:solidFill>
                                      <a:srgbClr val="C00000"/>
                                    </a:solidFill>
                                    <a:latin typeface="Cambria Math" panose="02040503050406030204" pitchFamily="18" charset="0"/>
                                    <a:ea typeface="+mn-ea"/>
                                    <a:cs typeface="+mn-cs"/>
                                  </a:rPr>
                                  <m:t>𝟏𝟎𝟏</m:t>
                                </m:r>
                              </m:oMath>
                            </m:oMathPara>
                          </a14:m>
                          <a:endParaRPr lang="zh-CN" altLang="en-US" sz="11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kern="1200" smtClean="0">
                                        <a:solidFill>
                                          <a:srgbClr val="002060"/>
                                        </a:solidFill>
                                        <a:latin typeface="Cambria Math" panose="02040503050406030204" pitchFamily="18" charset="0"/>
                                        <a:ea typeface="+mn-ea"/>
                                        <a:cs typeface="+mn-cs"/>
                                      </a:rPr>
                                      <m:t>𝒎</m:t>
                                    </m:r>
                                  </m:e>
                                  <m:sub>
                                    <m:r>
                                      <a:rPr lang="en-US" altLang="zh-CN" sz="1100" b="1" i="1" kern="1200" smtClean="0">
                                        <a:solidFill>
                                          <a:srgbClr val="002060"/>
                                        </a:solidFill>
                                        <a:latin typeface="Cambria Math" panose="02040503050406030204" pitchFamily="18" charset="0"/>
                                        <a:ea typeface="+mn-ea"/>
                                        <a:cs typeface="+mn-cs"/>
                                      </a:rPr>
                                      <m:t>𝟓</m:t>
                                    </m:r>
                                  </m:sub>
                                </m:sSub>
                              </m:oMath>
                            </m:oMathPara>
                          </a14:m>
                          <a:endParaRPr lang="zh-CN" altLang="en-US" sz="11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202317707"/>
                      </a:ext>
                    </a:extLst>
                  </a:tr>
                  <a:tr h="274542">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rgbClr val="C00000"/>
                                    </a:solidFill>
                                    <a:latin typeface="Cambria Math" panose="02040503050406030204" pitchFamily="18" charset="0"/>
                                  </a:rPr>
                                  <m:t>𝟎𝟏𝟎</m:t>
                                </m:r>
                              </m:oMath>
                            </m:oMathPara>
                          </a14:m>
                          <a:endParaRPr lang="zh-CN" altLang="en-US" sz="11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smtClean="0">
                                        <a:solidFill>
                                          <a:srgbClr val="002060"/>
                                        </a:solidFill>
                                        <a:latin typeface="Cambria Math" panose="02040503050406030204" pitchFamily="18" charset="0"/>
                                      </a:rPr>
                                    </m:ctrlPr>
                                  </m:sSubPr>
                                  <m:e>
                                    <m:r>
                                      <a:rPr lang="en-US" altLang="zh-CN" sz="1100" b="1" i="1" smtClean="0">
                                        <a:solidFill>
                                          <a:srgbClr val="002060"/>
                                        </a:solidFill>
                                        <a:latin typeface="Cambria Math" panose="02040503050406030204" pitchFamily="18" charset="0"/>
                                      </a:rPr>
                                      <m:t>𝒎</m:t>
                                    </m:r>
                                  </m:e>
                                  <m:sub>
                                    <m:r>
                                      <a:rPr lang="en-US" altLang="zh-CN" sz="1100" b="1" i="1" smtClean="0">
                                        <a:solidFill>
                                          <a:srgbClr val="002060"/>
                                        </a:solidFill>
                                        <a:latin typeface="Cambria Math" panose="02040503050406030204" pitchFamily="18" charset="0"/>
                                      </a:rPr>
                                      <m:t>𝟐</m:t>
                                    </m:r>
                                  </m:sub>
                                </m:sSub>
                              </m:oMath>
                            </m:oMathPara>
                          </a14:m>
                          <a:endParaRPr lang="zh-CN" altLang="en-US" sz="1100" b="1">
                            <a:solidFill>
                              <a:srgbClr val="00206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rgbClr val="C00000"/>
                                    </a:solidFill>
                                    <a:latin typeface="Cambria Math" panose="02040503050406030204" pitchFamily="18" charset="0"/>
                                  </a:rPr>
                                  <m:t>𝟏𝟏𝟎</m:t>
                                </m:r>
                              </m:oMath>
                            </m:oMathPara>
                          </a14:m>
                          <a:endParaRPr lang="zh-CN" altLang="en-US" sz="11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kern="1200" smtClean="0">
                                        <a:solidFill>
                                          <a:srgbClr val="002060"/>
                                        </a:solidFill>
                                        <a:latin typeface="Cambria Math" panose="02040503050406030204" pitchFamily="18" charset="0"/>
                                        <a:ea typeface="+mn-ea"/>
                                        <a:cs typeface="+mn-cs"/>
                                      </a:rPr>
                                      <m:t>𝒎</m:t>
                                    </m:r>
                                  </m:e>
                                  <m:sub>
                                    <m:r>
                                      <a:rPr lang="en-US" altLang="zh-CN" sz="1100" b="1" i="1" kern="1200" smtClean="0">
                                        <a:solidFill>
                                          <a:srgbClr val="002060"/>
                                        </a:solidFill>
                                        <a:latin typeface="Cambria Math" panose="02040503050406030204" pitchFamily="18" charset="0"/>
                                        <a:ea typeface="+mn-ea"/>
                                        <a:cs typeface="+mn-cs"/>
                                      </a:rPr>
                                      <m:t>𝟔</m:t>
                                    </m:r>
                                  </m:sub>
                                </m:sSub>
                              </m:oMath>
                            </m:oMathPara>
                          </a14:m>
                          <a:endParaRPr lang="zh-CN" altLang="en-US" sz="11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838677932"/>
                      </a:ext>
                    </a:extLst>
                  </a:tr>
                  <a:tr h="274542">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i="1" kern="1200">
                            <a:solidFill>
                              <a:schemeClr val="accent6">
                                <a:lumMod val="50000"/>
                              </a:schemeClr>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kern="1200" smtClean="0">
                                    <a:solidFill>
                                      <a:srgbClr val="C00000"/>
                                    </a:solidFill>
                                    <a:latin typeface="Cambria Math" panose="02040503050406030204" pitchFamily="18" charset="0"/>
                                    <a:ea typeface="+mn-ea"/>
                                    <a:cs typeface="+mn-cs"/>
                                  </a:rPr>
                                  <m:t>𝟎𝟏𝟏</m:t>
                                </m:r>
                              </m:oMath>
                            </m:oMathPara>
                          </a14:m>
                          <a:endParaRPr lang="zh-CN" altLang="en-US" sz="11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kern="1200" smtClean="0">
                                        <a:solidFill>
                                          <a:srgbClr val="002060"/>
                                        </a:solidFill>
                                        <a:latin typeface="Cambria Math" panose="02040503050406030204" pitchFamily="18" charset="0"/>
                                        <a:ea typeface="+mn-ea"/>
                                        <a:cs typeface="+mn-cs"/>
                                      </a:rPr>
                                      <m:t>𝒎</m:t>
                                    </m:r>
                                  </m:e>
                                  <m:sub>
                                    <m:r>
                                      <a:rPr lang="en-US" altLang="zh-CN" sz="1100" b="1" i="1" kern="1200" smtClean="0">
                                        <a:solidFill>
                                          <a:srgbClr val="002060"/>
                                        </a:solidFill>
                                        <a:latin typeface="Cambria Math" panose="02040503050406030204" pitchFamily="18" charset="0"/>
                                        <a:ea typeface="+mn-ea"/>
                                        <a:cs typeface="+mn-cs"/>
                                      </a:rPr>
                                      <m:t>𝟑</m:t>
                                    </m:r>
                                  </m:sub>
                                </m:sSub>
                              </m:oMath>
                            </m:oMathPara>
                          </a14:m>
                          <a:endParaRPr lang="zh-CN" altLang="en-US" sz="1100" b="1" i="0"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i="1" kern="1200">
                            <a:solidFill>
                              <a:schemeClr val="accent6">
                                <a:lumMod val="50000"/>
                              </a:schemeClr>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kern="1200" smtClean="0">
                                    <a:solidFill>
                                      <a:srgbClr val="C00000"/>
                                    </a:solidFill>
                                    <a:latin typeface="Cambria Math" panose="02040503050406030204" pitchFamily="18" charset="0"/>
                                    <a:ea typeface="+mn-ea"/>
                                    <a:cs typeface="+mn-cs"/>
                                  </a:rPr>
                                  <m:t>𝟏𝟏𝟏</m:t>
                                </m:r>
                              </m:oMath>
                            </m:oMathPara>
                          </a14:m>
                          <a:endParaRPr lang="zh-CN" altLang="en-US" sz="11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kern="1200" smtClean="0">
                                        <a:solidFill>
                                          <a:srgbClr val="002060"/>
                                        </a:solidFill>
                                        <a:latin typeface="Cambria Math" panose="02040503050406030204" pitchFamily="18" charset="0"/>
                                        <a:ea typeface="+mn-ea"/>
                                        <a:cs typeface="+mn-cs"/>
                                      </a:rPr>
                                      <m:t>𝒎</m:t>
                                    </m:r>
                                  </m:e>
                                  <m:sub>
                                    <m:r>
                                      <a:rPr lang="en-US" altLang="zh-CN" sz="1100" b="1" i="1" kern="1200" smtClean="0">
                                        <a:solidFill>
                                          <a:srgbClr val="002060"/>
                                        </a:solidFill>
                                        <a:latin typeface="Cambria Math" panose="02040503050406030204" pitchFamily="18" charset="0"/>
                                        <a:ea typeface="+mn-ea"/>
                                        <a:cs typeface="+mn-cs"/>
                                      </a:rPr>
                                      <m:t>𝟕</m:t>
                                    </m:r>
                                  </m:sub>
                                </m:sSub>
                              </m:oMath>
                            </m:oMathPara>
                          </a14:m>
                          <a:endParaRPr lang="zh-CN" altLang="en-US" sz="11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51949"/>
                      </a:ext>
                    </a:extLst>
                  </a:tr>
                </a:tbl>
              </a:graphicData>
            </a:graphic>
          </p:graphicFrame>
        </mc:Choice>
        <mc:Fallback xmlns="">
          <p:graphicFrame>
            <p:nvGraphicFramePr>
              <p:cNvPr id="9" name="表格 8">
                <a:extLst>
                  <a:ext uri="{FF2B5EF4-FFF2-40B4-BE49-F238E27FC236}">
                    <a16:creationId xmlns:a16="http://schemas.microsoft.com/office/drawing/2014/main" id="{B75A222D-B235-446F-8F34-9FFD0E0409A5}"/>
                  </a:ext>
                </a:extLst>
              </p:cNvPr>
              <p:cNvGraphicFramePr>
                <a:graphicFrameLocks noGrp="1"/>
              </p:cNvGraphicFramePr>
              <p:nvPr>
                <p:extLst>
                  <p:ext uri="{D42A27DB-BD31-4B8C-83A1-F6EECF244321}">
                    <p14:modId xmlns:p14="http://schemas.microsoft.com/office/powerpoint/2010/main" val="2752847814"/>
                  </p:ext>
                </p:extLst>
              </p:nvPr>
            </p:nvGraphicFramePr>
            <p:xfrm>
              <a:off x="488372" y="2725819"/>
              <a:ext cx="4040868" cy="1748902"/>
            </p:xfrm>
            <a:graphic>
              <a:graphicData uri="http://schemas.openxmlformats.org/drawingml/2006/table">
                <a:tbl>
                  <a:tblPr firstRow="1">
                    <a:tableStyleId>{5C22544A-7EE6-4342-B048-85BDC9FD1C3A}</a:tableStyleId>
                  </a:tblPr>
                  <a:tblGrid>
                    <a:gridCol w="989724">
                      <a:extLst>
                        <a:ext uri="{9D8B030D-6E8A-4147-A177-3AD203B41FA5}">
                          <a16:colId xmlns:a16="http://schemas.microsoft.com/office/drawing/2014/main" val="1790152541"/>
                        </a:ext>
                      </a:extLst>
                    </a:gridCol>
                    <a:gridCol w="546472">
                      <a:extLst>
                        <a:ext uri="{9D8B030D-6E8A-4147-A177-3AD203B41FA5}">
                          <a16:colId xmlns:a16="http://schemas.microsoft.com/office/drawing/2014/main" val="1035986538"/>
                        </a:ext>
                      </a:extLst>
                    </a:gridCol>
                    <a:gridCol w="482719">
                      <a:extLst>
                        <a:ext uri="{9D8B030D-6E8A-4147-A177-3AD203B41FA5}">
                          <a16:colId xmlns:a16="http://schemas.microsoft.com/office/drawing/2014/main" val="1504876812"/>
                        </a:ext>
                      </a:extLst>
                    </a:gridCol>
                    <a:gridCol w="1051961">
                      <a:extLst>
                        <a:ext uri="{9D8B030D-6E8A-4147-A177-3AD203B41FA5}">
                          <a16:colId xmlns:a16="http://schemas.microsoft.com/office/drawing/2014/main" val="2001225579"/>
                        </a:ext>
                      </a:extLst>
                    </a:gridCol>
                    <a:gridCol w="523704">
                      <a:extLst>
                        <a:ext uri="{9D8B030D-6E8A-4147-A177-3AD203B41FA5}">
                          <a16:colId xmlns:a16="http://schemas.microsoft.com/office/drawing/2014/main" val="1787477891"/>
                        </a:ext>
                      </a:extLst>
                    </a:gridCol>
                    <a:gridCol w="446288">
                      <a:extLst>
                        <a:ext uri="{9D8B030D-6E8A-4147-A177-3AD203B41FA5}">
                          <a16:colId xmlns:a16="http://schemas.microsoft.com/office/drawing/2014/main" val="3332346248"/>
                        </a:ext>
                      </a:extLst>
                    </a:gridCol>
                  </a:tblGrid>
                  <a:tr h="276997">
                    <a:tc gridSpan="6">
                      <a:txBody>
                        <a:bodyPr/>
                        <a:lstStyle/>
                        <a:p>
                          <a:endParaRPr lang="zh-CN"/>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51" t="-2174" r="-452" b="-530435"/>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83185">
                    <a:tc>
                      <a:txBody>
                        <a:bodyPr/>
                        <a:lstStyle/>
                        <a:p>
                          <a:pPr algn="ctr">
                            <a:lnSpc>
                              <a:spcPts val="1800"/>
                            </a:lnSpc>
                          </a:pPr>
                          <a:r>
                            <a:rPr lang="zh-CN" altLang="en-US" sz="12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极小项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45840730"/>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617" t="-189796" r="-311111"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81111" t="-189796" r="-460000"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320253" t="-189796" r="-424051"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91908" t="-189796" r="-93642"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587209" t="-189796" r="-88372"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809589" t="-189796" r="-4110" b="-304082"/>
                          </a:stretch>
                        </a:blipFill>
                      </a:tcPr>
                    </a:tc>
                    <a:extLst>
                      <a:ext uri="{0D108BD9-81ED-4DB2-BD59-A6C34878D82A}">
                        <a16:rowId xmlns:a16="http://schemas.microsoft.com/office/drawing/2014/main" val="1200295186"/>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617" t="-289796" r="-311111"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81111" t="-289796" r="-460000"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320253" t="-289796" r="-424051"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91908" t="-289796" r="-93642"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587209" t="-289796" r="-88372"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809589" t="-289796" r="-4110" b="-204082"/>
                          </a:stretch>
                        </a:blipFill>
                      </a:tcPr>
                    </a:tc>
                    <a:extLst>
                      <a:ext uri="{0D108BD9-81ED-4DB2-BD59-A6C34878D82A}">
                        <a16:rowId xmlns:a16="http://schemas.microsoft.com/office/drawing/2014/main" val="4202317707"/>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617" t="-389796" r="-311111"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81111" t="-389796" r="-460000"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320253" t="-389796" r="-424051"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91908" t="-389796" r="-93642"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587209" t="-389796" r="-88372"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809589" t="-389796" r="-4110" b="-104082"/>
                          </a:stretch>
                        </a:blipFill>
                      </a:tcPr>
                    </a:tc>
                    <a:extLst>
                      <a:ext uri="{0D108BD9-81ED-4DB2-BD59-A6C34878D82A}">
                        <a16:rowId xmlns:a16="http://schemas.microsoft.com/office/drawing/2014/main" val="3838677932"/>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617" t="-489796" r="-311111"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81111" t="-489796" r="-460000"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320253" t="-489796" r="-424051"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191908" t="-489796" r="-93642"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587209" t="-489796" r="-88372"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3"/>
                          <a:stretch>
                            <a:fillRect l="-809589" t="-489796" r="-4110" b="-4082"/>
                          </a:stretch>
                        </a:blipFill>
                      </a:tcPr>
                    </a:tc>
                    <a:extLst>
                      <a:ext uri="{0D108BD9-81ED-4DB2-BD59-A6C34878D82A}">
                        <a16:rowId xmlns:a16="http://schemas.microsoft.com/office/drawing/2014/main" val="33519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87173B4A-8B7D-4D06-8945-D5B96ACD40EE}"/>
                  </a:ext>
                </a:extLst>
              </p:cNvPr>
              <p:cNvGraphicFramePr>
                <a:graphicFrameLocks noGrp="1"/>
              </p:cNvGraphicFramePr>
              <p:nvPr>
                <p:extLst>
                  <p:ext uri="{D42A27DB-BD31-4B8C-83A1-F6EECF244321}">
                    <p14:modId xmlns:p14="http://schemas.microsoft.com/office/powerpoint/2010/main" val="706842181"/>
                  </p:ext>
                </p:extLst>
              </p:nvPr>
            </p:nvGraphicFramePr>
            <p:xfrm>
              <a:off x="4651996" y="2714967"/>
              <a:ext cx="4040869" cy="1759754"/>
            </p:xfrm>
            <a:graphic>
              <a:graphicData uri="http://schemas.openxmlformats.org/drawingml/2006/table">
                <a:tbl>
                  <a:tblPr firstRow="1">
                    <a:tableStyleId>{5C22544A-7EE6-4342-B048-85BDC9FD1C3A}</a:tableStyleId>
                  </a:tblPr>
                  <a:tblGrid>
                    <a:gridCol w="989724">
                      <a:extLst>
                        <a:ext uri="{9D8B030D-6E8A-4147-A177-3AD203B41FA5}">
                          <a16:colId xmlns:a16="http://schemas.microsoft.com/office/drawing/2014/main" val="1790152541"/>
                        </a:ext>
                      </a:extLst>
                    </a:gridCol>
                    <a:gridCol w="546473">
                      <a:extLst>
                        <a:ext uri="{9D8B030D-6E8A-4147-A177-3AD203B41FA5}">
                          <a16:colId xmlns:a16="http://schemas.microsoft.com/office/drawing/2014/main" val="1035986538"/>
                        </a:ext>
                      </a:extLst>
                    </a:gridCol>
                    <a:gridCol w="482719">
                      <a:extLst>
                        <a:ext uri="{9D8B030D-6E8A-4147-A177-3AD203B41FA5}">
                          <a16:colId xmlns:a16="http://schemas.microsoft.com/office/drawing/2014/main" val="1504876812"/>
                        </a:ext>
                      </a:extLst>
                    </a:gridCol>
                    <a:gridCol w="1051961">
                      <a:extLst>
                        <a:ext uri="{9D8B030D-6E8A-4147-A177-3AD203B41FA5}">
                          <a16:colId xmlns:a16="http://schemas.microsoft.com/office/drawing/2014/main" val="2001225579"/>
                        </a:ext>
                      </a:extLst>
                    </a:gridCol>
                    <a:gridCol w="523704">
                      <a:extLst>
                        <a:ext uri="{9D8B030D-6E8A-4147-A177-3AD203B41FA5}">
                          <a16:colId xmlns:a16="http://schemas.microsoft.com/office/drawing/2014/main" val="1787477891"/>
                        </a:ext>
                      </a:extLst>
                    </a:gridCol>
                    <a:gridCol w="446288">
                      <a:extLst>
                        <a:ext uri="{9D8B030D-6E8A-4147-A177-3AD203B41FA5}">
                          <a16:colId xmlns:a16="http://schemas.microsoft.com/office/drawing/2014/main" val="3332346248"/>
                        </a:ext>
                      </a:extLst>
                    </a:gridCol>
                  </a:tblGrid>
                  <a:tr h="290427">
                    <a:tc gridSpan="6">
                      <a:txBody>
                        <a:bodyPr/>
                        <a:lstStyle/>
                        <a:p>
                          <a:pPr algn="ctr"/>
                          <a:r>
                            <a:rPr lang="zh-CN" altLang="en-US" sz="1200"/>
                            <a:t>含三个命题变量</a:t>
                          </a:r>
                          <a14:m>
                            <m:oMath xmlns:m="http://schemas.openxmlformats.org/officeDocument/2006/math">
                              <m:r>
                                <a:rPr lang="en-US" altLang="zh-CN" sz="1200" i="1" smtClean="0">
                                  <a:latin typeface="Cambria Math" panose="02040503050406030204" pitchFamily="18" charset="0"/>
                                </a:rPr>
                                <m:t>𝑝</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𝒒</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𝒓</m:t>
                              </m:r>
                            </m:oMath>
                          </a14:m>
                          <a:r>
                            <a:rPr lang="zh-CN" altLang="en-US" sz="1200"/>
                            <a:t>的</a:t>
                          </a:r>
                          <a:r>
                            <a:rPr lang="zh-CN" altLang="en-US" sz="1200" b="1" kern="1200">
                              <a:solidFill>
                                <a:srgbClr val="C00000"/>
                              </a:solidFill>
                              <a:latin typeface="+mn-lt"/>
                              <a:ea typeface="+mn-ea"/>
                              <a:cs typeface="+mn-cs"/>
                            </a:rPr>
                            <a:t>极大项</a:t>
                          </a:r>
                          <a:r>
                            <a:rPr lang="zh-CN" altLang="en-US" sz="1200"/>
                            <a:t>的编码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6">
                            <a:lumMod val="5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80449">
                    <a:tc>
                      <a:txBody>
                        <a:bodyPr/>
                        <a:lstStyle/>
                        <a:p>
                          <a:pPr algn="ctr">
                            <a:lnSpc>
                              <a:spcPts val="1800"/>
                            </a:lnSpc>
                          </a:pPr>
                          <a:r>
                            <a:rPr lang="zh-CN" altLang="en-US" sz="1200" b="1">
                              <a:solidFill>
                                <a:schemeClr val="accent4">
                                  <a:lumMod val="20000"/>
                                  <a:lumOff val="80000"/>
                                </a:schemeClr>
                              </a:solidFill>
                            </a:rPr>
                            <a:t>极</a:t>
                          </a:r>
                          <a:r>
                            <a:rPr lang="zh-CN" altLang="en-US" sz="1200" b="1" kern="1200">
                              <a:solidFill>
                                <a:schemeClr val="accent4">
                                  <a:lumMod val="20000"/>
                                  <a:lumOff val="80000"/>
                                </a:schemeClr>
                              </a:solidFill>
                              <a:latin typeface="+mn-lt"/>
                              <a:ea typeface="+mn-ea"/>
                              <a:cs typeface="+mn-cs"/>
                            </a:rPr>
                            <a:t>大</a:t>
                          </a:r>
                          <a:r>
                            <a:rPr lang="zh-CN" altLang="en-US" sz="1200" b="1">
                              <a:solidFill>
                                <a:schemeClr val="accent4">
                                  <a:lumMod val="20000"/>
                                  <a:lumOff val="80000"/>
                                </a:schemeClr>
                              </a:solidFill>
                            </a:rPr>
                            <a:t>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极</a:t>
                          </a:r>
                          <a:r>
                            <a:rPr lang="zh-CN" altLang="en-US" sz="1200" b="1" kern="1200">
                              <a:solidFill>
                                <a:schemeClr val="accent4">
                                  <a:lumMod val="20000"/>
                                  <a:lumOff val="80000"/>
                                </a:schemeClr>
                              </a:solidFill>
                              <a:latin typeface="+mn-lt"/>
                              <a:ea typeface="+mn-ea"/>
                              <a:cs typeface="+mn-cs"/>
                            </a:rPr>
                            <a:t>大</a:t>
                          </a:r>
                          <a:r>
                            <a:rPr lang="zh-CN" altLang="en-US" sz="1200" b="1">
                              <a:solidFill>
                                <a:schemeClr val="accent4">
                                  <a:lumMod val="20000"/>
                                  <a:lumOff val="80000"/>
                                </a:schemeClr>
                              </a:solidFill>
                            </a:rPr>
                            <a:t>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45840730"/>
                      </a:ext>
                    </a:extLst>
                  </a:tr>
                  <a:tr h="280449">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rgbClr val="C00000"/>
                                    </a:solidFill>
                                    <a:latin typeface="Cambria Math" panose="02040503050406030204" pitchFamily="18" charset="0"/>
                                  </a:rPr>
                                  <m:t>𝟎𝟎𝟎</m:t>
                                </m:r>
                              </m:oMath>
                            </m:oMathPara>
                          </a14:m>
                          <a:endParaRPr lang="zh-CN" altLang="en-US" sz="11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smtClean="0">
                                        <a:solidFill>
                                          <a:srgbClr val="002060"/>
                                        </a:solidFill>
                                        <a:latin typeface="Cambria Math" panose="02040503050406030204" pitchFamily="18" charset="0"/>
                                      </a:rPr>
                                    </m:ctrlPr>
                                  </m:sSubPr>
                                  <m:e>
                                    <m:r>
                                      <a:rPr lang="en-US" altLang="zh-CN" sz="1100" b="1" i="1" smtClean="0">
                                        <a:solidFill>
                                          <a:srgbClr val="002060"/>
                                        </a:solidFill>
                                        <a:latin typeface="Cambria Math" panose="02040503050406030204" pitchFamily="18" charset="0"/>
                                      </a:rPr>
                                      <m:t>𝑴</m:t>
                                    </m:r>
                                  </m:e>
                                  <m:sub>
                                    <m:r>
                                      <a:rPr lang="en-US" altLang="zh-CN" sz="1100" b="1" i="1" smtClean="0">
                                        <a:solidFill>
                                          <a:srgbClr val="002060"/>
                                        </a:solidFill>
                                        <a:latin typeface="Cambria Math" panose="02040503050406030204" pitchFamily="18" charset="0"/>
                                      </a:rPr>
                                      <m:t>𝟎</m:t>
                                    </m:r>
                                  </m:sub>
                                </m:sSub>
                              </m:oMath>
                            </m:oMathPara>
                          </a14:m>
                          <a:endParaRPr lang="zh-CN" altLang="en-US" sz="1100" b="1">
                            <a:solidFill>
                              <a:srgbClr val="00206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rgbClr val="C00000"/>
                                    </a:solidFill>
                                    <a:latin typeface="Cambria Math" panose="02040503050406030204" pitchFamily="18" charset="0"/>
                                  </a:rPr>
                                  <m:t>𝟏𝟎𝟎</m:t>
                                </m:r>
                              </m:oMath>
                            </m:oMathPara>
                          </a14:m>
                          <a:endParaRPr lang="zh-CN" altLang="en-US" sz="11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smtClean="0">
                                        <a:solidFill>
                                          <a:srgbClr val="002060"/>
                                        </a:solidFill>
                                        <a:latin typeface="Cambria Math" panose="02040503050406030204" pitchFamily="18" charset="0"/>
                                      </a:rPr>
                                      <m:t>𝑴</m:t>
                                    </m:r>
                                  </m:e>
                                  <m:sub>
                                    <m:r>
                                      <a:rPr lang="en-US" altLang="zh-CN" sz="1100" b="1" i="1" kern="1200" smtClean="0">
                                        <a:solidFill>
                                          <a:srgbClr val="002060"/>
                                        </a:solidFill>
                                        <a:latin typeface="Cambria Math" panose="02040503050406030204" pitchFamily="18" charset="0"/>
                                        <a:ea typeface="+mn-ea"/>
                                        <a:cs typeface="+mn-cs"/>
                                      </a:rPr>
                                      <m:t>𝟒</m:t>
                                    </m:r>
                                  </m:sub>
                                </m:sSub>
                              </m:oMath>
                            </m:oMathPara>
                          </a14:m>
                          <a:endParaRPr lang="zh-CN" altLang="en-US" sz="11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200295186"/>
                      </a:ext>
                    </a:extLst>
                  </a:tr>
                  <a:tr h="271889">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kern="1200" smtClean="0">
                                    <a:solidFill>
                                      <a:srgbClr val="C00000"/>
                                    </a:solidFill>
                                    <a:latin typeface="Cambria Math" panose="02040503050406030204" pitchFamily="18" charset="0"/>
                                    <a:ea typeface="+mn-ea"/>
                                    <a:cs typeface="+mn-cs"/>
                                  </a:rPr>
                                  <m:t>𝟎𝟎𝟏</m:t>
                                </m:r>
                              </m:oMath>
                            </m:oMathPara>
                          </a14:m>
                          <a:endParaRPr lang="zh-CN" altLang="en-US" sz="11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smtClean="0">
                                        <a:solidFill>
                                          <a:srgbClr val="002060"/>
                                        </a:solidFill>
                                        <a:latin typeface="Cambria Math" panose="02040503050406030204" pitchFamily="18" charset="0"/>
                                      </a:rPr>
                                      <m:t>𝑴</m:t>
                                    </m:r>
                                  </m:e>
                                  <m:sub>
                                    <m:r>
                                      <a:rPr lang="en-US" altLang="zh-CN" sz="1100" b="1" i="0" kern="1200" smtClean="0">
                                        <a:solidFill>
                                          <a:srgbClr val="002060"/>
                                        </a:solidFill>
                                        <a:latin typeface="Cambria Math" panose="02040503050406030204" pitchFamily="18" charset="0"/>
                                        <a:ea typeface="+mn-ea"/>
                                        <a:cs typeface="+mn-cs"/>
                                      </a:rPr>
                                      <m:t>𝟏</m:t>
                                    </m:r>
                                  </m:sub>
                                </m:sSub>
                              </m:oMath>
                            </m:oMathPara>
                          </a14:m>
                          <a:endParaRPr lang="zh-CN" altLang="en-US" sz="1100" b="1" i="0"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kern="1200" smtClean="0">
                                    <a:solidFill>
                                      <a:srgbClr val="C00000"/>
                                    </a:solidFill>
                                    <a:latin typeface="Cambria Math" panose="02040503050406030204" pitchFamily="18" charset="0"/>
                                    <a:ea typeface="+mn-ea"/>
                                    <a:cs typeface="+mn-cs"/>
                                  </a:rPr>
                                  <m:t>𝟏𝟎𝟏</m:t>
                                </m:r>
                              </m:oMath>
                            </m:oMathPara>
                          </a14:m>
                          <a:endParaRPr lang="zh-CN" altLang="en-US" sz="11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smtClean="0">
                                        <a:solidFill>
                                          <a:srgbClr val="002060"/>
                                        </a:solidFill>
                                        <a:latin typeface="Cambria Math" panose="02040503050406030204" pitchFamily="18" charset="0"/>
                                      </a:rPr>
                                      <m:t>𝑴</m:t>
                                    </m:r>
                                  </m:e>
                                  <m:sub>
                                    <m:r>
                                      <a:rPr lang="en-US" altLang="zh-CN" sz="1100" b="1" i="1" kern="1200" smtClean="0">
                                        <a:solidFill>
                                          <a:srgbClr val="002060"/>
                                        </a:solidFill>
                                        <a:latin typeface="Cambria Math" panose="02040503050406030204" pitchFamily="18" charset="0"/>
                                        <a:ea typeface="+mn-ea"/>
                                        <a:cs typeface="+mn-cs"/>
                                      </a:rPr>
                                      <m:t>𝟓</m:t>
                                    </m:r>
                                  </m:sub>
                                </m:sSub>
                              </m:oMath>
                            </m:oMathPara>
                          </a14:m>
                          <a:endParaRPr lang="zh-CN" altLang="en-US" sz="11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202317707"/>
                      </a:ext>
                    </a:extLst>
                  </a:tr>
                  <a:tr h="271889">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rgbClr val="C00000"/>
                                    </a:solidFill>
                                    <a:latin typeface="Cambria Math" panose="02040503050406030204" pitchFamily="18" charset="0"/>
                                  </a:rPr>
                                  <m:t>𝟎𝟏𝟎</m:t>
                                </m:r>
                              </m:oMath>
                            </m:oMathPara>
                          </a14:m>
                          <a:endParaRPr lang="zh-CN" altLang="en-US" sz="11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smtClean="0">
                                        <a:solidFill>
                                          <a:srgbClr val="002060"/>
                                        </a:solidFill>
                                        <a:latin typeface="Cambria Math" panose="02040503050406030204" pitchFamily="18" charset="0"/>
                                      </a:rPr>
                                    </m:ctrlPr>
                                  </m:sSubPr>
                                  <m:e>
                                    <m:r>
                                      <a:rPr lang="en-US" altLang="zh-CN" sz="1100" b="1" i="1" smtClean="0">
                                        <a:solidFill>
                                          <a:srgbClr val="002060"/>
                                        </a:solidFill>
                                        <a:latin typeface="Cambria Math" panose="02040503050406030204" pitchFamily="18" charset="0"/>
                                      </a:rPr>
                                      <m:t>𝑴</m:t>
                                    </m:r>
                                  </m:e>
                                  <m:sub>
                                    <m:r>
                                      <a:rPr lang="en-US" altLang="zh-CN" sz="1100" b="1" i="1" smtClean="0">
                                        <a:solidFill>
                                          <a:srgbClr val="002060"/>
                                        </a:solidFill>
                                        <a:latin typeface="Cambria Math" panose="02040503050406030204" pitchFamily="18" charset="0"/>
                                      </a:rPr>
                                      <m:t>𝟐</m:t>
                                    </m:r>
                                  </m:sub>
                                </m:sSub>
                              </m:oMath>
                            </m:oMathPara>
                          </a14:m>
                          <a:endParaRPr lang="zh-CN" altLang="en-US" sz="1100" b="1">
                            <a:solidFill>
                              <a:srgbClr val="00206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a:solidFill>
                              <a:schemeClr val="accent6">
                                <a:lumMod val="50000"/>
                              </a:schemeClr>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rgbClr val="C00000"/>
                                    </a:solidFill>
                                    <a:latin typeface="Cambria Math" panose="02040503050406030204" pitchFamily="18" charset="0"/>
                                  </a:rPr>
                                  <m:t>𝟏𝟏𝟎</m:t>
                                </m:r>
                              </m:oMath>
                            </m:oMathPara>
                          </a14:m>
                          <a:endParaRPr lang="zh-CN" altLang="en-US" sz="1100" b="1">
                            <a:solidFill>
                              <a:srgbClr val="C00000"/>
                            </a:solidFill>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smtClean="0">
                                        <a:solidFill>
                                          <a:srgbClr val="002060"/>
                                        </a:solidFill>
                                        <a:latin typeface="Cambria Math" panose="02040503050406030204" pitchFamily="18" charset="0"/>
                                      </a:rPr>
                                      <m:t>𝑴</m:t>
                                    </m:r>
                                  </m:e>
                                  <m:sub>
                                    <m:r>
                                      <a:rPr lang="en-US" altLang="zh-CN" sz="1100" b="1" i="1" kern="1200" smtClean="0">
                                        <a:solidFill>
                                          <a:srgbClr val="002060"/>
                                        </a:solidFill>
                                        <a:latin typeface="Cambria Math" panose="02040503050406030204" pitchFamily="18" charset="0"/>
                                        <a:ea typeface="+mn-ea"/>
                                        <a:cs typeface="+mn-cs"/>
                                      </a:rPr>
                                      <m:t>𝟔</m:t>
                                    </m:r>
                                  </m:sub>
                                </m:sSub>
                              </m:oMath>
                            </m:oMathPara>
                          </a14:m>
                          <a:endParaRPr lang="zh-CN" altLang="en-US" sz="11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838677932"/>
                      </a:ext>
                    </a:extLst>
                  </a:tr>
                  <a:tr h="271889">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i="1" kern="1200">
                            <a:solidFill>
                              <a:schemeClr val="accent6">
                                <a:lumMod val="50000"/>
                              </a:schemeClr>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kern="1200" smtClean="0">
                                    <a:solidFill>
                                      <a:srgbClr val="C00000"/>
                                    </a:solidFill>
                                    <a:latin typeface="Cambria Math" panose="02040503050406030204" pitchFamily="18" charset="0"/>
                                    <a:ea typeface="+mn-ea"/>
                                    <a:cs typeface="+mn-cs"/>
                                  </a:rPr>
                                  <m:t>𝟎𝟏𝟏</m:t>
                                </m:r>
                              </m:oMath>
                            </m:oMathPara>
                          </a14:m>
                          <a:endParaRPr lang="zh-CN" altLang="en-US" sz="11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smtClean="0">
                                        <a:solidFill>
                                          <a:srgbClr val="002060"/>
                                        </a:solidFill>
                                        <a:latin typeface="Cambria Math" panose="02040503050406030204" pitchFamily="18" charset="0"/>
                                      </a:rPr>
                                      <m:t>𝑴</m:t>
                                    </m:r>
                                  </m:e>
                                  <m:sub>
                                    <m:r>
                                      <a:rPr lang="en-US" altLang="zh-CN" sz="1100" b="1" i="1" kern="1200" smtClean="0">
                                        <a:solidFill>
                                          <a:srgbClr val="002060"/>
                                        </a:solidFill>
                                        <a:latin typeface="Cambria Math" panose="02040503050406030204" pitchFamily="18" charset="0"/>
                                        <a:ea typeface="+mn-ea"/>
                                        <a:cs typeface="+mn-cs"/>
                                      </a:rPr>
                                      <m:t>𝟑</m:t>
                                    </m:r>
                                  </m:sub>
                                </m:sSub>
                              </m:oMath>
                            </m:oMathPara>
                          </a14:m>
                          <a:endParaRPr lang="zh-CN" altLang="en-US" sz="1100" b="1" i="0"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𝒑</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𝒒</m:t>
                                </m:r>
                                <m:r>
                                  <a:rPr lang="en-US" altLang="zh-CN" sz="1100" b="1" i="1" smtClean="0">
                                    <a:solidFill>
                                      <a:schemeClr val="accent6">
                                        <a:lumMod val="50000"/>
                                      </a:schemeClr>
                                    </a:solidFill>
                                    <a:latin typeface="Cambria Math" panose="02040503050406030204" pitchFamily="18" charset="0"/>
                                  </a:rPr>
                                  <m:t>∨¬</m:t>
                                </m:r>
                                <m:r>
                                  <a:rPr lang="en-US" altLang="zh-CN" sz="1100" b="1" i="1" smtClean="0">
                                    <a:solidFill>
                                      <a:schemeClr val="accent6">
                                        <a:lumMod val="50000"/>
                                      </a:schemeClr>
                                    </a:solidFill>
                                    <a:latin typeface="Cambria Math" panose="02040503050406030204" pitchFamily="18" charset="0"/>
                                  </a:rPr>
                                  <m:t>𝒓</m:t>
                                </m:r>
                              </m:oMath>
                            </m:oMathPara>
                          </a14:m>
                          <a:endParaRPr lang="zh-CN" altLang="en-US" sz="1100" b="1" i="1" kern="1200">
                            <a:solidFill>
                              <a:schemeClr val="accent6">
                                <a:lumMod val="50000"/>
                              </a:schemeClr>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r>
                                  <a:rPr lang="en-US" altLang="zh-CN" sz="1100" b="1" i="1" kern="1200" smtClean="0">
                                    <a:solidFill>
                                      <a:srgbClr val="C00000"/>
                                    </a:solidFill>
                                    <a:latin typeface="Cambria Math" panose="02040503050406030204" pitchFamily="18" charset="0"/>
                                    <a:ea typeface="+mn-ea"/>
                                    <a:cs typeface="+mn-cs"/>
                                  </a:rPr>
                                  <m:t>𝟏𝟏𝟏</m:t>
                                </m:r>
                              </m:oMath>
                            </m:oMathPara>
                          </a14:m>
                          <a:endParaRPr lang="zh-CN" altLang="en-US" sz="1100" b="1" i="0" kern="1200">
                            <a:solidFill>
                              <a:srgbClr val="C0000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tc>
                      <a:txBody>
                        <a:bodyPr/>
                        <a:lstStyle/>
                        <a:p>
                          <a:pPr marL="0" algn="l" defTabSz="914400" rtl="0" eaLnBrk="1" latinLnBrk="0" hangingPunct="1">
                            <a:lnSpc>
                              <a:spcPts val="1800"/>
                            </a:lnSpc>
                          </a:pPr>
                          <a14:m>
                            <m:oMathPara xmlns:m="http://schemas.openxmlformats.org/officeDocument/2006/math">
                              <m:oMathParaPr>
                                <m:jc m:val="centerGroup"/>
                              </m:oMathParaPr>
                              <m:oMath xmlns:m="http://schemas.openxmlformats.org/officeDocument/2006/math">
                                <m:sSub>
                                  <m:sSubPr>
                                    <m:ctrlPr>
                                      <a:rPr lang="en-US" altLang="zh-CN" sz="1100" b="1" i="1" kern="1200" smtClean="0">
                                        <a:solidFill>
                                          <a:srgbClr val="002060"/>
                                        </a:solidFill>
                                        <a:latin typeface="Cambria Math" panose="02040503050406030204" pitchFamily="18" charset="0"/>
                                        <a:ea typeface="+mn-ea"/>
                                        <a:cs typeface="+mn-cs"/>
                                      </a:rPr>
                                    </m:ctrlPr>
                                  </m:sSubPr>
                                  <m:e>
                                    <m:r>
                                      <a:rPr lang="en-US" altLang="zh-CN" sz="1100" b="1" i="1" smtClean="0">
                                        <a:solidFill>
                                          <a:srgbClr val="002060"/>
                                        </a:solidFill>
                                        <a:latin typeface="Cambria Math" panose="02040503050406030204" pitchFamily="18" charset="0"/>
                                      </a:rPr>
                                      <m:t>𝑴</m:t>
                                    </m:r>
                                  </m:e>
                                  <m:sub>
                                    <m:r>
                                      <a:rPr lang="en-US" altLang="zh-CN" sz="1100" b="1" i="1" kern="1200" smtClean="0">
                                        <a:solidFill>
                                          <a:srgbClr val="002060"/>
                                        </a:solidFill>
                                        <a:latin typeface="Cambria Math" panose="02040503050406030204" pitchFamily="18" charset="0"/>
                                        <a:ea typeface="+mn-ea"/>
                                        <a:cs typeface="+mn-cs"/>
                                      </a:rPr>
                                      <m:t>𝟕</m:t>
                                    </m:r>
                                  </m:sub>
                                </m:sSub>
                              </m:oMath>
                            </m:oMathPara>
                          </a14:m>
                          <a:endParaRPr lang="zh-CN" altLang="en-US" sz="1100" b="1" i="1" kern="1200">
                            <a:solidFill>
                              <a:srgbClr val="002060"/>
                            </a:solidFill>
                            <a:latin typeface="Cambria Math" panose="02040503050406030204" pitchFamily="18" charset="0"/>
                            <a:ea typeface="+mn-ea"/>
                            <a:cs typeface="+mn-cs"/>
                          </a:endParaRPr>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51949"/>
                      </a:ext>
                    </a:extLst>
                  </a:tr>
                </a:tbl>
              </a:graphicData>
            </a:graphic>
          </p:graphicFrame>
        </mc:Choice>
        <mc:Fallback xmlns="">
          <p:graphicFrame>
            <p:nvGraphicFramePr>
              <p:cNvPr id="10" name="表格 9">
                <a:extLst>
                  <a:ext uri="{FF2B5EF4-FFF2-40B4-BE49-F238E27FC236}">
                    <a16:creationId xmlns:a16="http://schemas.microsoft.com/office/drawing/2014/main" id="{87173B4A-8B7D-4D06-8945-D5B96ACD40EE}"/>
                  </a:ext>
                </a:extLst>
              </p:cNvPr>
              <p:cNvGraphicFramePr>
                <a:graphicFrameLocks noGrp="1"/>
              </p:cNvGraphicFramePr>
              <p:nvPr>
                <p:extLst>
                  <p:ext uri="{D42A27DB-BD31-4B8C-83A1-F6EECF244321}">
                    <p14:modId xmlns:p14="http://schemas.microsoft.com/office/powerpoint/2010/main" val="706842181"/>
                  </p:ext>
                </p:extLst>
              </p:nvPr>
            </p:nvGraphicFramePr>
            <p:xfrm>
              <a:off x="4651996" y="2714967"/>
              <a:ext cx="4040869" cy="1759754"/>
            </p:xfrm>
            <a:graphic>
              <a:graphicData uri="http://schemas.openxmlformats.org/drawingml/2006/table">
                <a:tbl>
                  <a:tblPr firstRow="1">
                    <a:tableStyleId>{5C22544A-7EE6-4342-B048-85BDC9FD1C3A}</a:tableStyleId>
                  </a:tblPr>
                  <a:tblGrid>
                    <a:gridCol w="989724">
                      <a:extLst>
                        <a:ext uri="{9D8B030D-6E8A-4147-A177-3AD203B41FA5}">
                          <a16:colId xmlns:a16="http://schemas.microsoft.com/office/drawing/2014/main" val="1790152541"/>
                        </a:ext>
                      </a:extLst>
                    </a:gridCol>
                    <a:gridCol w="546473">
                      <a:extLst>
                        <a:ext uri="{9D8B030D-6E8A-4147-A177-3AD203B41FA5}">
                          <a16:colId xmlns:a16="http://schemas.microsoft.com/office/drawing/2014/main" val="1035986538"/>
                        </a:ext>
                      </a:extLst>
                    </a:gridCol>
                    <a:gridCol w="482719">
                      <a:extLst>
                        <a:ext uri="{9D8B030D-6E8A-4147-A177-3AD203B41FA5}">
                          <a16:colId xmlns:a16="http://schemas.microsoft.com/office/drawing/2014/main" val="1504876812"/>
                        </a:ext>
                      </a:extLst>
                    </a:gridCol>
                    <a:gridCol w="1051961">
                      <a:extLst>
                        <a:ext uri="{9D8B030D-6E8A-4147-A177-3AD203B41FA5}">
                          <a16:colId xmlns:a16="http://schemas.microsoft.com/office/drawing/2014/main" val="2001225579"/>
                        </a:ext>
                      </a:extLst>
                    </a:gridCol>
                    <a:gridCol w="523704">
                      <a:extLst>
                        <a:ext uri="{9D8B030D-6E8A-4147-A177-3AD203B41FA5}">
                          <a16:colId xmlns:a16="http://schemas.microsoft.com/office/drawing/2014/main" val="1787477891"/>
                        </a:ext>
                      </a:extLst>
                    </a:gridCol>
                    <a:gridCol w="446288">
                      <a:extLst>
                        <a:ext uri="{9D8B030D-6E8A-4147-A177-3AD203B41FA5}">
                          <a16:colId xmlns:a16="http://schemas.microsoft.com/office/drawing/2014/main" val="3332346248"/>
                        </a:ext>
                      </a:extLst>
                    </a:gridCol>
                  </a:tblGrid>
                  <a:tr h="290427">
                    <a:tc gridSpan="6">
                      <a:txBody>
                        <a:bodyPr/>
                        <a:lstStyle/>
                        <a:p>
                          <a:endParaRPr lang="zh-CN"/>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51" t="-2083" r="-452" b="-508333"/>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solidFill>
                          <a:schemeClr val="accent6">
                            <a:lumMod val="50000"/>
                          </a:schemeClr>
                        </a:solidFill>
                      </a:tcPr>
                    </a:tc>
                    <a:extLst>
                      <a:ext uri="{0D108BD9-81ED-4DB2-BD59-A6C34878D82A}">
                        <a16:rowId xmlns:a16="http://schemas.microsoft.com/office/drawing/2014/main" val="603650435"/>
                      </a:ext>
                    </a:extLst>
                  </a:tr>
                  <a:tr h="280607">
                    <a:tc>
                      <a:txBody>
                        <a:bodyPr/>
                        <a:lstStyle/>
                        <a:p>
                          <a:pPr algn="ctr">
                            <a:lnSpc>
                              <a:spcPts val="1800"/>
                            </a:lnSpc>
                          </a:pPr>
                          <a:r>
                            <a:rPr lang="zh-CN" altLang="en-US" sz="1200" b="1">
                              <a:solidFill>
                                <a:schemeClr val="accent4">
                                  <a:lumMod val="20000"/>
                                  <a:lumOff val="80000"/>
                                </a:schemeClr>
                              </a:solidFill>
                            </a:rPr>
                            <a:t>极</a:t>
                          </a:r>
                          <a:r>
                            <a:rPr lang="zh-CN" altLang="en-US" sz="1200" b="1" kern="1200">
                              <a:solidFill>
                                <a:schemeClr val="accent4">
                                  <a:lumMod val="20000"/>
                                  <a:lumOff val="80000"/>
                                </a:schemeClr>
                              </a:solidFill>
                              <a:latin typeface="+mn-lt"/>
                              <a:ea typeface="+mn-ea"/>
                              <a:cs typeface="+mn-cs"/>
                            </a:rPr>
                            <a:t>大</a:t>
                          </a:r>
                          <a:r>
                            <a:rPr lang="zh-CN" altLang="en-US" sz="1200" b="1">
                              <a:solidFill>
                                <a:schemeClr val="accent4">
                                  <a:lumMod val="20000"/>
                                  <a:lumOff val="80000"/>
                                </a:schemeClr>
                              </a:solidFill>
                            </a:rPr>
                            <a:t>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极</a:t>
                          </a:r>
                          <a:r>
                            <a:rPr lang="zh-CN" altLang="en-US" sz="1200" b="1" kern="1200">
                              <a:solidFill>
                                <a:schemeClr val="accent4">
                                  <a:lumMod val="20000"/>
                                  <a:lumOff val="80000"/>
                                </a:schemeClr>
                              </a:solidFill>
                              <a:latin typeface="+mn-lt"/>
                              <a:ea typeface="+mn-ea"/>
                              <a:cs typeface="+mn-cs"/>
                            </a:rPr>
                            <a:t>大</a:t>
                          </a:r>
                          <a:r>
                            <a:rPr lang="zh-CN" altLang="en-US" sz="1200" b="1">
                              <a:solidFill>
                                <a:schemeClr val="accent4">
                                  <a:lumMod val="20000"/>
                                  <a:lumOff val="80000"/>
                                </a:schemeClr>
                              </a:solidFill>
                            </a:rPr>
                            <a:t>项</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编码</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tc>
                      <a:txBody>
                        <a:bodyPr/>
                        <a:lstStyle/>
                        <a:p>
                          <a:pPr algn="ctr">
                            <a:lnSpc>
                              <a:spcPts val="1800"/>
                            </a:lnSpc>
                          </a:pPr>
                          <a:r>
                            <a:rPr lang="zh-CN" altLang="en-US" sz="1200" b="1">
                              <a:solidFill>
                                <a:schemeClr val="accent4">
                                  <a:lumMod val="20000"/>
                                  <a:lumOff val="80000"/>
                                </a:schemeClr>
                              </a:solidFill>
                            </a:rPr>
                            <a:t>名称</a:t>
                          </a:r>
                        </a:p>
                      </a:txBody>
                      <a:tcPr marL="68580" marR="68580" marT="34290" marB="34290" anchor="b">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45840730"/>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617" t="-193878" r="-311111"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81111" t="-193878" r="-460000"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320253" t="-193878" r="-424051"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91908" t="-193878" r="-93642"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587209" t="-193878" r="-88372" b="-3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809589" t="-193878" r="-4110" b="-304082"/>
                          </a:stretch>
                        </a:blipFill>
                      </a:tcPr>
                    </a:tc>
                    <a:extLst>
                      <a:ext uri="{0D108BD9-81ED-4DB2-BD59-A6C34878D82A}">
                        <a16:rowId xmlns:a16="http://schemas.microsoft.com/office/drawing/2014/main" val="1200295186"/>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617" t="-293878" r="-311111"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81111" t="-293878" r="-460000"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320253" t="-293878" r="-424051"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91908" t="-293878" r="-93642"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587209" t="-293878" r="-88372" b="-2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809589" t="-293878" r="-4110" b="-204082"/>
                          </a:stretch>
                        </a:blipFill>
                      </a:tcPr>
                    </a:tc>
                    <a:extLst>
                      <a:ext uri="{0D108BD9-81ED-4DB2-BD59-A6C34878D82A}">
                        <a16:rowId xmlns:a16="http://schemas.microsoft.com/office/drawing/2014/main" val="4202317707"/>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617" t="-393878" r="-311111"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81111" t="-393878" r="-460000"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320253" t="-393878" r="-424051"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91908" t="-393878" r="-93642"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587209" t="-393878" r="-88372" b="-10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809589" t="-393878" r="-4110" b="-104082"/>
                          </a:stretch>
                        </a:blipFill>
                      </a:tcPr>
                    </a:tc>
                    <a:extLst>
                      <a:ext uri="{0D108BD9-81ED-4DB2-BD59-A6C34878D82A}">
                        <a16:rowId xmlns:a16="http://schemas.microsoft.com/office/drawing/2014/main" val="3838677932"/>
                      </a:ext>
                    </a:extLst>
                  </a:tr>
                  <a:tr h="297180">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617" t="-493878" r="-311111"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81111" t="-493878" r="-460000"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320253" t="-493878" r="-424051"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191908" t="-493878" r="-93642"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587209" t="-493878" r="-88372" b="-4082"/>
                          </a:stretch>
                        </a:blipFill>
                      </a:tcPr>
                    </a:tc>
                    <a:tc>
                      <a:txBody>
                        <a:bodyPr/>
                        <a:lstStyle/>
                        <a:p>
                          <a:endParaRPr lang="zh-CN"/>
                        </a:p>
                      </a:txBody>
                      <a:tcPr marL="68580" marR="68580" marT="34290" marB="34290"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blipFill>
                          <a:blip r:embed="rId4"/>
                          <a:stretch>
                            <a:fillRect l="-809589" t="-493878" r="-4110" b="-4082"/>
                          </a:stretch>
                        </a:blipFill>
                      </a:tcPr>
                    </a:tc>
                    <a:extLst>
                      <a:ext uri="{0D108BD9-81ED-4DB2-BD59-A6C34878D82A}">
                        <a16:rowId xmlns:a16="http://schemas.microsoft.com/office/drawing/2014/main" val="3351949"/>
                      </a:ext>
                    </a:extLst>
                  </a:tr>
                </a:tbl>
              </a:graphicData>
            </a:graphic>
          </p:graphicFrame>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19AFB58-81D8-46BB-B0F9-8F9AD5088FCF}"/>
                  </a:ext>
                </a:extLst>
              </p:cNvPr>
              <p:cNvSpPr txBox="1"/>
              <p:nvPr/>
            </p:nvSpPr>
            <p:spPr>
              <a:xfrm>
                <a:off x="4813859" y="980923"/>
                <a:ext cx="3717142" cy="1508105"/>
              </a:xfrm>
              <a:prstGeom prst="rect">
                <a:avLst/>
              </a:prstGeom>
              <a:solidFill>
                <a:schemeClr val="accent5">
                  <a:lumMod val="20000"/>
                  <a:lumOff val="80000"/>
                </a:schemeClr>
              </a:solidFill>
            </p:spPr>
            <p:txBody>
              <a:bodyPr wrap="square" rtlCol="0">
                <a:spAutoFit/>
              </a:bodyPr>
              <a:lstStyle/>
              <a:p>
                <a:pPr algn="ctr">
                  <a:spcBef>
                    <a:spcPts val="600"/>
                  </a:spcBef>
                </a:pPr>
                <a:r>
                  <a:rPr lang="zh-CN" altLang="en-US" sz="1600" b="1">
                    <a:solidFill>
                      <a:srgbClr val="C00000"/>
                    </a:solidFill>
                  </a:rPr>
                  <a:t>极大项</a:t>
                </a:r>
                <a:r>
                  <a:rPr lang="zh-CN" altLang="en-US" sz="1600" b="1">
                    <a:solidFill>
                      <a:schemeClr val="accent6">
                        <a:lumMod val="50000"/>
                      </a:schemeClr>
                    </a:solidFill>
                  </a:rPr>
                  <a:t>的编码</a:t>
                </a:r>
                <a:endParaRPr lang="en-US" altLang="zh-CN" sz="1400" b="1">
                  <a:solidFill>
                    <a:schemeClr val="accent6">
                      <a:lumMod val="50000"/>
                    </a:schemeClr>
                  </a:solidFill>
                </a:endParaRPr>
              </a:p>
              <a:p>
                <a:pPr marL="214313" indent="-214313">
                  <a:spcBef>
                    <a:spcPts val="600"/>
                  </a:spcBef>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含有第</a:t>
                </a:r>
                <a14:m>
                  <m:oMath xmlns:m="http://schemas.openxmlformats.org/officeDocument/2006/math">
                    <m:r>
                      <a:rPr lang="en-US" altLang="zh-CN" sz="1400" b="1" i="1">
                        <a:solidFill>
                          <a:schemeClr val="accent6">
                            <a:lumMod val="50000"/>
                          </a:schemeClr>
                        </a:solidFill>
                        <a:latin typeface="Cambria Math" panose="02040503050406030204" pitchFamily="18" charset="0"/>
                        <a:ea typeface="楷体" panose="02010609060101010101" pitchFamily="49" charset="-122"/>
                      </a:rPr>
                      <m:t>𝒊</m:t>
                    </m:r>
                  </m:oMath>
                </a14:m>
                <a:r>
                  <a:rPr lang="zh-CN" altLang="en-US" sz="1400" b="1">
                    <a:solidFill>
                      <a:schemeClr val="accent6">
                        <a:lumMod val="50000"/>
                      </a:schemeClr>
                    </a:solidFill>
                    <a:latin typeface="宋体" panose="02010600030101010101" pitchFamily="2" charset="-122"/>
                    <a:ea typeface="宋体" panose="02010600030101010101" pitchFamily="2" charset="-122"/>
                  </a:rPr>
                  <a:t>个</a:t>
                </a:r>
                <a:r>
                  <a:rPr lang="zh-CN" altLang="en-US" sz="1400" b="1">
                    <a:solidFill>
                      <a:srgbClr val="C00000"/>
                    </a:solidFill>
                    <a:latin typeface="黑体" panose="02010609060101010101" pitchFamily="49" charset="-122"/>
                    <a:ea typeface="黑体" panose="02010609060101010101" pitchFamily="49" charset="-122"/>
                  </a:rPr>
                  <a:t>命题变量本身</a:t>
                </a:r>
                <a:r>
                  <a:rPr lang="zh-CN" altLang="en-US" sz="1400" b="1">
                    <a:solidFill>
                      <a:schemeClr val="accent6">
                        <a:lumMod val="50000"/>
                      </a:schemeClr>
                    </a:solidFill>
                    <a:latin typeface="宋体" panose="02010600030101010101" pitchFamily="2" charset="-122"/>
                    <a:ea typeface="宋体" panose="02010600030101010101" pitchFamily="2" charset="-122"/>
                  </a:rPr>
                  <a:t>则第</a:t>
                </a:r>
                <a14:m>
                  <m:oMath xmlns:m="http://schemas.openxmlformats.org/officeDocument/2006/math">
                    <m:r>
                      <a:rPr lang="en-US" altLang="zh-CN" sz="1400" b="1" i="1">
                        <a:solidFill>
                          <a:schemeClr val="accent6">
                            <a:lumMod val="50000"/>
                          </a:schemeClr>
                        </a:solidFill>
                        <a:latin typeface="Cambria Math" panose="02040503050406030204" pitchFamily="18" charset="0"/>
                        <a:ea typeface="楷体" panose="02010609060101010101" pitchFamily="49" charset="-122"/>
                      </a:rPr>
                      <m:t>𝒊</m:t>
                    </m:r>
                  </m:oMath>
                </a14:m>
                <a:r>
                  <a:rPr lang="zh-CN" altLang="en-US" sz="1400" b="1">
                    <a:solidFill>
                      <a:schemeClr val="accent6">
                        <a:lumMod val="50000"/>
                      </a:schemeClr>
                    </a:solidFill>
                    <a:latin typeface="宋体" panose="02010600030101010101" pitchFamily="2" charset="-122"/>
                    <a:ea typeface="宋体" panose="02010600030101010101" pitchFamily="2" charset="-122"/>
                  </a:rPr>
                  <a:t>位</a:t>
                </a:r>
                <a:r>
                  <a:rPr lang="zh-CN" altLang="en-US" sz="1400" b="1">
                    <a:solidFill>
                      <a:srgbClr val="C00000"/>
                    </a:solidFill>
                    <a:latin typeface="黑体" panose="02010609060101010101" pitchFamily="49" charset="-122"/>
                    <a:ea typeface="黑体" panose="02010609060101010101" pitchFamily="49" charset="-122"/>
                  </a:rPr>
                  <a:t>编码为</a:t>
                </a:r>
                <a14:m>
                  <m:oMath xmlns:m="http://schemas.openxmlformats.org/officeDocument/2006/math">
                    <m:r>
                      <a:rPr lang="en-US" altLang="zh-CN" sz="1400" b="1">
                        <a:solidFill>
                          <a:srgbClr val="C00000"/>
                        </a:solidFill>
                        <a:latin typeface="Cambria Math" panose="02040503050406030204" pitchFamily="18" charset="0"/>
                        <a:ea typeface="黑体" panose="02010609060101010101" pitchFamily="49" charset="-122"/>
                      </a:rPr>
                      <m:t>𝟎</m:t>
                    </m:r>
                  </m:oMath>
                </a14:m>
                <a:endParaRPr lang="en-US" altLang="zh-CN" sz="1400" b="1">
                  <a:solidFill>
                    <a:srgbClr val="C00000"/>
                  </a:solidFill>
                  <a:latin typeface="黑体" panose="02010609060101010101" pitchFamily="49" charset="-122"/>
                  <a:ea typeface="黑体" panose="02010609060101010101" pitchFamily="49" charset="-122"/>
                </a:endParaRPr>
              </a:p>
              <a:p>
                <a:pPr marL="214313" indent="-214313">
                  <a:spcBef>
                    <a:spcPts val="600"/>
                  </a:spcBef>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含有第</a:t>
                </a:r>
                <a14:m>
                  <m:oMath xmlns:m="http://schemas.openxmlformats.org/officeDocument/2006/math">
                    <m:r>
                      <a:rPr lang="en-US" altLang="zh-CN" sz="1400" b="1" i="1">
                        <a:solidFill>
                          <a:schemeClr val="accent6">
                            <a:lumMod val="50000"/>
                          </a:schemeClr>
                        </a:solidFill>
                        <a:latin typeface="Cambria Math" panose="02040503050406030204" pitchFamily="18" charset="0"/>
                        <a:ea typeface="楷体" panose="02010609060101010101" pitchFamily="49" charset="-122"/>
                      </a:rPr>
                      <m:t>𝒊</m:t>
                    </m:r>
                  </m:oMath>
                </a14:m>
                <a:r>
                  <a:rPr lang="zh-CN" altLang="en-US" sz="1400" b="1">
                    <a:solidFill>
                      <a:schemeClr val="accent6">
                        <a:lumMod val="50000"/>
                      </a:schemeClr>
                    </a:solidFill>
                    <a:latin typeface="宋体" panose="02010600030101010101" pitchFamily="2" charset="-122"/>
                    <a:ea typeface="宋体" panose="02010600030101010101" pitchFamily="2" charset="-122"/>
                  </a:rPr>
                  <a:t>个</a:t>
                </a:r>
                <a:r>
                  <a:rPr lang="zh-CN" altLang="en-US" sz="1400" b="1">
                    <a:solidFill>
                      <a:srgbClr val="C00000"/>
                    </a:solidFill>
                    <a:latin typeface="黑体" panose="02010609060101010101" pitchFamily="49" charset="-122"/>
                    <a:ea typeface="黑体" panose="02010609060101010101" pitchFamily="49" charset="-122"/>
                  </a:rPr>
                  <a:t>命题变量的否定</a:t>
                </a:r>
                <a:r>
                  <a:rPr lang="zh-CN" altLang="en-US" sz="1400" b="1">
                    <a:solidFill>
                      <a:schemeClr val="accent6">
                        <a:lumMod val="50000"/>
                      </a:schemeClr>
                    </a:solidFill>
                    <a:latin typeface="宋体" panose="02010600030101010101" pitchFamily="2" charset="-122"/>
                    <a:ea typeface="宋体" panose="02010600030101010101" pitchFamily="2" charset="-122"/>
                  </a:rPr>
                  <a:t>则第</a:t>
                </a:r>
                <a14:m>
                  <m:oMath xmlns:m="http://schemas.openxmlformats.org/officeDocument/2006/math">
                    <m:r>
                      <a:rPr lang="en-US" altLang="zh-CN" sz="1400" b="1" i="1">
                        <a:solidFill>
                          <a:schemeClr val="accent6">
                            <a:lumMod val="50000"/>
                          </a:schemeClr>
                        </a:solidFill>
                        <a:latin typeface="Cambria Math" panose="02040503050406030204" pitchFamily="18" charset="0"/>
                        <a:ea typeface="楷体" panose="02010609060101010101" pitchFamily="49" charset="-122"/>
                      </a:rPr>
                      <m:t>𝒊</m:t>
                    </m:r>
                  </m:oMath>
                </a14:m>
                <a:r>
                  <a:rPr lang="zh-CN" altLang="en-US" sz="1400" b="1">
                    <a:solidFill>
                      <a:schemeClr val="accent6">
                        <a:lumMod val="50000"/>
                      </a:schemeClr>
                    </a:solidFill>
                    <a:latin typeface="宋体" panose="02010600030101010101" pitchFamily="2" charset="-122"/>
                    <a:ea typeface="宋体" panose="02010600030101010101" pitchFamily="2" charset="-122"/>
                  </a:rPr>
                  <a:t>位</a:t>
                </a:r>
                <a:r>
                  <a:rPr lang="zh-CN" altLang="en-US" sz="1400" b="1">
                    <a:solidFill>
                      <a:srgbClr val="C00000"/>
                    </a:solidFill>
                    <a:latin typeface="黑体" panose="02010609060101010101" pitchFamily="49" charset="-122"/>
                    <a:ea typeface="黑体" panose="02010609060101010101" pitchFamily="49" charset="-122"/>
                  </a:rPr>
                  <a:t>编码为</a:t>
                </a:r>
                <a14:m>
                  <m:oMath xmlns:m="http://schemas.openxmlformats.org/officeDocument/2006/math">
                    <m:r>
                      <a:rPr lang="en-US" altLang="zh-CN" sz="1400" b="1">
                        <a:solidFill>
                          <a:srgbClr val="C00000"/>
                        </a:solidFill>
                        <a:latin typeface="Cambria Math" panose="02040503050406030204" pitchFamily="18" charset="0"/>
                        <a:ea typeface="黑体" panose="02010609060101010101" pitchFamily="49" charset="-122"/>
                      </a:rPr>
                      <m:t>𝟏</m:t>
                    </m:r>
                  </m:oMath>
                </a14:m>
                <a:endParaRPr lang="en-US" altLang="zh-CN" sz="1400" b="1">
                  <a:solidFill>
                    <a:srgbClr val="C00000"/>
                  </a:solidFill>
                  <a:latin typeface="黑体" panose="02010609060101010101" pitchFamily="49" charset="-122"/>
                  <a:ea typeface="黑体" panose="02010609060101010101" pitchFamily="49" charset="-122"/>
                </a:endParaRPr>
              </a:p>
              <a:p>
                <a:pPr marL="214313" indent="-214313">
                  <a:spcBef>
                    <a:spcPts val="600"/>
                  </a:spcBef>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是</a:t>
                </a:r>
                <a:r>
                  <a:rPr lang="zh-CN" altLang="en-US" sz="1400" b="1">
                    <a:solidFill>
                      <a:srgbClr val="C00000"/>
                    </a:solidFill>
                    <a:latin typeface="黑体" panose="02010609060101010101" pitchFamily="49" charset="-122"/>
                    <a:ea typeface="黑体" panose="02010609060101010101" pitchFamily="49" charset="-122"/>
                  </a:rPr>
                  <a:t>使得其真值为</a:t>
                </a:r>
                <a14:m>
                  <m:oMath xmlns:m="http://schemas.openxmlformats.org/officeDocument/2006/math">
                    <m:r>
                      <a:rPr lang="en-US" altLang="zh-CN" sz="1400" b="1">
                        <a:solidFill>
                          <a:srgbClr val="C00000"/>
                        </a:solidFill>
                        <a:latin typeface="Cambria Math" panose="02040503050406030204" pitchFamily="18" charset="0"/>
                        <a:ea typeface="黑体" panose="02010609060101010101" pitchFamily="49" charset="-122"/>
                      </a:rPr>
                      <m:t>𝟎</m:t>
                    </m:r>
                  </m:oMath>
                </a14:m>
                <a:r>
                  <a:rPr lang="zh-CN" altLang="en-US" sz="1400" b="1">
                    <a:solidFill>
                      <a:schemeClr val="accent6">
                        <a:lumMod val="50000"/>
                      </a:schemeClr>
                    </a:solidFill>
                    <a:latin typeface="宋体" panose="02010600030101010101" pitchFamily="2" charset="-122"/>
                    <a:ea typeface="宋体" panose="02010600030101010101" pitchFamily="2" charset="-122"/>
                  </a:rPr>
                  <a:t>的唯一真值赋值方式</a:t>
                </a:r>
                <a:endParaRPr lang="en-US" altLang="zh-CN" sz="1400" b="1">
                  <a:solidFill>
                    <a:schemeClr val="accent6">
                      <a:lumMod val="50000"/>
                    </a:schemeClr>
                  </a:solidFill>
                  <a:latin typeface="宋体" panose="02010600030101010101" pitchFamily="2" charset="-122"/>
                  <a:ea typeface="宋体" panose="02010600030101010101" pitchFamily="2" charset="-122"/>
                  <a:cs typeface="Arial" panose="020B0604020202020204" pitchFamily="34" charset="0"/>
                </a:endParaRPr>
              </a:p>
              <a:p>
                <a:pPr marL="214313" indent="-214313">
                  <a:spcBef>
                    <a:spcPts val="600"/>
                  </a:spcBef>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分别使用</a:t>
                </a:r>
                <a14:m>
                  <m:oMath xmlns:m="http://schemas.openxmlformats.org/officeDocument/2006/math">
                    <m:sSub>
                      <m:sSubPr>
                        <m:ctrlPr>
                          <a:rPr lang="en-US" altLang="zh-CN" sz="14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400" b="1" i="1">
                            <a:solidFill>
                              <a:schemeClr val="accent6">
                                <a:lumMod val="50000"/>
                              </a:schemeClr>
                            </a:solidFill>
                            <a:latin typeface="Cambria Math" panose="02040503050406030204" pitchFamily="18" charset="0"/>
                            <a:ea typeface="楷体" panose="02010609060101010101" pitchFamily="49" charset="-122"/>
                          </a:rPr>
                          <m:t>𝑴</m:t>
                        </m:r>
                      </m:e>
                      <m:sub>
                        <m:r>
                          <a:rPr lang="en-US" altLang="zh-CN" sz="1400" b="1" i="1">
                            <a:solidFill>
                              <a:schemeClr val="accent6">
                                <a:lumMod val="50000"/>
                              </a:schemeClr>
                            </a:solidFill>
                            <a:latin typeface="Cambria Math" panose="02040503050406030204" pitchFamily="18" charset="0"/>
                            <a:ea typeface="楷体" panose="02010609060101010101" pitchFamily="49" charset="-122"/>
                          </a:rPr>
                          <m:t>𝟎</m:t>
                        </m:r>
                      </m:sub>
                    </m:sSub>
                    <m:r>
                      <a:rPr lang="en-US" altLang="zh-CN" sz="1400" b="1" i="1">
                        <a:solidFill>
                          <a:schemeClr val="accent6">
                            <a:lumMod val="50000"/>
                          </a:schemeClr>
                        </a:solidFill>
                        <a:latin typeface="Cambria Math" panose="02040503050406030204" pitchFamily="18" charset="0"/>
                        <a:ea typeface="楷体" panose="02010609060101010101" pitchFamily="49" charset="-122"/>
                      </a:rPr>
                      <m:t>, </m:t>
                    </m:r>
                    <m:sSub>
                      <m:sSubPr>
                        <m:ctrlPr>
                          <a:rPr lang="en-US" altLang="zh-CN" sz="14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400" b="1" i="1">
                            <a:solidFill>
                              <a:schemeClr val="accent6">
                                <a:lumMod val="50000"/>
                              </a:schemeClr>
                            </a:solidFill>
                            <a:latin typeface="Cambria Math" panose="02040503050406030204" pitchFamily="18" charset="0"/>
                            <a:ea typeface="楷体" panose="02010609060101010101" pitchFamily="49" charset="-122"/>
                          </a:rPr>
                          <m:t>𝑴</m:t>
                        </m:r>
                      </m:e>
                      <m:sub>
                        <m:r>
                          <a:rPr lang="en-US" altLang="zh-CN" sz="1400" b="1" i="1">
                            <a:solidFill>
                              <a:schemeClr val="accent6">
                                <a:lumMod val="50000"/>
                              </a:schemeClr>
                            </a:solidFill>
                            <a:latin typeface="Cambria Math" panose="02040503050406030204" pitchFamily="18" charset="0"/>
                            <a:ea typeface="楷体" panose="02010609060101010101" pitchFamily="49" charset="-122"/>
                          </a:rPr>
                          <m:t>𝟏</m:t>
                        </m:r>
                      </m:sub>
                    </m:sSub>
                    <m:r>
                      <a:rPr lang="en-US" altLang="zh-CN" sz="1400" b="1" i="1">
                        <a:solidFill>
                          <a:schemeClr val="accent6">
                            <a:lumMod val="50000"/>
                          </a:schemeClr>
                        </a:solidFill>
                        <a:latin typeface="Cambria Math" panose="02040503050406030204" pitchFamily="18" charset="0"/>
                        <a:ea typeface="楷体" panose="02010609060101010101" pitchFamily="49" charset="-122"/>
                      </a:rPr>
                      <m:t>, ⋯, </m:t>
                    </m:r>
                    <m:sSub>
                      <m:sSubPr>
                        <m:ctrlPr>
                          <a:rPr lang="en-US" altLang="zh-CN" sz="14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400" b="1" i="1">
                            <a:solidFill>
                              <a:schemeClr val="accent6">
                                <a:lumMod val="50000"/>
                              </a:schemeClr>
                            </a:solidFill>
                            <a:latin typeface="Cambria Math" panose="02040503050406030204" pitchFamily="18" charset="0"/>
                            <a:ea typeface="楷体" panose="02010609060101010101" pitchFamily="49" charset="-122"/>
                          </a:rPr>
                          <m:t>𝑴</m:t>
                        </m:r>
                      </m:e>
                      <m:sub>
                        <m:sSup>
                          <m:sSupPr>
                            <m:ctrlPr>
                              <a:rPr lang="en-US" altLang="zh-CN" sz="1400" b="1" i="1">
                                <a:solidFill>
                                  <a:schemeClr val="accent6">
                                    <a:lumMod val="50000"/>
                                  </a:schemeClr>
                                </a:solidFill>
                                <a:latin typeface="Cambria Math" panose="02040503050406030204" pitchFamily="18" charset="0"/>
                                <a:ea typeface="楷体" panose="02010609060101010101" pitchFamily="49" charset="-122"/>
                              </a:rPr>
                            </m:ctrlPr>
                          </m:sSupPr>
                          <m:e>
                            <m:r>
                              <a:rPr lang="en-US" altLang="zh-CN" sz="1400" b="1" i="1">
                                <a:solidFill>
                                  <a:schemeClr val="accent6">
                                    <a:lumMod val="50000"/>
                                  </a:schemeClr>
                                </a:solidFill>
                                <a:latin typeface="Cambria Math" panose="02040503050406030204" pitchFamily="18" charset="0"/>
                                <a:ea typeface="楷体" panose="02010609060101010101" pitchFamily="49" charset="-122"/>
                              </a:rPr>
                              <m:t>𝟐</m:t>
                            </m:r>
                          </m:e>
                          <m:sup>
                            <m:r>
                              <a:rPr lang="en-US" altLang="zh-CN" sz="1400" b="1" i="1">
                                <a:solidFill>
                                  <a:schemeClr val="accent6">
                                    <a:lumMod val="50000"/>
                                  </a:schemeClr>
                                </a:solidFill>
                                <a:latin typeface="Cambria Math" panose="02040503050406030204" pitchFamily="18" charset="0"/>
                                <a:ea typeface="楷体" panose="02010609060101010101" pitchFamily="49" charset="-122"/>
                              </a:rPr>
                              <m:t>𝒏</m:t>
                            </m:r>
                          </m:sup>
                        </m:sSup>
                        <m:r>
                          <a:rPr lang="en-US" altLang="zh-CN" sz="1400" b="1" i="1">
                            <a:solidFill>
                              <a:schemeClr val="accent6">
                                <a:lumMod val="50000"/>
                              </a:schemeClr>
                            </a:solidFill>
                            <a:latin typeface="Cambria Math" panose="02040503050406030204" pitchFamily="18" charset="0"/>
                            <a:ea typeface="楷体" panose="02010609060101010101" pitchFamily="49" charset="-122"/>
                          </a:rPr>
                          <m:t>−</m:t>
                        </m:r>
                        <m:r>
                          <a:rPr lang="en-US" altLang="zh-CN" sz="1400" b="1" i="1">
                            <a:solidFill>
                              <a:schemeClr val="accent6">
                                <a:lumMod val="50000"/>
                              </a:schemeClr>
                            </a:solidFill>
                            <a:latin typeface="Cambria Math" panose="02040503050406030204" pitchFamily="18" charset="0"/>
                            <a:ea typeface="楷体" panose="02010609060101010101" pitchFamily="49" charset="-122"/>
                          </a:rPr>
                          <m:t>𝟏</m:t>
                        </m:r>
                      </m:sub>
                    </m:sSub>
                  </m:oMath>
                </a14:m>
                <a:r>
                  <a:rPr lang="zh-CN" altLang="en-US" sz="1400" b="1">
                    <a:solidFill>
                      <a:schemeClr val="accent6">
                        <a:lumMod val="50000"/>
                      </a:schemeClr>
                    </a:solidFill>
                    <a:latin typeface="宋体" panose="02010600030101010101" pitchFamily="2" charset="-122"/>
                    <a:ea typeface="宋体" panose="02010600030101010101" pitchFamily="2" charset="-122"/>
                  </a:rPr>
                  <a:t>命名</a:t>
                </a:r>
                <a:endParaRPr lang="zh-CN" altLang="en-US" sz="1400" b="1">
                  <a:solidFill>
                    <a:srgbClr val="002060"/>
                  </a:solidFill>
                  <a:latin typeface="宋体" panose="02010600030101010101" pitchFamily="2" charset="-122"/>
                  <a:ea typeface="宋体" panose="02010600030101010101" pitchFamily="2" charset="-122"/>
                </a:endParaRPr>
              </a:p>
            </p:txBody>
          </p:sp>
        </mc:Choice>
        <mc:Fallback xmlns="">
          <p:sp>
            <p:nvSpPr>
              <p:cNvPr id="17" name="文本框 16">
                <a:extLst>
                  <a:ext uri="{FF2B5EF4-FFF2-40B4-BE49-F238E27FC236}">
                    <a16:creationId xmlns:a16="http://schemas.microsoft.com/office/drawing/2014/main" id="{019AFB58-81D8-46BB-B0F9-8F9AD5088FCF}"/>
                  </a:ext>
                </a:extLst>
              </p:cNvPr>
              <p:cNvSpPr txBox="1">
                <a:spLocks noRot="1" noChangeAspect="1" noMove="1" noResize="1" noEditPoints="1" noAdjustHandles="1" noChangeArrowheads="1" noChangeShapeType="1" noTextEdit="1"/>
              </p:cNvSpPr>
              <p:nvPr/>
            </p:nvSpPr>
            <p:spPr>
              <a:xfrm>
                <a:off x="4813859" y="980923"/>
                <a:ext cx="3717142" cy="1508105"/>
              </a:xfrm>
              <a:prstGeom prst="rect">
                <a:avLst/>
              </a:prstGeom>
              <a:blipFill>
                <a:blip r:embed="rId5"/>
                <a:stretch>
                  <a:fillRect l="-328" t="-1215" b="-28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075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主析取范式与主合取范式</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极小项与极大项之间的关系</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6</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0656D79-AD08-463E-83A4-F441B44B5E14}"/>
                  </a:ext>
                </a:extLst>
              </p:cNvPr>
              <p:cNvSpPr txBox="1"/>
              <p:nvPr/>
            </p:nvSpPr>
            <p:spPr>
              <a:xfrm>
                <a:off x="549053" y="839075"/>
                <a:ext cx="8045888" cy="1354217"/>
              </a:xfrm>
              <a:prstGeom prst="rect">
                <a:avLst/>
              </a:prstGeom>
              <a:solidFill>
                <a:schemeClr val="accent5">
                  <a:lumMod val="20000"/>
                  <a:lumOff val="80000"/>
                </a:schemeClr>
              </a:solidFill>
            </p:spPr>
            <p:txBody>
              <a:bodyPr wrap="square" rtlCol="0">
                <a:spAutoFit/>
              </a:bodyPr>
              <a:lstStyle/>
              <a:p>
                <a:pPr marL="214313" indent="-214313">
                  <a:spcBef>
                    <a:spcPts val="600"/>
                  </a:spcBef>
                  <a:spcAft>
                    <a:spcPts val="600"/>
                  </a:spcAft>
                  <a:buFont typeface="Arial" panose="020B0604020202020204" pitchFamily="34" charset="0"/>
                  <a:buChar char="•"/>
                </a:pPr>
                <a:r>
                  <a:rPr lang="zh-CN" altLang="en-US" sz="1400" b="1">
                    <a:solidFill>
                      <a:srgbClr val="C00000"/>
                    </a:solidFill>
                    <a:latin typeface="+mn-ea"/>
                  </a:rPr>
                  <a:t>极小项</a:t>
                </a:r>
                <a:r>
                  <a:rPr lang="zh-CN" altLang="en-US" sz="1400" b="1">
                    <a:solidFill>
                      <a:schemeClr val="accent6">
                        <a:lumMod val="50000"/>
                      </a:schemeClr>
                    </a:solidFill>
                    <a:latin typeface="+mn-ea"/>
                  </a:rPr>
                  <a:t>的编码：含有第</a:t>
                </a:r>
                <a14:m>
                  <m:oMath xmlns:m="http://schemas.openxmlformats.org/officeDocument/2006/math">
                    <m:r>
                      <a:rPr lang="en-US" altLang="zh-CN" sz="1400" b="1" i="1">
                        <a:solidFill>
                          <a:schemeClr val="accent6">
                            <a:lumMod val="50000"/>
                          </a:schemeClr>
                        </a:solidFill>
                        <a:latin typeface="Cambria Math" panose="02040503050406030204" pitchFamily="18" charset="0"/>
                      </a:rPr>
                      <m:t>𝒊</m:t>
                    </m:r>
                  </m:oMath>
                </a14:m>
                <a:r>
                  <a:rPr lang="zh-CN" altLang="en-US" sz="1400" b="1">
                    <a:solidFill>
                      <a:schemeClr val="accent6">
                        <a:lumMod val="50000"/>
                      </a:schemeClr>
                    </a:solidFill>
                    <a:latin typeface="+mn-ea"/>
                  </a:rPr>
                  <a:t>个</a:t>
                </a:r>
                <a:r>
                  <a:rPr lang="zh-CN" altLang="en-US" sz="1400" b="1">
                    <a:solidFill>
                      <a:srgbClr val="C00000"/>
                    </a:solidFill>
                    <a:latin typeface="+mn-ea"/>
                  </a:rPr>
                  <a:t>命题变量本身</a:t>
                </a:r>
                <a:r>
                  <a:rPr lang="zh-CN" altLang="en-US" sz="1400" b="1">
                    <a:solidFill>
                      <a:schemeClr val="accent6">
                        <a:lumMod val="50000"/>
                      </a:schemeClr>
                    </a:solidFill>
                    <a:latin typeface="+mn-ea"/>
                  </a:rPr>
                  <a:t>则第</a:t>
                </a:r>
                <a14:m>
                  <m:oMath xmlns:m="http://schemas.openxmlformats.org/officeDocument/2006/math">
                    <m:r>
                      <a:rPr lang="en-US" altLang="zh-CN" sz="1400" b="1" i="1">
                        <a:solidFill>
                          <a:schemeClr val="accent6">
                            <a:lumMod val="50000"/>
                          </a:schemeClr>
                        </a:solidFill>
                        <a:latin typeface="Cambria Math" panose="02040503050406030204" pitchFamily="18" charset="0"/>
                      </a:rPr>
                      <m:t>𝒊</m:t>
                    </m:r>
                  </m:oMath>
                </a14:m>
                <a:r>
                  <a:rPr lang="zh-CN" altLang="en-US" sz="1400" b="1">
                    <a:solidFill>
                      <a:schemeClr val="accent6">
                        <a:lumMod val="50000"/>
                      </a:schemeClr>
                    </a:solidFill>
                    <a:latin typeface="+mn-ea"/>
                  </a:rPr>
                  <a:t>位</a:t>
                </a:r>
                <a:r>
                  <a:rPr lang="zh-CN" altLang="en-US" sz="1400" b="1">
                    <a:solidFill>
                      <a:srgbClr val="C00000"/>
                    </a:solidFill>
                    <a:latin typeface="+mn-ea"/>
                  </a:rPr>
                  <a:t>编码为</a:t>
                </a:r>
                <a14:m>
                  <m:oMath xmlns:m="http://schemas.openxmlformats.org/officeDocument/2006/math">
                    <m:r>
                      <a:rPr lang="en-US" altLang="zh-CN" sz="1400" b="1">
                        <a:solidFill>
                          <a:srgbClr val="C00000"/>
                        </a:solidFill>
                        <a:latin typeface="Cambria Math" panose="02040503050406030204" pitchFamily="18" charset="0"/>
                      </a:rPr>
                      <m:t>𝟏</m:t>
                    </m:r>
                  </m:oMath>
                </a14:m>
                <a:r>
                  <a:rPr lang="en-US" altLang="zh-CN" sz="1400" b="1">
                    <a:solidFill>
                      <a:srgbClr val="C00000"/>
                    </a:solidFill>
                    <a:latin typeface="+mn-ea"/>
                  </a:rPr>
                  <a:t>,</a:t>
                </a:r>
                <a:r>
                  <a:rPr lang="zh-CN" altLang="en-US" sz="1400" b="1">
                    <a:solidFill>
                      <a:schemeClr val="accent6">
                        <a:lumMod val="50000"/>
                      </a:schemeClr>
                    </a:solidFill>
                    <a:latin typeface="+mn-ea"/>
                  </a:rPr>
                  <a:t>含有第</a:t>
                </a:r>
                <a14:m>
                  <m:oMath xmlns:m="http://schemas.openxmlformats.org/officeDocument/2006/math">
                    <m:r>
                      <a:rPr lang="en-US" altLang="zh-CN" sz="1400" b="1" i="1">
                        <a:solidFill>
                          <a:schemeClr val="accent6">
                            <a:lumMod val="50000"/>
                          </a:schemeClr>
                        </a:solidFill>
                        <a:latin typeface="Cambria Math" panose="02040503050406030204" pitchFamily="18" charset="0"/>
                      </a:rPr>
                      <m:t>𝒊</m:t>
                    </m:r>
                  </m:oMath>
                </a14:m>
                <a:r>
                  <a:rPr lang="zh-CN" altLang="en-US" sz="1400" b="1">
                    <a:solidFill>
                      <a:schemeClr val="accent6">
                        <a:lumMod val="50000"/>
                      </a:schemeClr>
                    </a:solidFill>
                    <a:latin typeface="+mn-ea"/>
                  </a:rPr>
                  <a:t>个</a:t>
                </a:r>
                <a:r>
                  <a:rPr lang="zh-CN" altLang="en-US" sz="1400" b="1">
                    <a:solidFill>
                      <a:srgbClr val="C00000"/>
                    </a:solidFill>
                    <a:latin typeface="+mn-ea"/>
                  </a:rPr>
                  <a:t>命题变量的否定</a:t>
                </a:r>
                <a:r>
                  <a:rPr lang="zh-CN" altLang="en-US" sz="1400" b="1">
                    <a:solidFill>
                      <a:schemeClr val="accent6">
                        <a:lumMod val="50000"/>
                      </a:schemeClr>
                    </a:solidFill>
                    <a:latin typeface="+mn-ea"/>
                  </a:rPr>
                  <a:t>则第</a:t>
                </a:r>
                <a14:m>
                  <m:oMath xmlns:m="http://schemas.openxmlformats.org/officeDocument/2006/math">
                    <m:r>
                      <a:rPr lang="en-US" altLang="zh-CN" sz="1400" b="1" i="1">
                        <a:solidFill>
                          <a:schemeClr val="accent6">
                            <a:lumMod val="50000"/>
                          </a:schemeClr>
                        </a:solidFill>
                        <a:latin typeface="Cambria Math" panose="02040503050406030204" pitchFamily="18" charset="0"/>
                      </a:rPr>
                      <m:t>𝒊</m:t>
                    </m:r>
                  </m:oMath>
                </a14:m>
                <a:r>
                  <a:rPr lang="zh-CN" altLang="en-US" sz="1400" b="1">
                    <a:solidFill>
                      <a:schemeClr val="accent6">
                        <a:lumMod val="50000"/>
                      </a:schemeClr>
                    </a:solidFill>
                    <a:latin typeface="+mn-ea"/>
                  </a:rPr>
                  <a:t>位</a:t>
                </a:r>
                <a:r>
                  <a:rPr lang="zh-CN" altLang="en-US" sz="1400" b="1">
                    <a:solidFill>
                      <a:srgbClr val="C00000"/>
                    </a:solidFill>
                    <a:latin typeface="+mn-ea"/>
                  </a:rPr>
                  <a:t>编码为</a:t>
                </a:r>
                <a14:m>
                  <m:oMath xmlns:m="http://schemas.openxmlformats.org/officeDocument/2006/math">
                    <m:r>
                      <a:rPr lang="en-US" altLang="zh-CN" sz="1400" b="1">
                        <a:solidFill>
                          <a:srgbClr val="C00000"/>
                        </a:solidFill>
                        <a:latin typeface="Cambria Math" panose="02040503050406030204" pitchFamily="18" charset="0"/>
                      </a:rPr>
                      <m:t>𝟎</m:t>
                    </m:r>
                  </m:oMath>
                </a14:m>
                <a:endParaRPr lang="en-US" altLang="zh-CN" sz="1400" b="1">
                  <a:solidFill>
                    <a:srgbClr val="C00000"/>
                  </a:solidFill>
                  <a:latin typeface="+mn-ea"/>
                </a:endParaRPr>
              </a:p>
              <a:p>
                <a:pPr marL="671513" lvl="1" indent="-214313">
                  <a:spcBef>
                    <a:spcPts val="600"/>
                  </a:spcBef>
                  <a:spcAft>
                    <a:spcPts val="600"/>
                  </a:spcAft>
                  <a:buFont typeface="Arial" panose="020B0604020202020204" pitchFamily="34" charset="0"/>
                  <a:buChar char="•"/>
                </a:pPr>
                <a:r>
                  <a:rPr lang="zh-CN" altLang="en-US" sz="1200" b="1">
                    <a:solidFill>
                      <a:srgbClr val="002060"/>
                    </a:solidFill>
                    <a:latin typeface="楷体" panose="02010609060101010101" pitchFamily="49" charset="-122"/>
                    <a:ea typeface="楷体" panose="02010609060101010101" pitchFamily="49" charset="-122"/>
                  </a:rPr>
                  <a:t>是使得其真值为</a:t>
                </a:r>
                <a14:m>
                  <m:oMath xmlns:m="http://schemas.openxmlformats.org/officeDocument/2006/math">
                    <m:r>
                      <a:rPr lang="en-US" altLang="zh-CN" sz="1200" b="1">
                        <a:solidFill>
                          <a:srgbClr val="002060"/>
                        </a:solidFill>
                        <a:latin typeface="Cambria Math" panose="02040503050406030204" pitchFamily="18" charset="0"/>
                      </a:rPr>
                      <m:t>𝟏</m:t>
                    </m:r>
                  </m:oMath>
                </a14:m>
                <a:r>
                  <a:rPr lang="zh-CN" altLang="en-US" sz="1200" b="1">
                    <a:solidFill>
                      <a:srgbClr val="002060"/>
                    </a:solidFill>
                    <a:latin typeface="楷体" panose="02010609060101010101" pitchFamily="49" charset="-122"/>
                    <a:ea typeface="楷体" panose="02010609060101010101" pitchFamily="49" charset="-122"/>
                  </a:rPr>
                  <a:t>的唯一真值赋值方式，分别使用</a:t>
                </a:r>
                <a14:m>
                  <m:oMath xmlns:m="http://schemas.openxmlformats.org/officeDocument/2006/math">
                    <m:sSub>
                      <m:sSubPr>
                        <m:ctrlPr>
                          <a:rPr lang="en-US" altLang="zh-CN" sz="1200" b="1" i="1">
                            <a:solidFill>
                              <a:srgbClr val="002060"/>
                            </a:solidFill>
                            <a:latin typeface="Cambria Math" panose="02040503050406030204" pitchFamily="18" charset="0"/>
                          </a:rPr>
                        </m:ctrlPr>
                      </m:sSubPr>
                      <m:e>
                        <m:r>
                          <a:rPr lang="en-US" altLang="zh-CN" sz="1200" b="1" i="1">
                            <a:solidFill>
                              <a:srgbClr val="002060"/>
                            </a:solidFill>
                            <a:latin typeface="Cambria Math" panose="02040503050406030204" pitchFamily="18" charset="0"/>
                          </a:rPr>
                          <m:t>𝒎</m:t>
                        </m:r>
                      </m:e>
                      <m:sub>
                        <m:r>
                          <a:rPr lang="en-US" altLang="zh-CN" sz="1200" b="1" i="1">
                            <a:solidFill>
                              <a:srgbClr val="002060"/>
                            </a:solidFill>
                            <a:latin typeface="Cambria Math" panose="02040503050406030204" pitchFamily="18" charset="0"/>
                          </a:rPr>
                          <m:t>𝟎</m:t>
                        </m:r>
                      </m:sub>
                    </m:sSub>
                    <m:r>
                      <a:rPr lang="en-US" altLang="zh-CN" sz="1200" b="1" i="1">
                        <a:solidFill>
                          <a:srgbClr val="002060"/>
                        </a:solidFill>
                        <a:latin typeface="Cambria Math" panose="02040503050406030204" pitchFamily="18" charset="0"/>
                      </a:rPr>
                      <m:t>, </m:t>
                    </m:r>
                    <m:sSub>
                      <m:sSubPr>
                        <m:ctrlPr>
                          <a:rPr lang="en-US" altLang="zh-CN" sz="1200" b="1" i="1">
                            <a:solidFill>
                              <a:srgbClr val="002060"/>
                            </a:solidFill>
                            <a:latin typeface="Cambria Math" panose="02040503050406030204" pitchFamily="18" charset="0"/>
                          </a:rPr>
                        </m:ctrlPr>
                      </m:sSubPr>
                      <m:e>
                        <m:r>
                          <a:rPr lang="en-US" altLang="zh-CN" sz="1200" b="1" i="1">
                            <a:solidFill>
                              <a:srgbClr val="002060"/>
                            </a:solidFill>
                            <a:latin typeface="Cambria Math" panose="02040503050406030204" pitchFamily="18" charset="0"/>
                          </a:rPr>
                          <m:t>𝒎</m:t>
                        </m:r>
                      </m:e>
                      <m:sub>
                        <m:r>
                          <a:rPr lang="en-US" altLang="zh-CN" sz="1200" b="1" i="1">
                            <a:solidFill>
                              <a:srgbClr val="002060"/>
                            </a:solidFill>
                            <a:latin typeface="Cambria Math" panose="02040503050406030204" pitchFamily="18" charset="0"/>
                          </a:rPr>
                          <m:t>𝟏</m:t>
                        </m:r>
                      </m:sub>
                    </m:sSub>
                    <m:r>
                      <a:rPr lang="en-US" altLang="zh-CN" sz="1200" b="1" i="1">
                        <a:solidFill>
                          <a:srgbClr val="002060"/>
                        </a:solidFill>
                        <a:latin typeface="Cambria Math" panose="02040503050406030204" pitchFamily="18" charset="0"/>
                      </a:rPr>
                      <m:t>, ⋯, </m:t>
                    </m:r>
                    <m:sSub>
                      <m:sSubPr>
                        <m:ctrlPr>
                          <a:rPr lang="en-US" altLang="zh-CN" sz="1200" b="1" i="1">
                            <a:solidFill>
                              <a:srgbClr val="002060"/>
                            </a:solidFill>
                            <a:latin typeface="Cambria Math" panose="02040503050406030204" pitchFamily="18" charset="0"/>
                          </a:rPr>
                        </m:ctrlPr>
                      </m:sSubPr>
                      <m:e>
                        <m:r>
                          <a:rPr lang="en-US" altLang="zh-CN" sz="1200" b="1" i="1">
                            <a:solidFill>
                              <a:srgbClr val="002060"/>
                            </a:solidFill>
                            <a:latin typeface="Cambria Math" panose="02040503050406030204" pitchFamily="18" charset="0"/>
                          </a:rPr>
                          <m:t>𝒎</m:t>
                        </m:r>
                      </m:e>
                      <m:sub>
                        <m:sSup>
                          <m:sSupPr>
                            <m:ctrlPr>
                              <a:rPr lang="en-US" altLang="zh-CN" sz="1200" b="1" i="1">
                                <a:solidFill>
                                  <a:srgbClr val="002060"/>
                                </a:solidFill>
                                <a:latin typeface="Cambria Math" panose="02040503050406030204" pitchFamily="18" charset="0"/>
                              </a:rPr>
                            </m:ctrlPr>
                          </m:sSupPr>
                          <m:e>
                            <m:r>
                              <a:rPr lang="en-US" altLang="zh-CN" sz="1200" b="1" i="1">
                                <a:solidFill>
                                  <a:srgbClr val="002060"/>
                                </a:solidFill>
                                <a:latin typeface="Cambria Math" panose="02040503050406030204" pitchFamily="18" charset="0"/>
                              </a:rPr>
                              <m:t>𝟐</m:t>
                            </m:r>
                          </m:e>
                          <m:sup>
                            <m:r>
                              <a:rPr lang="en-US" altLang="zh-CN" sz="1200" b="1" i="1">
                                <a:solidFill>
                                  <a:srgbClr val="002060"/>
                                </a:solidFill>
                                <a:latin typeface="Cambria Math" panose="02040503050406030204" pitchFamily="18" charset="0"/>
                              </a:rPr>
                              <m:t>𝒏</m:t>
                            </m:r>
                          </m:sup>
                        </m:sSup>
                        <m:r>
                          <a:rPr lang="en-US" altLang="zh-CN" sz="1200" b="1" i="1">
                            <a:solidFill>
                              <a:srgbClr val="002060"/>
                            </a:solidFill>
                            <a:latin typeface="Cambria Math" panose="02040503050406030204" pitchFamily="18" charset="0"/>
                          </a:rPr>
                          <m:t>−</m:t>
                        </m:r>
                        <m:r>
                          <a:rPr lang="en-US" altLang="zh-CN" sz="1200" b="1" i="1">
                            <a:solidFill>
                              <a:srgbClr val="002060"/>
                            </a:solidFill>
                            <a:latin typeface="Cambria Math" panose="02040503050406030204" pitchFamily="18" charset="0"/>
                          </a:rPr>
                          <m:t>𝟏</m:t>
                        </m:r>
                      </m:sub>
                    </m:sSub>
                  </m:oMath>
                </a14:m>
                <a:r>
                  <a:rPr lang="zh-CN" altLang="en-US" sz="1200" b="1">
                    <a:solidFill>
                      <a:srgbClr val="002060"/>
                    </a:solidFill>
                    <a:latin typeface="楷体" panose="02010609060101010101" pitchFamily="49" charset="-122"/>
                    <a:ea typeface="楷体" panose="02010609060101010101" pitchFamily="49" charset="-122"/>
                  </a:rPr>
                  <a:t>命名</a:t>
                </a:r>
                <a:endParaRPr lang="en-US" altLang="zh-CN" sz="1200" b="1">
                  <a:solidFill>
                    <a:srgbClr val="002060"/>
                  </a:solidFill>
                  <a:latin typeface="楷体" panose="02010609060101010101" pitchFamily="49" charset="-122"/>
                  <a:ea typeface="楷体" panose="02010609060101010101" pitchFamily="49" charset="-122"/>
                </a:endParaRPr>
              </a:p>
              <a:p>
                <a:pPr marL="214313" indent="-214313">
                  <a:spcBef>
                    <a:spcPts val="600"/>
                  </a:spcBef>
                  <a:spcAft>
                    <a:spcPts val="600"/>
                  </a:spcAft>
                  <a:buFont typeface="Arial" panose="020B0604020202020204" pitchFamily="34" charset="0"/>
                  <a:buChar char="•"/>
                </a:pPr>
                <a:r>
                  <a:rPr lang="zh-CN" altLang="en-US" sz="1400" b="1">
                    <a:solidFill>
                      <a:srgbClr val="C00000"/>
                    </a:solidFill>
                    <a:latin typeface="+mn-ea"/>
                  </a:rPr>
                  <a:t>极大项</a:t>
                </a:r>
                <a:r>
                  <a:rPr lang="zh-CN" altLang="en-US" sz="1400" b="1">
                    <a:solidFill>
                      <a:schemeClr val="accent6">
                        <a:lumMod val="50000"/>
                      </a:schemeClr>
                    </a:solidFill>
                    <a:latin typeface="+mn-ea"/>
                  </a:rPr>
                  <a:t>的编码：含有第</a:t>
                </a:r>
                <a14:m>
                  <m:oMath xmlns:m="http://schemas.openxmlformats.org/officeDocument/2006/math">
                    <m:r>
                      <a:rPr lang="en-US" altLang="zh-CN" sz="1400" b="1" i="1">
                        <a:solidFill>
                          <a:schemeClr val="accent6">
                            <a:lumMod val="50000"/>
                          </a:schemeClr>
                        </a:solidFill>
                        <a:latin typeface="Cambria Math" panose="02040503050406030204" pitchFamily="18" charset="0"/>
                      </a:rPr>
                      <m:t>𝒊</m:t>
                    </m:r>
                  </m:oMath>
                </a14:m>
                <a:r>
                  <a:rPr lang="zh-CN" altLang="en-US" sz="1400" b="1">
                    <a:solidFill>
                      <a:schemeClr val="accent6">
                        <a:lumMod val="50000"/>
                      </a:schemeClr>
                    </a:solidFill>
                    <a:latin typeface="+mn-ea"/>
                  </a:rPr>
                  <a:t>个</a:t>
                </a:r>
                <a:r>
                  <a:rPr lang="zh-CN" altLang="en-US" sz="1400" b="1">
                    <a:solidFill>
                      <a:srgbClr val="C00000"/>
                    </a:solidFill>
                    <a:latin typeface="+mn-ea"/>
                  </a:rPr>
                  <a:t>命题变量本身</a:t>
                </a:r>
                <a:r>
                  <a:rPr lang="zh-CN" altLang="en-US" sz="1400" b="1">
                    <a:solidFill>
                      <a:schemeClr val="accent6">
                        <a:lumMod val="50000"/>
                      </a:schemeClr>
                    </a:solidFill>
                    <a:latin typeface="+mn-ea"/>
                  </a:rPr>
                  <a:t>则第</a:t>
                </a:r>
                <a14:m>
                  <m:oMath xmlns:m="http://schemas.openxmlformats.org/officeDocument/2006/math">
                    <m:r>
                      <a:rPr lang="en-US" altLang="zh-CN" sz="1400" b="1" i="1">
                        <a:solidFill>
                          <a:schemeClr val="accent6">
                            <a:lumMod val="50000"/>
                          </a:schemeClr>
                        </a:solidFill>
                        <a:latin typeface="Cambria Math" panose="02040503050406030204" pitchFamily="18" charset="0"/>
                      </a:rPr>
                      <m:t>𝒊</m:t>
                    </m:r>
                  </m:oMath>
                </a14:m>
                <a:r>
                  <a:rPr lang="zh-CN" altLang="en-US" sz="1400" b="1">
                    <a:solidFill>
                      <a:schemeClr val="accent6">
                        <a:lumMod val="50000"/>
                      </a:schemeClr>
                    </a:solidFill>
                    <a:latin typeface="+mn-ea"/>
                  </a:rPr>
                  <a:t>位</a:t>
                </a:r>
                <a:r>
                  <a:rPr lang="zh-CN" altLang="en-US" sz="1400" b="1">
                    <a:solidFill>
                      <a:srgbClr val="C00000"/>
                    </a:solidFill>
                    <a:latin typeface="+mn-ea"/>
                  </a:rPr>
                  <a:t>编码为</a:t>
                </a:r>
                <a14:m>
                  <m:oMath xmlns:m="http://schemas.openxmlformats.org/officeDocument/2006/math">
                    <m:r>
                      <a:rPr lang="en-US" altLang="zh-CN" sz="1400" b="1">
                        <a:solidFill>
                          <a:srgbClr val="C00000"/>
                        </a:solidFill>
                        <a:latin typeface="Cambria Math" panose="02040503050406030204" pitchFamily="18" charset="0"/>
                      </a:rPr>
                      <m:t>𝟎</m:t>
                    </m:r>
                  </m:oMath>
                </a14:m>
                <a:r>
                  <a:rPr lang="en-US" altLang="zh-CN" sz="1400" b="1">
                    <a:solidFill>
                      <a:srgbClr val="C00000"/>
                    </a:solidFill>
                    <a:latin typeface="+mn-ea"/>
                  </a:rPr>
                  <a:t>,</a:t>
                </a:r>
                <a:r>
                  <a:rPr lang="zh-CN" altLang="en-US" sz="1400" b="1">
                    <a:solidFill>
                      <a:schemeClr val="accent6">
                        <a:lumMod val="50000"/>
                      </a:schemeClr>
                    </a:solidFill>
                    <a:latin typeface="+mn-ea"/>
                  </a:rPr>
                  <a:t>含有第</a:t>
                </a:r>
                <a14:m>
                  <m:oMath xmlns:m="http://schemas.openxmlformats.org/officeDocument/2006/math">
                    <m:r>
                      <a:rPr lang="en-US" altLang="zh-CN" sz="1400" b="1" i="1">
                        <a:solidFill>
                          <a:schemeClr val="accent6">
                            <a:lumMod val="50000"/>
                          </a:schemeClr>
                        </a:solidFill>
                        <a:latin typeface="Cambria Math" panose="02040503050406030204" pitchFamily="18" charset="0"/>
                      </a:rPr>
                      <m:t>𝒊</m:t>
                    </m:r>
                  </m:oMath>
                </a14:m>
                <a:r>
                  <a:rPr lang="zh-CN" altLang="en-US" sz="1400" b="1">
                    <a:solidFill>
                      <a:schemeClr val="accent6">
                        <a:lumMod val="50000"/>
                      </a:schemeClr>
                    </a:solidFill>
                    <a:latin typeface="+mn-ea"/>
                  </a:rPr>
                  <a:t>个</a:t>
                </a:r>
                <a:r>
                  <a:rPr lang="zh-CN" altLang="en-US" sz="1400" b="1">
                    <a:solidFill>
                      <a:srgbClr val="C00000"/>
                    </a:solidFill>
                    <a:latin typeface="+mn-ea"/>
                  </a:rPr>
                  <a:t>命题变量的否定</a:t>
                </a:r>
                <a:r>
                  <a:rPr lang="zh-CN" altLang="en-US" sz="1400" b="1">
                    <a:solidFill>
                      <a:schemeClr val="accent6">
                        <a:lumMod val="50000"/>
                      </a:schemeClr>
                    </a:solidFill>
                    <a:latin typeface="+mn-ea"/>
                  </a:rPr>
                  <a:t>则第</a:t>
                </a:r>
                <a14:m>
                  <m:oMath xmlns:m="http://schemas.openxmlformats.org/officeDocument/2006/math">
                    <m:r>
                      <a:rPr lang="en-US" altLang="zh-CN" sz="1400" b="1" i="1">
                        <a:solidFill>
                          <a:schemeClr val="accent6">
                            <a:lumMod val="50000"/>
                          </a:schemeClr>
                        </a:solidFill>
                        <a:latin typeface="Cambria Math" panose="02040503050406030204" pitchFamily="18" charset="0"/>
                      </a:rPr>
                      <m:t>𝒊</m:t>
                    </m:r>
                  </m:oMath>
                </a14:m>
                <a:r>
                  <a:rPr lang="zh-CN" altLang="en-US" sz="1400" b="1">
                    <a:solidFill>
                      <a:schemeClr val="accent6">
                        <a:lumMod val="50000"/>
                      </a:schemeClr>
                    </a:solidFill>
                    <a:latin typeface="+mn-ea"/>
                  </a:rPr>
                  <a:t>位</a:t>
                </a:r>
                <a:r>
                  <a:rPr lang="zh-CN" altLang="en-US" sz="1400" b="1">
                    <a:solidFill>
                      <a:srgbClr val="C00000"/>
                    </a:solidFill>
                    <a:latin typeface="+mn-ea"/>
                  </a:rPr>
                  <a:t>编码为</a:t>
                </a:r>
                <a14:m>
                  <m:oMath xmlns:m="http://schemas.openxmlformats.org/officeDocument/2006/math">
                    <m:r>
                      <a:rPr lang="en-US" altLang="zh-CN" sz="1400" b="1">
                        <a:solidFill>
                          <a:srgbClr val="C00000"/>
                        </a:solidFill>
                        <a:latin typeface="Cambria Math" panose="02040503050406030204" pitchFamily="18" charset="0"/>
                      </a:rPr>
                      <m:t>𝟏</m:t>
                    </m:r>
                  </m:oMath>
                </a14:m>
                <a:endParaRPr lang="en-US" altLang="zh-CN" sz="1200" b="1">
                  <a:solidFill>
                    <a:srgbClr val="C00000"/>
                  </a:solidFill>
                  <a:latin typeface="+mn-ea"/>
                </a:endParaRPr>
              </a:p>
              <a:p>
                <a:pPr marL="671513" lvl="1" indent="-214313">
                  <a:spcBef>
                    <a:spcPts val="600"/>
                  </a:spcBef>
                  <a:spcAft>
                    <a:spcPts val="600"/>
                  </a:spcAft>
                  <a:buFont typeface="Arial" panose="020B0604020202020204" pitchFamily="34" charset="0"/>
                  <a:buChar char="•"/>
                </a:pPr>
                <a:r>
                  <a:rPr lang="zh-CN" altLang="en-US" sz="1200" b="1">
                    <a:solidFill>
                      <a:srgbClr val="002060"/>
                    </a:solidFill>
                    <a:latin typeface="楷体" panose="02010609060101010101" pitchFamily="49" charset="-122"/>
                    <a:ea typeface="楷体" panose="02010609060101010101" pitchFamily="49" charset="-122"/>
                  </a:rPr>
                  <a:t>是使得其真值为</a:t>
                </a:r>
                <a14:m>
                  <m:oMath xmlns:m="http://schemas.openxmlformats.org/officeDocument/2006/math">
                    <m:r>
                      <a:rPr lang="en-US" altLang="zh-CN" sz="1200" b="1">
                        <a:solidFill>
                          <a:srgbClr val="002060"/>
                        </a:solidFill>
                        <a:latin typeface="Cambria Math" panose="02040503050406030204" pitchFamily="18" charset="0"/>
                        <a:ea typeface="楷体" panose="02010609060101010101" pitchFamily="49" charset="-122"/>
                      </a:rPr>
                      <m:t>𝟎</m:t>
                    </m:r>
                  </m:oMath>
                </a14:m>
                <a:r>
                  <a:rPr lang="zh-CN" altLang="en-US" sz="1200" b="1">
                    <a:solidFill>
                      <a:srgbClr val="002060"/>
                    </a:solidFill>
                    <a:latin typeface="楷体" panose="02010609060101010101" pitchFamily="49" charset="-122"/>
                    <a:ea typeface="楷体" panose="02010609060101010101" pitchFamily="49" charset="-122"/>
                  </a:rPr>
                  <a:t>的唯一真值赋值方式，分别使用</a:t>
                </a:r>
                <a14:m>
                  <m:oMath xmlns:m="http://schemas.openxmlformats.org/officeDocument/2006/math">
                    <m:sSub>
                      <m:sSubPr>
                        <m:ctrlPr>
                          <a:rPr lang="en-US" altLang="zh-CN" sz="1200" b="1" i="1">
                            <a:solidFill>
                              <a:srgbClr val="002060"/>
                            </a:solidFill>
                            <a:latin typeface="Cambria Math" panose="02040503050406030204" pitchFamily="18" charset="0"/>
                            <a:ea typeface="楷体" panose="02010609060101010101" pitchFamily="49" charset="-122"/>
                          </a:rPr>
                        </m:ctrlPr>
                      </m:sSubPr>
                      <m:e>
                        <m:r>
                          <a:rPr lang="en-US" altLang="zh-CN" sz="1200" b="1">
                            <a:solidFill>
                              <a:srgbClr val="002060"/>
                            </a:solidFill>
                            <a:latin typeface="Cambria Math" panose="02040503050406030204" pitchFamily="18" charset="0"/>
                            <a:ea typeface="楷体" panose="02010609060101010101" pitchFamily="49" charset="-122"/>
                          </a:rPr>
                          <m:t>𝑴</m:t>
                        </m:r>
                      </m:e>
                      <m:sub>
                        <m:r>
                          <a:rPr lang="en-US" altLang="zh-CN" sz="1200" b="1">
                            <a:solidFill>
                              <a:srgbClr val="002060"/>
                            </a:solidFill>
                            <a:latin typeface="Cambria Math" panose="02040503050406030204" pitchFamily="18" charset="0"/>
                            <a:ea typeface="楷体" panose="02010609060101010101" pitchFamily="49" charset="-122"/>
                          </a:rPr>
                          <m:t>𝟎</m:t>
                        </m:r>
                      </m:sub>
                    </m:sSub>
                    <m:r>
                      <a:rPr lang="en-US" altLang="zh-CN" sz="1200" b="1">
                        <a:solidFill>
                          <a:srgbClr val="002060"/>
                        </a:solidFill>
                        <a:latin typeface="Cambria Math" panose="02040503050406030204" pitchFamily="18" charset="0"/>
                        <a:ea typeface="楷体" panose="02010609060101010101" pitchFamily="49" charset="-122"/>
                      </a:rPr>
                      <m:t>, </m:t>
                    </m:r>
                    <m:sSub>
                      <m:sSubPr>
                        <m:ctrlPr>
                          <a:rPr lang="en-US" altLang="zh-CN" sz="1200" b="1" i="1">
                            <a:solidFill>
                              <a:srgbClr val="002060"/>
                            </a:solidFill>
                            <a:latin typeface="Cambria Math" panose="02040503050406030204" pitchFamily="18" charset="0"/>
                            <a:ea typeface="楷体" panose="02010609060101010101" pitchFamily="49" charset="-122"/>
                          </a:rPr>
                        </m:ctrlPr>
                      </m:sSubPr>
                      <m:e>
                        <m:r>
                          <a:rPr lang="en-US" altLang="zh-CN" sz="1200" b="1">
                            <a:solidFill>
                              <a:srgbClr val="002060"/>
                            </a:solidFill>
                            <a:latin typeface="Cambria Math" panose="02040503050406030204" pitchFamily="18" charset="0"/>
                            <a:ea typeface="楷体" panose="02010609060101010101" pitchFamily="49" charset="-122"/>
                          </a:rPr>
                          <m:t>𝑴</m:t>
                        </m:r>
                      </m:e>
                      <m:sub>
                        <m:r>
                          <a:rPr lang="en-US" altLang="zh-CN" sz="1200" b="1">
                            <a:solidFill>
                              <a:srgbClr val="002060"/>
                            </a:solidFill>
                            <a:latin typeface="Cambria Math" panose="02040503050406030204" pitchFamily="18" charset="0"/>
                            <a:ea typeface="楷体" panose="02010609060101010101" pitchFamily="49" charset="-122"/>
                          </a:rPr>
                          <m:t>𝟏</m:t>
                        </m:r>
                      </m:sub>
                    </m:sSub>
                    <m:r>
                      <a:rPr lang="en-US" altLang="zh-CN" sz="1200" b="1">
                        <a:solidFill>
                          <a:srgbClr val="002060"/>
                        </a:solidFill>
                        <a:latin typeface="Cambria Math" panose="02040503050406030204" pitchFamily="18" charset="0"/>
                        <a:ea typeface="楷体" panose="02010609060101010101" pitchFamily="49" charset="-122"/>
                      </a:rPr>
                      <m:t>, ⋯, </m:t>
                    </m:r>
                    <m:sSub>
                      <m:sSubPr>
                        <m:ctrlPr>
                          <a:rPr lang="en-US" altLang="zh-CN" sz="1200" b="1" i="1">
                            <a:solidFill>
                              <a:srgbClr val="002060"/>
                            </a:solidFill>
                            <a:latin typeface="Cambria Math" panose="02040503050406030204" pitchFamily="18" charset="0"/>
                            <a:ea typeface="楷体" panose="02010609060101010101" pitchFamily="49" charset="-122"/>
                          </a:rPr>
                        </m:ctrlPr>
                      </m:sSubPr>
                      <m:e>
                        <m:r>
                          <a:rPr lang="en-US" altLang="zh-CN" sz="1200" b="1">
                            <a:solidFill>
                              <a:srgbClr val="002060"/>
                            </a:solidFill>
                            <a:latin typeface="Cambria Math" panose="02040503050406030204" pitchFamily="18" charset="0"/>
                            <a:ea typeface="楷体" panose="02010609060101010101" pitchFamily="49" charset="-122"/>
                          </a:rPr>
                          <m:t>𝑴</m:t>
                        </m:r>
                      </m:e>
                      <m:sub>
                        <m:sSup>
                          <m:sSupPr>
                            <m:ctrlPr>
                              <a:rPr lang="en-US" altLang="zh-CN" sz="1200" b="1" i="1">
                                <a:solidFill>
                                  <a:srgbClr val="002060"/>
                                </a:solidFill>
                                <a:latin typeface="Cambria Math" panose="02040503050406030204" pitchFamily="18" charset="0"/>
                                <a:ea typeface="楷体" panose="02010609060101010101" pitchFamily="49" charset="-122"/>
                              </a:rPr>
                            </m:ctrlPr>
                          </m:sSupPr>
                          <m:e>
                            <m:r>
                              <a:rPr lang="en-US" altLang="zh-CN" sz="1200" b="1">
                                <a:solidFill>
                                  <a:srgbClr val="002060"/>
                                </a:solidFill>
                                <a:latin typeface="Cambria Math" panose="02040503050406030204" pitchFamily="18" charset="0"/>
                                <a:ea typeface="楷体" panose="02010609060101010101" pitchFamily="49" charset="-122"/>
                              </a:rPr>
                              <m:t>𝟐</m:t>
                            </m:r>
                          </m:e>
                          <m:sup>
                            <m:r>
                              <a:rPr lang="en-US" altLang="zh-CN" sz="1200" b="1">
                                <a:solidFill>
                                  <a:srgbClr val="002060"/>
                                </a:solidFill>
                                <a:latin typeface="Cambria Math" panose="02040503050406030204" pitchFamily="18" charset="0"/>
                                <a:ea typeface="楷体" panose="02010609060101010101" pitchFamily="49" charset="-122"/>
                              </a:rPr>
                              <m:t>𝒏</m:t>
                            </m:r>
                          </m:sup>
                        </m:sSup>
                        <m:r>
                          <a:rPr lang="en-US" altLang="zh-CN" sz="1200" b="1">
                            <a:solidFill>
                              <a:srgbClr val="002060"/>
                            </a:solidFill>
                            <a:latin typeface="Cambria Math" panose="02040503050406030204" pitchFamily="18" charset="0"/>
                            <a:ea typeface="楷体" panose="02010609060101010101" pitchFamily="49" charset="-122"/>
                          </a:rPr>
                          <m:t>−</m:t>
                        </m:r>
                        <m:r>
                          <a:rPr lang="en-US" altLang="zh-CN" sz="1200" b="1">
                            <a:solidFill>
                              <a:srgbClr val="002060"/>
                            </a:solidFill>
                            <a:latin typeface="Cambria Math" panose="02040503050406030204" pitchFamily="18" charset="0"/>
                            <a:ea typeface="楷体" panose="02010609060101010101" pitchFamily="49" charset="-122"/>
                          </a:rPr>
                          <m:t>𝟏</m:t>
                        </m:r>
                      </m:sub>
                    </m:sSub>
                  </m:oMath>
                </a14:m>
                <a:r>
                  <a:rPr lang="zh-CN" altLang="en-US" sz="1200" b="1">
                    <a:solidFill>
                      <a:srgbClr val="002060"/>
                    </a:solidFill>
                    <a:latin typeface="楷体" panose="02010609060101010101" pitchFamily="49" charset="-122"/>
                    <a:ea typeface="楷体" panose="02010609060101010101" pitchFamily="49" charset="-122"/>
                  </a:rPr>
                  <a:t>命名</a:t>
                </a:r>
              </a:p>
            </p:txBody>
          </p:sp>
        </mc:Choice>
        <mc:Fallback xmlns="">
          <p:sp>
            <p:nvSpPr>
              <p:cNvPr id="8" name="文本框 7">
                <a:extLst>
                  <a:ext uri="{FF2B5EF4-FFF2-40B4-BE49-F238E27FC236}">
                    <a16:creationId xmlns:a16="http://schemas.microsoft.com/office/drawing/2014/main" id="{D0656D79-AD08-463E-83A4-F441B44B5E14}"/>
                  </a:ext>
                </a:extLst>
              </p:cNvPr>
              <p:cNvSpPr txBox="1">
                <a:spLocks noRot="1" noChangeAspect="1" noMove="1" noResize="1" noEditPoints="1" noAdjustHandles="1" noChangeArrowheads="1" noChangeShapeType="1" noTextEdit="1"/>
              </p:cNvSpPr>
              <p:nvPr/>
            </p:nvSpPr>
            <p:spPr>
              <a:xfrm>
                <a:off x="549053" y="839075"/>
                <a:ext cx="8045888" cy="1354217"/>
              </a:xfrm>
              <a:prstGeom prst="rect">
                <a:avLst/>
              </a:prstGeom>
              <a:blipFill>
                <a:blip r:embed="rId2"/>
                <a:stretch>
                  <a:fillRect l="-76" t="-901"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D53A5C3-845B-41BF-927A-182E3BD1174A}"/>
                  </a:ext>
                </a:extLst>
              </p:cNvPr>
              <p:cNvSpPr txBox="1"/>
              <p:nvPr/>
            </p:nvSpPr>
            <p:spPr>
              <a:xfrm>
                <a:off x="549053" y="2313029"/>
                <a:ext cx="5513817" cy="2221762"/>
              </a:xfrm>
              <a:prstGeom prst="rect">
                <a:avLst/>
              </a:prstGeom>
              <a:solidFill>
                <a:schemeClr val="accent4">
                  <a:lumMod val="20000"/>
                  <a:lumOff val="80000"/>
                </a:schemeClr>
              </a:solidFill>
            </p:spPr>
            <p:txBody>
              <a:bodyPr wrap="square" rtlCol="0">
                <a:spAutoFit/>
              </a:bodyPr>
              <a:lstStyle/>
              <a:p>
                <a:pPr>
                  <a:lnSpc>
                    <a:spcPts val="1800"/>
                  </a:lnSpc>
                  <a:spcBef>
                    <a:spcPts val="600"/>
                  </a:spcBef>
                </a:pPr>
                <a:r>
                  <a:rPr lang="zh-CN" altLang="en-US" sz="1400" b="1">
                    <a:solidFill>
                      <a:srgbClr val="002060"/>
                    </a:solidFill>
                    <a:latin typeface="楷体" panose="02010609060101010101" pitchFamily="49" charset="-122"/>
                    <a:ea typeface="楷体" panose="02010609060101010101" pitchFamily="49" charset="-122"/>
                  </a:rPr>
                  <a:t>设公式有</a:t>
                </a:r>
                <a14:m>
                  <m:oMath xmlns:m="http://schemas.openxmlformats.org/officeDocument/2006/math">
                    <m:r>
                      <a:rPr lang="en-US" altLang="zh-CN" sz="1400" b="1" i="1" smtClean="0">
                        <a:solidFill>
                          <a:srgbClr val="002060"/>
                        </a:solidFill>
                        <a:latin typeface="Cambria Math" panose="02040503050406030204" pitchFamily="18" charset="0"/>
                      </a:rPr>
                      <m:t>𝒏</m:t>
                    </m:r>
                  </m:oMath>
                </a14:m>
                <a:r>
                  <a:rPr lang="zh-CN" altLang="en-US" sz="1400" b="1">
                    <a:solidFill>
                      <a:srgbClr val="002060"/>
                    </a:solidFill>
                    <a:latin typeface="楷体" panose="02010609060101010101" pitchFamily="49" charset="-122"/>
                    <a:ea typeface="楷体" panose="02010609060101010101" pitchFamily="49" charset="-122"/>
                  </a:rPr>
                  <a:t>个命题变量，对任意的</a:t>
                </a:r>
                <a14:m>
                  <m:oMath xmlns:m="http://schemas.openxmlformats.org/officeDocument/2006/math">
                    <m:r>
                      <a:rPr lang="en-US" altLang="zh-CN" sz="1400" b="1" i="1" smtClean="0">
                        <a:solidFill>
                          <a:srgbClr val="002060"/>
                        </a:solidFill>
                        <a:latin typeface="Cambria Math" panose="02040503050406030204" pitchFamily="18" charset="0"/>
                      </a:rPr>
                      <m:t>𝟎</m:t>
                    </m:r>
                    <m:r>
                      <a:rPr lang="en-US" altLang="zh-CN" sz="1400" b="1" i="1" smtClean="0">
                        <a:solidFill>
                          <a:srgbClr val="002060"/>
                        </a:solidFill>
                        <a:latin typeface="Cambria Math" panose="02040503050406030204" pitchFamily="18" charset="0"/>
                      </a:rPr>
                      <m:t>≤</m:t>
                    </m:r>
                    <m:r>
                      <a:rPr lang="en-US" altLang="zh-CN" sz="1400" b="1" i="1" smtClean="0">
                        <a:solidFill>
                          <a:srgbClr val="002060"/>
                        </a:solidFill>
                        <a:latin typeface="Cambria Math" panose="02040503050406030204" pitchFamily="18" charset="0"/>
                      </a:rPr>
                      <m:t>𝒊</m:t>
                    </m:r>
                    <m:r>
                      <a:rPr lang="en-US" altLang="zh-CN" sz="1400" b="1" i="1" smtClean="0">
                        <a:solidFill>
                          <a:srgbClr val="002060"/>
                        </a:solidFill>
                        <a:latin typeface="Cambria Math" panose="02040503050406030204" pitchFamily="18" charset="0"/>
                      </a:rPr>
                      <m:t>≤</m:t>
                    </m:r>
                    <m:sSup>
                      <m:sSupPr>
                        <m:ctrlPr>
                          <a:rPr lang="en-US" altLang="zh-CN" sz="1400" b="1" i="1" smtClean="0">
                            <a:solidFill>
                              <a:srgbClr val="002060"/>
                            </a:solidFill>
                            <a:latin typeface="Cambria Math" panose="02040503050406030204" pitchFamily="18" charset="0"/>
                          </a:rPr>
                        </m:ctrlPr>
                      </m:sSupPr>
                      <m:e>
                        <m:r>
                          <a:rPr lang="en-US" altLang="zh-CN" sz="1400" b="1" i="1" smtClean="0">
                            <a:solidFill>
                              <a:srgbClr val="002060"/>
                            </a:solidFill>
                            <a:latin typeface="Cambria Math" panose="02040503050406030204" pitchFamily="18" charset="0"/>
                          </a:rPr>
                          <m:t>𝟐</m:t>
                        </m:r>
                      </m:e>
                      <m:sup>
                        <m:r>
                          <a:rPr lang="en-US" altLang="zh-CN" sz="1400" b="1" i="1" smtClean="0">
                            <a:solidFill>
                              <a:srgbClr val="002060"/>
                            </a:solidFill>
                            <a:latin typeface="Cambria Math" panose="02040503050406030204" pitchFamily="18" charset="0"/>
                          </a:rPr>
                          <m:t>𝒏</m:t>
                        </m:r>
                      </m:sup>
                    </m:sSup>
                    <m:r>
                      <a:rPr lang="en-US" altLang="zh-CN" sz="1400" b="1" i="1" smtClean="0">
                        <a:solidFill>
                          <a:srgbClr val="002060"/>
                        </a:solidFill>
                        <a:latin typeface="Cambria Math" panose="02040503050406030204" pitchFamily="18" charset="0"/>
                      </a:rPr>
                      <m:t>−</m:t>
                    </m:r>
                    <m:r>
                      <a:rPr lang="en-US" altLang="zh-CN" sz="1400" b="1" i="1" smtClean="0">
                        <a:solidFill>
                          <a:srgbClr val="002060"/>
                        </a:solidFill>
                        <a:latin typeface="Cambria Math" panose="02040503050406030204" pitchFamily="18" charset="0"/>
                      </a:rPr>
                      <m:t>𝟏</m:t>
                    </m:r>
                  </m:oMath>
                </a14:m>
                <a:r>
                  <a:rPr lang="zh-CN" altLang="en-US" sz="1400" b="1">
                    <a:solidFill>
                      <a:srgbClr val="002060"/>
                    </a:solidFill>
                    <a:latin typeface="楷体" panose="02010609060101010101" pitchFamily="49" charset="-122"/>
                    <a:ea typeface="楷体" panose="02010609060101010101" pitchFamily="49" charset="-122"/>
                  </a:rPr>
                  <a:t>，</a:t>
                </a:r>
                <a:endParaRPr lang="en-US" altLang="zh-CN" sz="1400" b="1">
                  <a:solidFill>
                    <a:srgbClr val="002060"/>
                  </a:solidFill>
                  <a:latin typeface="楷体" panose="02010609060101010101" pitchFamily="49" charset="-122"/>
                  <a:ea typeface="楷体" panose="02010609060101010101" pitchFamily="49" charset="-122"/>
                </a:endParaRPr>
              </a:p>
              <a:p>
                <a:pPr marL="285750" indent="-285750">
                  <a:lnSpc>
                    <a:spcPts val="1800"/>
                  </a:lnSpc>
                  <a:spcBef>
                    <a:spcPts val="600"/>
                  </a:spcBef>
                  <a:buFont typeface="Arial" panose="020B0604020202020204" pitchFamily="34" charset="0"/>
                  <a:buChar char="•"/>
                </a:pPr>
                <a:r>
                  <a:rPr lang="zh-CN" altLang="en-US" sz="1400" b="1">
                    <a:solidFill>
                      <a:schemeClr val="accent6">
                        <a:lumMod val="50000"/>
                      </a:schemeClr>
                    </a:solidFill>
                  </a:rPr>
                  <a:t>极小项</a:t>
                </a:r>
                <a14:m>
                  <m:oMath xmlns:m="http://schemas.openxmlformats.org/officeDocument/2006/math">
                    <m:sSub>
                      <m:sSubPr>
                        <m:ctrlPr>
                          <a:rPr lang="en-US" altLang="zh-CN" sz="1400" b="1" i="1" smtClean="0">
                            <a:solidFill>
                              <a:schemeClr val="accent6">
                                <a:lumMod val="50000"/>
                              </a:schemeClr>
                            </a:solidFill>
                            <a:latin typeface="Cambria Math" panose="02040503050406030204" pitchFamily="18" charset="0"/>
                          </a:rPr>
                        </m:ctrlPr>
                      </m:sSubPr>
                      <m:e>
                        <m:r>
                          <a:rPr lang="en-US" altLang="zh-CN" sz="1400" b="1" i="1" smtClean="0">
                            <a:solidFill>
                              <a:schemeClr val="accent6">
                                <a:lumMod val="50000"/>
                              </a:schemeClr>
                            </a:solidFill>
                            <a:latin typeface="Cambria Math" panose="02040503050406030204" pitchFamily="18" charset="0"/>
                          </a:rPr>
                          <m:t>𝒎</m:t>
                        </m:r>
                      </m:e>
                      <m:sub>
                        <m:r>
                          <a:rPr lang="en-US" altLang="zh-CN" sz="1400" b="1" i="1" smtClean="0">
                            <a:solidFill>
                              <a:schemeClr val="accent6">
                                <a:lumMod val="50000"/>
                              </a:schemeClr>
                            </a:solidFill>
                            <a:latin typeface="Cambria Math" panose="02040503050406030204" pitchFamily="18" charset="0"/>
                          </a:rPr>
                          <m:t>𝒊</m:t>
                        </m:r>
                      </m:sub>
                    </m:sSub>
                  </m:oMath>
                </a14:m>
                <a:r>
                  <a:rPr lang="zh-CN" altLang="en-US" sz="1400" b="1">
                    <a:solidFill>
                      <a:schemeClr val="accent6">
                        <a:lumMod val="50000"/>
                      </a:schemeClr>
                    </a:solidFill>
                  </a:rPr>
                  <a:t>与极大项</a:t>
                </a:r>
                <a14:m>
                  <m:oMath xmlns:m="http://schemas.openxmlformats.org/officeDocument/2006/math">
                    <m:sSub>
                      <m:sSubPr>
                        <m:ctrlPr>
                          <a:rPr lang="en-US" altLang="zh-CN" sz="1400" b="1" i="1" smtClean="0">
                            <a:solidFill>
                              <a:schemeClr val="accent6">
                                <a:lumMod val="50000"/>
                              </a:schemeClr>
                            </a:solidFill>
                            <a:latin typeface="Cambria Math" panose="02040503050406030204" pitchFamily="18" charset="0"/>
                          </a:rPr>
                        </m:ctrlPr>
                      </m:sSubPr>
                      <m:e>
                        <m:r>
                          <a:rPr lang="en-US" altLang="zh-CN" sz="1400" b="1" i="1" smtClean="0">
                            <a:solidFill>
                              <a:schemeClr val="accent6">
                                <a:lumMod val="50000"/>
                              </a:schemeClr>
                            </a:solidFill>
                            <a:latin typeface="Cambria Math" panose="02040503050406030204" pitchFamily="18" charset="0"/>
                          </a:rPr>
                          <m:t>𝑴</m:t>
                        </m:r>
                      </m:e>
                      <m:sub>
                        <m:r>
                          <a:rPr lang="en-US" altLang="zh-CN" sz="1400" b="1" i="1" smtClean="0">
                            <a:solidFill>
                              <a:schemeClr val="accent6">
                                <a:lumMod val="50000"/>
                              </a:schemeClr>
                            </a:solidFill>
                            <a:latin typeface="Cambria Math" panose="02040503050406030204" pitchFamily="18" charset="0"/>
                          </a:rPr>
                          <m:t>𝒊</m:t>
                        </m:r>
                      </m:sub>
                    </m:sSub>
                  </m:oMath>
                </a14:m>
                <a:r>
                  <a:rPr lang="zh-CN" altLang="en-US" sz="1400" b="1">
                    <a:solidFill>
                      <a:schemeClr val="accent6">
                        <a:lumMod val="50000"/>
                      </a:schemeClr>
                    </a:solidFill>
                  </a:rPr>
                  <a:t>之间的关系是：</a:t>
                </a:r>
                <a14:m>
                  <m:oMath xmlns:m="http://schemas.openxmlformats.org/officeDocument/2006/math">
                    <m:sSub>
                      <m:sSubPr>
                        <m:ctrlPr>
                          <a:rPr lang="en-US" altLang="zh-CN" sz="1400" b="1" i="1" smtClean="0">
                            <a:solidFill>
                              <a:srgbClr val="C00000"/>
                            </a:solidFill>
                            <a:latin typeface="Cambria Math" panose="02040503050406030204" pitchFamily="18" charset="0"/>
                          </a:rPr>
                        </m:ctrlPr>
                      </m:sSubPr>
                      <m:e>
                        <m:r>
                          <a:rPr lang="en-US" altLang="zh-CN" sz="1400" b="1" i="1" smtClean="0">
                            <a:solidFill>
                              <a:srgbClr val="C00000"/>
                            </a:solidFill>
                            <a:latin typeface="Cambria Math" panose="02040503050406030204" pitchFamily="18" charset="0"/>
                          </a:rPr>
                          <m:t>𝒎</m:t>
                        </m:r>
                      </m:e>
                      <m:sub>
                        <m:r>
                          <a:rPr lang="en-US" altLang="zh-CN" sz="1400" b="1" i="1" smtClean="0">
                            <a:solidFill>
                              <a:srgbClr val="C00000"/>
                            </a:solidFill>
                            <a:latin typeface="Cambria Math" panose="02040503050406030204" pitchFamily="18" charset="0"/>
                          </a:rPr>
                          <m:t>𝒊</m:t>
                        </m:r>
                      </m:sub>
                    </m:sSub>
                    <m:r>
                      <a:rPr lang="en-US" altLang="zh-CN" sz="1400" b="1" i="1" smtClean="0">
                        <a:solidFill>
                          <a:srgbClr val="C00000"/>
                        </a:solidFill>
                        <a:latin typeface="Cambria Math" panose="02040503050406030204" pitchFamily="18" charset="0"/>
                      </a:rPr>
                      <m:t>≡¬</m:t>
                    </m:r>
                    <m:sSub>
                      <m:sSubPr>
                        <m:ctrlPr>
                          <a:rPr lang="en-US" altLang="zh-CN" sz="1400" b="1" i="1" smtClean="0">
                            <a:solidFill>
                              <a:srgbClr val="C00000"/>
                            </a:solidFill>
                            <a:latin typeface="Cambria Math" panose="02040503050406030204" pitchFamily="18" charset="0"/>
                          </a:rPr>
                        </m:ctrlPr>
                      </m:sSubPr>
                      <m:e>
                        <m:r>
                          <a:rPr lang="en-US" altLang="zh-CN" sz="1400" b="1" i="1" smtClean="0">
                            <a:solidFill>
                              <a:srgbClr val="C00000"/>
                            </a:solidFill>
                            <a:latin typeface="Cambria Math" panose="02040503050406030204" pitchFamily="18" charset="0"/>
                          </a:rPr>
                          <m:t>𝑴</m:t>
                        </m:r>
                      </m:e>
                      <m:sub>
                        <m:r>
                          <a:rPr lang="en-US" altLang="zh-CN" sz="1400" b="1" i="1" smtClean="0">
                            <a:solidFill>
                              <a:srgbClr val="C00000"/>
                            </a:solidFill>
                            <a:latin typeface="Cambria Math" panose="02040503050406030204" pitchFamily="18" charset="0"/>
                          </a:rPr>
                          <m:t>𝒊</m:t>
                        </m:r>
                      </m:sub>
                    </m:sSub>
                  </m:oMath>
                </a14:m>
                <a:endParaRPr lang="en-US" altLang="zh-CN" sz="1400" b="1"/>
              </a:p>
              <a:p>
                <a:pPr marL="742950" lvl="1" indent="-285750">
                  <a:lnSpc>
                    <a:spcPts val="1800"/>
                  </a:lnSpc>
                  <a:spcBef>
                    <a:spcPts val="600"/>
                  </a:spcBef>
                  <a:buFont typeface="Arial" panose="020B0604020202020204" pitchFamily="34" charset="0"/>
                  <a:buChar char="•"/>
                </a:pPr>
                <a:r>
                  <a:rPr lang="zh-CN" altLang="en-US" sz="1200" b="1">
                    <a:solidFill>
                      <a:schemeClr val="accent2">
                        <a:lumMod val="50000"/>
                      </a:schemeClr>
                    </a:solidFill>
                    <a:latin typeface="楷体" panose="02010609060101010101" pitchFamily="49" charset="-122"/>
                    <a:ea typeface="楷体" panose="02010609060101010101" pitchFamily="49" charset="-122"/>
                  </a:rPr>
                  <a:t>因为使得</a:t>
                </a:r>
                <a14:m>
                  <m:oMath xmlns:m="http://schemas.openxmlformats.org/officeDocument/2006/math">
                    <m:sSub>
                      <m:sSubPr>
                        <m:ctrlPr>
                          <a:rPr lang="en-US" altLang="zh-CN" sz="1200" b="1" i="1" smtClean="0">
                            <a:solidFill>
                              <a:schemeClr val="accent2">
                                <a:lumMod val="50000"/>
                              </a:schemeClr>
                            </a:solidFill>
                            <a:latin typeface="Cambria Math" panose="02040503050406030204" pitchFamily="18" charset="0"/>
                          </a:rPr>
                        </m:ctrlPr>
                      </m:sSubPr>
                      <m:e>
                        <m:r>
                          <a:rPr lang="en-US" altLang="zh-CN" sz="1200" b="1" i="1" smtClean="0">
                            <a:solidFill>
                              <a:schemeClr val="accent2">
                                <a:lumMod val="50000"/>
                              </a:schemeClr>
                            </a:solidFill>
                            <a:latin typeface="Cambria Math" panose="02040503050406030204" pitchFamily="18" charset="0"/>
                          </a:rPr>
                          <m:t>𝒎</m:t>
                        </m:r>
                      </m:e>
                      <m:sub>
                        <m:r>
                          <a:rPr lang="en-US" altLang="zh-CN" sz="1200" b="1" i="1" smtClean="0">
                            <a:solidFill>
                              <a:schemeClr val="accent2">
                                <a:lumMod val="50000"/>
                              </a:schemeClr>
                            </a:solidFill>
                            <a:latin typeface="Cambria Math" panose="02040503050406030204" pitchFamily="18" charset="0"/>
                          </a:rPr>
                          <m:t>𝒊</m:t>
                        </m:r>
                      </m:sub>
                    </m:sSub>
                  </m:oMath>
                </a14:m>
                <a:r>
                  <a:rPr lang="zh-CN" altLang="en-US" sz="1200" b="1">
                    <a:solidFill>
                      <a:schemeClr val="accent2">
                        <a:lumMod val="50000"/>
                      </a:schemeClr>
                    </a:solidFill>
                    <a:latin typeface="楷体" panose="02010609060101010101" pitchFamily="49" charset="-122"/>
                    <a:ea typeface="楷体" panose="02010609060101010101" pitchFamily="49" charset="-122"/>
                  </a:rPr>
                  <a:t>的真值为真的唯一真值赋值函数恰是使得</a:t>
                </a:r>
                <a14:m>
                  <m:oMath xmlns:m="http://schemas.openxmlformats.org/officeDocument/2006/math">
                    <m:sSub>
                      <m:sSubPr>
                        <m:ctrlPr>
                          <a:rPr lang="en-US" altLang="zh-CN" sz="1200" b="1" i="1" smtClean="0">
                            <a:solidFill>
                              <a:schemeClr val="accent2">
                                <a:lumMod val="50000"/>
                              </a:schemeClr>
                            </a:solidFill>
                            <a:latin typeface="Cambria Math" panose="02040503050406030204" pitchFamily="18" charset="0"/>
                          </a:rPr>
                        </m:ctrlPr>
                      </m:sSubPr>
                      <m:e>
                        <m:r>
                          <a:rPr lang="en-US" altLang="zh-CN" sz="1200" b="1" i="1" smtClean="0">
                            <a:solidFill>
                              <a:schemeClr val="accent2">
                                <a:lumMod val="50000"/>
                              </a:schemeClr>
                            </a:solidFill>
                            <a:latin typeface="Cambria Math" panose="02040503050406030204" pitchFamily="18" charset="0"/>
                          </a:rPr>
                          <m:t>𝑴</m:t>
                        </m:r>
                      </m:e>
                      <m:sub>
                        <m:r>
                          <a:rPr lang="en-US" altLang="zh-CN" sz="1200" b="1" i="1" smtClean="0">
                            <a:solidFill>
                              <a:schemeClr val="accent2">
                                <a:lumMod val="50000"/>
                              </a:schemeClr>
                            </a:solidFill>
                            <a:latin typeface="Cambria Math" panose="02040503050406030204" pitchFamily="18" charset="0"/>
                          </a:rPr>
                          <m:t>𝒊</m:t>
                        </m:r>
                      </m:sub>
                    </m:sSub>
                  </m:oMath>
                </a14:m>
                <a:r>
                  <a:rPr lang="zh-CN" altLang="en-US" sz="1200" b="1">
                    <a:solidFill>
                      <a:schemeClr val="accent2">
                        <a:lumMod val="50000"/>
                      </a:schemeClr>
                    </a:solidFill>
                    <a:latin typeface="楷体" panose="02010609060101010101" pitchFamily="49" charset="-122"/>
                    <a:ea typeface="楷体" panose="02010609060101010101" pitchFamily="49" charset="-122"/>
                  </a:rPr>
                  <a:t>的真值为假的唯一真值赋值函数</a:t>
                </a:r>
                <a:endParaRPr lang="en-US" altLang="zh-CN" sz="1200" b="1">
                  <a:solidFill>
                    <a:schemeClr val="accent2">
                      <a:lumMod val="50000"/>
                    </a:schemeClr>
                  </a:solidFill>
                  <a:latin typeface="楷体" panose="02010609060101010101" pitchFamily="49" charset="-122"/>
                  <a:ea typeface="楷体" panose="02010609060101010101" pitchFamily="49" charset="-122"/>
                </a:endParaRPr>
              </a:p>
              <a:p>
                <a:pPr marL="285750" indent="-285750">
                  <a:lnSpc>
                    <a:spcPts val="1800"/>
                  </a:lnSpc>
                  <a:spcBef>
                    <a:spcPts val="600"/>
                  </a:spcBef>
                  <a:buFont typeface="Arial" panose="020B0604020202020204" pitchFamily="34" charset="0"/>
                  <a:buChar char="•"/>
                </a:pPr>
                <a:r>
                  <a:rPr lang="zh-CN" altLang="en-US" sz="1400" b="1">
                    <a:solidFill>
                      <a:schemeClr val="accent6">
                        <a:lumMod val="50000"/>
                      </a:schemeClr>
                    </a:solidFill>
                  </a:rPr>
                  <a:t>极小项</a:t>
                </a:r>
                <a14:m>
                  <m:oMath xmlns:m="http://schemas.openxmlformats.org/officeDocument/2006/math">
                    <m:sSub>
                      <m:sSubPr>
                        <m:ctrlPr>
                          <a:rPr lang="en-US" altLang="zh-CN" sz="1400" b="1" i="1">
                            <a:solidFill>
                              <a:schemeClr val="accent6">
                                <a:lumMod val="50000"/>
                              </a:schemeClr>
                            </a:solidFill>
                            <a:latin typeface="Cambria Math" panose="02040503050406030204" pitchFamily="18" charset="0"/>
                          </a:rPr>
                        </m:ctrlPr>
                      </m:sSubPr>
                      <m:e>
                        <m:r>
                          <a:rPr lang="en-US" altLang="zh-CN" sz="1400" b="1" i="1">
                            <a:solidFill>
                              <a:schemeClr val="accent6">
                                <a:lumMod val="50000"/>
                              </a:schemeClr>
                            </a:solidFill>
                            <a:latin typeface="Cambria Math" panose="02040503050406030204" pitchFamily="18" charset="0"/>
                          </a:rPr>
                          <m:t>𝒎</m:t>
                        </m:r>
                      </m:e>
                      <m:sub>
                        <m:r>
                          <a:rPr lang="en-US" altLang="zh-CN" sz="1400" b="1" i="1">
                            <a:solidFill>
                              <a:schemeClr val="accent6">
                                <a:lumMod val="50000"/>
                              </a:schemeClr>
                            </a:solidFill>
                            <a:latin typeface="Cambria Math" panose="02040503050406030204" pitchFamily="18" charset="0"/>
                          </a:rPr>
                          <m:t>𝒊</m:t>
                        </m:r>
                      </m:sub>
                    </m:sSub>
                  </m:oMath>
                </a14:m>
                <a:r>
                  <a:rPr lang="zh-CN" altLang="en-US" sz="1400" b="1">
                    <a:solidFill>
                      <a:schemeClr val="accent6">
                        <a:lumMod val="50000"/>
                      </a:schemeClr>
                    </a:solidFill>
                  </a:rPr>
                  <a:t>与极大项</a:t>
                </a:r>
                <a14:m>
                  <m:oMath xmlns:m="http://schemas.openxmlformats.org/officeDocument/2006/math">
                    <m:sSub>
                      <m:sSubPr>
                        <m:ctrlPr>
                          <a:rPr lang="en-US" altLang="zh-CN" sz="1400" b="1" i="1">
                            <a:solidFill>
                              <a:schemeClr val="accent6">
                                <a:lumMod val="50000"/>
                              </a:schemeClr>
                            </a:solidFill>
                            <a:latin typeface="Cambria Math" panose="02040503050406030204" pitchFamily="18" charset="0"/>
                          </a:rPr>
                        </m:ctrlPr>
                      </m:sSubPr>
                      <m:e>
                        <m:r>
                          <a:rPr lang="en-US" altLang="zh-CN" sz="1400" b="1" i="1">
                            <a:solidFill>
                              <a:schemeClr val="accent6">
                                <a:lumMod val="50000"/>
                              </a:schemeClr>
                            </a:solidFill>
                            <a:latin typeface="Cambria Math" panose="02040503050406030204" pitchFamily="18" charset="0"/>
                          </a:rPr>
                          <m:t>𝑴</m:t>
                        </m:r>
                      </m:e>
                      <m:sub>
                        <m:sSup>
                          <m:sSupPr>
                            <m:ctrlPr>
                              <a:rPr lang="en-US" altLang="zh-CN" sz="1400" b="1" i="1">
                                <a:solidFill>
                                  <a:schemeClr val="accent6">
                                    <a:lumMod val="50000"/>
                                  </a:schemeClr>
                                </a:solidFill>
                                <a:latin typeface="Cambria Math" panose="02040503050406030204" pitchFamily="18" charset="0"/>
                              </a:rPr>
                            </m:ctrlPr>
                          </m:sSupPr>
                          <m:e>
                            <m:r>
                              <a:rPr lang="en-US" altLang="zh-CN" sz="1400" b="1" i="1">
                                <a:solidFill>
                                  <a:schemeClr val="accent6">
                                    <a:lumMod val="50000"/>
                                  </a:schemeClr>
                                </a:solidFill>
                                <a:latin typeface="Cambria Math" panose="02040503050406030204" pitchFamily="18" charset="0"/>
                              </a:rPr>
                              <m:t>𝟐</m:t>
                            </m:r>
                          </m:e>
                          <m:sup>
                            <m:r>
                              <a:rPr lang="en-US" altLang="zh-CN" sz="1400" b="1" i="1">
                                <a:solidFill>
                                  <a:schemeClr val="accent6">
                                    <a:lumMod val="50000"/>
                                  </a:schemeClr>
                                </a:solidFill>
                                <a:latin typeface="Cambria Math" panose="02040503050406030204" pitchFamily="18" charset="0"/>
                              </a:rPr>
                              <m:t>𝒏</m:t>
                            </m:r>
                          </m:sup>
                        </m:sSup>
                        <m:r>
                          <a:rPr lang="en-US" altLang="zh-CN" sz="1400" b="1">
                            <a:solidFill>
                              <a:schemeClr val="accent6">
                                <a:lumMod val="50000"/>
                              </a:schemeClr>
                            </a:solidFill>
                            <a:latin typeface="Cambria Math" panose="02040503050406030204" pitchFamily="18" charset="0"/>
                          </a:rPr>
                          <m:t>−</m:t>
                        </m:r>
                        <m:r>
                          <a:rPr lang="en-US" altLang="zh-CN" sz="1400" b="1" i="1">
                            <a:solidFill>
                              <a:schemeClr val="accent6">
                                <a:lumMod val="50000"/>
                              </a:schemeClr>
                            </a:solidFill>
                            <a:latin typeface="Cambria Math" panose="02040503050406030204" pitchFamily="18" charset="0"/>
                          </a:rPr>
                          <m:t>𝟏</m:t>
                        </m:r>
                        <m:r>
                          <a:rPr lang="en-US" altLang="zh-CN" sz="1400" b="1">
                            <a:solidFill>
                              <a:schemeClr val="accent6">
                                <a:lumMod val="50000"/>
                              </a:schemeClr>
                            </a:solidFill>
                            <a:latin typeface="Cambria Math" panose="02040503050406030204" pitchFamily="18" charset="0"/>
                          </a:rPr>
                          <m:t>−</m:t>
                        </m:r>
                        <m:r>
                          <a:rPr lang="en-US" altLang="zh-CN" sz="1400" b="1" i="1">
                            <a:solidFill>
                              <a:schemeClr val="accent6">
                                <a:lumMod val="50000"/>
                              </a:schemeClr>
                            </a:solidFill>
                            <a:latin typeface="Cambria Math" panose="02040503050406030204" pitchFamily="18" charset="0"/>
                          </a:rPr>
                          <m:t>𝒊</m:t>
                        </m:r>
                      </m:sub>
                    </m:sSub>
                  </m:oMath>
                </a14:m>
                <a:r>
                  <a:rPr lang="zh-CN" altLang="en-US" sz="1400" b="1">
                    <a:solidFill>
                      <a:schemeClr val="accent6">
                        <a:lumMod val="50000"/>
                      </a:schemeClr>
                    </a:solidFill>
                  </a:rPr>
                  <a:t>互为对偶公式，即：</a:t>
                </a:r>
                <a14:m>
                  <m:oMath xmlns:m="http://schemas.openxmlformats.org/officeDocument/2006/math">
                    <m:sSup>
                      <m:sSupPr>
                        <m:ctrlPr>
                          <a:rPr lang="en-US" altLang="zh-CN" sz="1400" b="1" i="1" smtClean="0">
                            <a:solidFill>
                              <a:srgbClr val="C00000"/>
                            </a:solidFill>
                            <a:latin typeface="Cambria Math" panose="02040503050406030204" pitchFamily="18" charset="0"/>
                          </a:rPr>
                        </m:ctrlPr>
                      </m:sSupPr>
                      <m:e>
                        <m:d>
                          <m:dPr>
                            <m:ctrlPr>
                              <a:rPr lang="en-US" altLang="zh-CN" sz="1400" b="1" i="1">
                                <a:solidFill>
                                  <a:srgbClr val="C00000"/>
                                </a:solidFill>
                                <a:latin typeface="Cambria Math" panose="02040503050406030204" pitchFamily="18" charset="0"/>
                              </a:rPr>
                            </m:ctrlPr>
                          </m:dPr>
                          <m:e>
                            <m:sSub>
                              <m:sSubPr>
                                <m:ctrlPr>
                                  <a:rPr lang="en-US" altLang="zh-CN" sz="1400" b="1" i="1">
                                    <a:solidFill>
                                      <a:srgbClr val="C00000"/>
                                    </a:solidFill>
                                    <a:latin typeface="Cambria Math" panose="02040503050406030204" pitchFamily="18" charset="0"/>
                                  </a:rPr>
                                </m:ctrlPr>
                              </m:sSubPr>
                              <m:e>
                                <m:r>
                                  <a:rPr lang="en-US" altLang="zh-CN" sz="1400" b="1" i="1">
                                    <a:solidFill>
                                      <a:srgbClr val="C00000"/>
                                    </a:solidFill>
                                    <a:latin typeface="Cambria Math" panose="02040503050406030204" pitchFamily="18" charset="0"/>
                                  </a:rPr>
                                  <m:t>𝒎</m:t>
                                </m:r>
                              </m:e>
                              <m:sub>
                                <m:r>
                                  <a:rPr lang="en-US" altLang="zh-CN" sz="1400" b="1" i="1">
                                    <a:solidFill>
                                      <a:srgbClr val="C00000"/>
                                    </a:solidFill>
                                    <a:latin typeface="Cambria Math" panose="02040503050406030204" pitchFamily="18" charset="0"/>
                                  </a:rPr>
                                  <m:t>𝒊</m:t>
                                </m:r>
                              </m:sub>
                            </m:sSub>
                          </m:e>
                        </m:d>
                      </m:e>
                      <m:sup>
                        <m:r>
                          <a:rPr lang="en-US" altLang="zh-CN" sz="1400" b="1">
                            <a:solidFill>
                              <a:srgbClr val="C00000"/>
                            </a:solidFill>
                            <a:latin typeface="Cambria Math" panose="02040503050406030204" pitchFamily="18" charset="0"/>
                          </a:rPr>
                          <m:t>∗</m:t>
                        </m:r>
                      </m:sup>
                    </m:sSup>
                    <m:r>
                      <a:rPr lang="en-US" altLang="zh-CN" sz="1400" b="1">
                        <a:solidFill>
                          <a:srgbClr val="C00000"/>
                        </a:solidFill>
                        <a:latin typeface="Cambria Math" panose="02040503050406030204" pitchFamily="18" charset="0"/>
                      </a:rPr>
                      <m:t>=</m:t>
                    </m:r>
                    <m:sSub>
                      <m:sSubPr>
                        <m:ctrlPr>
                          <a:rPr lang="en-US" altLang="zh-CN" sz="1400" b="1" i="1">
                            <a:solidFill>
                              <a:srgbClr val="C00000"/>
                            </a:solidFill>
                            <a:latin typeface="Cambria Math" panose="02040503050406030204" pitchFamily="18" charset="0"/>
                          </a:rPr>
                        </m:ctrlPr>
                      </m:sSubPr>
                      <m:e>
                        <m:r>
                          <a:rPr lang="en-US" altLang="zh-CN" sz="1400" b="1" i="1">
                            <a:solidFill>
                              <a:srgbClr val="C00000"/>
                            </a:solidFill>
                            <a:latin typeface="Cambria Math" panose="02040503050406030204" pitchFamily="18" charset="0"/>
                          </a:rPr>
                          <m:t>𝑴</m:t>
                        </m:r>
                      </m:e>
                      <m:sub>
                        <m:sSup>
                          <m:sSupPr>
                            <m:ctrlPr>
                              <a:rPr lang="en-US" altLang="zh-CN" sz="1400" b="1" i="1">
                                <a:solidFill>
                                  <a:srgbClr val="C00000"/>
                                </a:solidFill>
                                <a:latin typeface="Cambria Math" panose="02040503050406030204" pitchFamily="18" charset="0"/>
                              </a:rPr>
                            </m:ctrlPr>
                          </m:sSupPr>
                          <m:e>
                            <m:r>
                              <a:rPr lang="en-US" altLang="zh-CN" sz="1400" b="1" i="1">
                                <a:solidFill>
                                  <a:srgbClr val="C00000"/>
                                </a:solidFill>
                                <a:latin typeface="Cambria Math" panose="02040503050406030204" pitchFamily="18" charset="0"/>
                              </a:rPr>
                              <m:t>𝟐</m:t>
                            </m:r>
                          </m:e>
                          <m:sup>
                            <m:r>
                              <a:rPr lang="en-US" altLang="zh-CN" sz="1400" b="1" i="1">
                                <a:solidFill>
                                  <a:srgbClr val="C00000"/>
                                </a:solidFill>
                                <a:latin typeface="Cambria Math" panose="02040503050406030204" pitchFamily="18" charset="0"/>
                              </a:rPr>
                              <m:t>𝒏</m:t>
                            </m:r>
                          </m:sup>
                        </m:sSup>
                        <m:r>
                          <a:rPr lang="en-US" altLang="zh-CN" sz="1400" b="1">
                            <a:solidFill>
                              <a:srgbClr val="C00000"/>
                            </a:solidFill>
                            <a:latin typeface="Cambria Math" panose="02040503050406030204" pitchFamily="18" charset="0"/>
                          </a:rPr>
                          <m:t>– </m:t>
                        </m:r>
                        <m:r>
                          <a:rPr lang="en-US" altLang="zh-CN" sz="1400" b="1" i="1">
                            <a:solidFill>
                              <a:srgbClr val="C00000"/>
                            </a:solidFill>
                            <a:latin typeface="Cambria Math" panose="02040503050406030204" pitchFamily="18" charset="0"/>
                          </a:rPr>
                          <m:t>𝟏</m:t>
                        </m:r>
                        <m:r>
                          <a:rPr lang="en-US" altLang="zh-CN" sz="1400" b="1">
                            <a:solidFill>
                              <a:srgbClr val="C00000"/>
                            </a:solidFill>
                            <a:latin typeface="Cambria Math" panose="02040503050406030204" pitchFamily="18" charset="0"/>
                          </a:rPr>
                          <m:t>−</m:t>
                        </m:r>
                        <m:r>
                          <a:rPr lang="en-US" altLang="zh-CN" sz="1400" b="1" i="1">
                            <a:solidFill>
                              <a:srgbClr val="C00000"/>
                            </a:solidFill>
                            <a:latin typeface="Cambria Math" panose="02040503050406030204" pitchFamily="18" charset="0"/>
                          </a:rPr>
                          <m:t>𝒊</m:t>
                        </m:r>
                      </m:sub>
                    </m:sSub>
                  </m:oMath>
                </a14:m>
                <a:endParaRPr lang="en-US" altLang="zh-CN" sz="1400" b="1">
                  <a:solidFill>
                    <a:schemeClr val="accent6">
                      <a:lumMod val="50000"/>
                    </a:schemeClr>
                  </a:solidFill>
                </a:endParaRPr>
              </a:p>
              <a:p>
                <a:pPr marL="742950" lvl="1" indent="-285750">
                  <a:lnSpc>
                    <a:spcPts val="1800"/>
                  </a:lnSpc>
                  <a:spcBef>
                    <a:spcPts val="600"/>
                  </a:spcBef>
                  <a:buFont typeface="Arial" panose="020B0604020202020204" pitchFamily="34" charset="0"/>
                  <a:buChar char="•"/>
                </a:pPr>
                <a:r>
                  <a:rPr lang="zh-CN" altLang="en-US" sz="1200" b="1">
                    <a:solidFill>
                      <a:schemeClr val="accent2">
                        <a:lumMod val="50000"/>
                      </a:schemeClr>
                    </a:solidFill>
                    <a:latin typeface="楷体" panose="02010609060101010101" pitchFamily="49" charset="-122"/>
                    <a:ea typeface="楷体" panose="02010609060101010101" pitchFamily="49" charset="-122"/>
                  </a:rPr>
                  <a:t>求对偶公式时仅仅将公式的</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和</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互换，而整数</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𝒊</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的二进制编码的第</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𝒌</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位为</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当且仅当整数</a:t>
                </a:r>
                <a14:m>
                  <m:oMath xmlns:m="http://schemas.openxmlformats.org/officeDocument/2006/math">
                    <m:sSup>
                      <m:sSupPr>
                        <m:ctrlPr>
                          <a:rPr lang="en-US" altLang="zh-CN" sz="1200" b="1" i="1">
                            <a:solidFill>
                              <a:schemeClr val="accent2">
                                <a:lumMod val="50000"/>
                              </a:schemeClr>
                            </a:solidFill>
                            <a:latin typeface="Cambria Math" panose="02040503050406030204" pitchFamily="18" charset="0"/>
                            <a:ea typeface="楷体" panose="02010609060101010101" pitchFamily="49" charset="-122"/>
                          </a:rPr>
                        </m:ctrlPr>
                      </m:sSupPr>
                      <m:e>
                        <m:r>
                          <a:rPr lang="en-US" altLang="zh-CN" sz="1200" b="1">
                            <a:solidFill>
                              <a:schemeClr val="accent2">
                                <a:lumMod val="50000"/>
                              </a:schemeClr>
                            </a:solidFill>
                            <a:latin typeface="Cambria Math" panose="02040503050406030204" pitchFamily="18" charset="0"/>
                            <a:ea typeface="楷体" panose="02010609060101010101" pitchFamily="49" charset="-122"/>
                          </a:rPr>
                          <m:t>𝟐</m:t>
                        </m:r>
                      </m:e>
                      <m:sup>
                        <m:r>
                          <a:rPr lang="en-US" altLang="zh-CN" sz="1200" b="1">
                            <a:solidFill>
                              <a:schemeClr val="accent2">
                                <a:lumMod val="50000"/>
                              </a:schemeClr>
                            </a:solidFill>
                            <a:latin typeface="Cambria Math" panose="02040503050406030204" pitchFamily="18" charset="0"/>
                            <a:ea typeface="楷体" panose="02010609060101010101" pitchFamily="49" charset="-122"/>
                          </a:rPr>
                          <m:t>𝒏</m:t>
                        </m:r>
                      </m:sup>
                    </m:sSup>
                    <m:r>
                      <a:rPr lang="en-US" altLang="zh-CN" sz="1200" b="1">
                        <a:solidFill>
                          <a:schemeClr val="accent2">
                            <a:lumMod val="50000"/>
                          </a:schemeClr>
                        </a:solidFill>
                        <a:latin typeface="Cambria Math" panose="02040503050406030204" pitchFamily="18" charset="0"/>
                        <a:ea typeface="楷体" panose="02010609060101010101" pitchFamily="49" charset="-122"/>
                      </a:rPr>
                      <m:t>−</m:t>
                    </m:r>
                    <m:r>
                      <a:rPr lang="en-US" altLang="zh-CN" sz="1200" b="1">
                        <a:solidFill>
                          <a:schemeClr val="accent2">
                            <a:lumMod val="50000"/>
                          </a:schemeClr>
                        </a:solidFill>
                        <a:latin typeface="Cambria Math" panose="02040503050406030204" pitchFamily="18" charset="0"/>
                        <a:ea typeface="楷体" panose="02010609060101010101" pitchFamily="49" charset="-122"/>
                      </a:rPr>
                      <m:t>𝟏</m:t>
                    </m:r>
                    <m:r>
                      <a:rPr lang="en-US" altLang="zh-CN" sz="1200" b="1">
                        <a:solidFill>
                          <a:schemeClr val="accent2">
                            <a:lumMod val="50000"/>
                          </a:schemeClr>
                        </a:solidFill>
                        <a:latin typeface="Cambria Math" panose="02040503050406030204" pitchFamily="18" charset="0"/>
                        <a:ea typeface="楷体" panose="02010609060101010101" pitchFamily="49" charset="-122"/>
                      </a:rPr>
                      <m:t>−</m:t>
                    </m:r>
                    <m:r>
                      <a:rPr lang="en-US" altLang="zh-CN" sz="1200" b="1">
                        <a:solidFill>
                          <a:schemeClr val="accent2">
                            <a:lumMod val="50000"/>
                          </a:schemeClr>
                        </a:solidFill>
                        <a:latin typeface="Cambria Math" panose="02040503050406030204" pitchFamily="18" charset="0"/>
                        <a:ea typeface="楷体" panose="02010609060101010101" pitchFamily="49" charset="-122"/>
                      </a:rPr>
                      <m:t>𝒊</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的二进制编码的第</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𝒌</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位为</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𝟎</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，因此</a:t>
                </a:r>
                <a14:m>
                  <m:oMath xmlns:m="http://schemas.openxmlformats.org/officeDocument/2006/math">
                    <m:sSub>
                      <m:sSubPr>
                        <m:ctrlPr>
                          <a:rPr lang="en-US" altLang="zh-CN" sz="1200" b="1" i="1">
                            <a:solidFill>
                              <a:schemeClr val="accent2">
                                <a:lumMod val="50000"/>
                              </a:schemeClr>
                            </a:solidFill>
                            <a:latin typeface="Cambria Math" panose="02040503050406030204" pitchFamily="18" charset="0"/>
                            <a:ea typeface="楷体" panose="02010609060101010101" pitchFamily="49" charset="-122"/>
                          </a:rPr>
                        </m:ctrlPr>
                      </m:sSubPr>
                      <m:e>
                        <m:r>
                          <a:rPr lang="en-US" altLang="zh-CN" sz="1200" b="1">
                            <a:solidFill>
                              <a:schemeClr val="accent2">
                                <a:lumMod val="50000"/>
                              </a:schemeClr>
                            </a:solidFill>
                            <a:latin typeface="Cambria Math" panose="02040503050406030204" pitchFamily="18" charset="0"/>
                            <a:ea typeface="楷体" panose="02010609060101010101" pitchFamily="49" charset="-122"/>
                          </a:rPr>
                          <m:t>𝒎</m:t>
                        </m:r>
                      </m:e>
                      <m:sub>
                        <m:r>
                          <a:rPr lang="en-US" altLang="zh-CN" sz="1200" b="1">
                            <a:solidFill>
                              <a:schemeClr val="accent2">
                                <a:lumMod val="50000"/>
                              </a:schemeClr>
                            </a:solidFill>
                            <a:latin typeface="Cambria Math" panose="02040503050406030204" pitchFamily="18" charset="0"/>
                            <a:ea typeface="楷体" panose="02010609060101010101" pitchFamily="49" charset="-122"/>
                          </a:rPr>
                          <m:t>𝒊</m:t>
                        </m:r>
                      </m:sub>
                    </m:sSub>
                  </m:oMath>
                </a14:m>
                <a:r>
                  <a:rPr lang="zh-CN" altLang="en-US" sz="1200" b="1">
                    <a:solidFill>
                      <a:schemeClr val="accent2">
                        <a:lumMod val="50000"/>
                      </a:schemeClr>
                    </a:solidFill>
                    <a:latin typeface="楷体" panose="02010609060101010101" pitchFamily="49" charset="-122"/>
                    <a:ea typeface="楷体" panose="02010609060101010101" pitchFamily="49" charset="-122"/>
                  </a:rPr>
                  <a:t>和</a:t>
                </a:r>
                <a14:m>
                  <m:oMath xmlns:m="http://schemas.openxmlformats.org/officeDocument/2006/math">
                    <m:sSub>
                      <m:sSubPr>
                        <m:ctrlPr>
                          <a:rPr lang="en-US" altLang="zh-CN" sz="1200" b="1" i="1">
                            <a:solidFill>
                              <a:schemeClr val="accent2">
                                <a:lumMod val="50000"/>
                              </a:schemeClr>
                            </a:solidFill>
                            <a:latin typeface="Cambria Math" panose="02040503050406030204" pitchFamily="18" charset="0"/>
                            <a:ea typeface="楷体" panose="02010609060101010101" pitchFamily="49" charset="-122"/>
                          </a:rPr>
                        </m:ctrlPr>
                      </m:sSubPr>
                      <m:e>
                        <m:r>
                          <a:rPr lang="en-US" altLang="zh-CN" sz="1200" b="1">
                            <a:solidFill>
                              <a:schemeClr val="accent2">
                                <a:lumMod val="50000"/>
                              </a:schemeClr>
                            </a:solidFill>
                            <a:latin typeface="Cambria Math" panose="02040503050406030204" pitchFamily="18" charset="0"/>
                            <a:ea typeface="楷体" panose="02010609060101010101" pitchFamily="49" charset="-122"/>
                          </a:rPr>
                          <m:t>𝑴</m:t>
                        </m:r>
                      </m:e>
                      <m:sub>
                        <m:sSup>
                          <m:sSupPr>
                            <m:ctrlPr>
                              <a:rPr lang="en-US" altLang="zh-CN" sz="1200" b="1" i="1">
                                <a:solidFill>
                                  <a:schemeClr val="accent2">
                                    <a:lumMod val="50000"/>
                                  </a:schemeClr>
                                </a:solidFill>
                                <a:latin typeface="Cambria Math" panose="02040503050406030204" pitchFamily="18" charset="0"/>
                                <a:ea typeface="楷体" panose="02010609060101010101" pitchFamily="49" charset="-122"/>
                              </a:rPr>
                            </m:ctrlPr>
                          </m:sSupPr>
                          <m:e>
                            <m:r>
                              <a:rPr lang="en-US" altLang="zh-CN" sz="1200" b="1">
                                <a:solidFill>
                                  <a:schemeClr val="accent2">
                                    <a:lumMod val="50000"/>
                                  </a:schemeClr>
                                </a:solidFill>
                                <a:latin typeface="Cambria Math" panose="02040503050406030204" pitchFamily="18" charset="0"/>
                                <a:ea typeface="楷体" panose="02010609060101010101" pitchFamily="49" charset="-122"/>
                              </a:rPr>
                              <m:t>𝟐</m:t>
                            </m:r>
                          </m:e>
                          <m:sup>
                            <m:r>
                              <a:rPr lang="en-US" altLang="zh-CN" sz="1200" b="1">
                                <a:solidFill>
                                  <a:schemeClr val="accent2">
                                    <a:lumMod val="50000"/>
                                  </a:schemeClr>
                                </a:solidFill>
                                <a:latin typeface="Cambria Math" panose="02040503050406030204" pitchFamily="18" charset="0"/>
                                <a:ea typeface="楷体" panose="02010609060101010101" pitchFamily="49" charset="-122"/>
                              </a:rPr>
                              <m:t>𝒏</m:t>
                            </m:r>
                          </m:sup>
                        </m:sSup>
                        <m:r>
                          <a:rPr lang="en-US" altLang="zh-CN" sz="1200" b="1">
                            <a:solidFill>
                              <a:schemeClr val="accent2">
                                <a:lumMod val="50000"/>
                              </a:schemeClr>
                            </a:solidFill>
                            <a:latin typeface="Cambria Math" panose="02040503050406030204" pitchFamily="18" charset="0"/>
                            <a:ea typeface="楷体" panose="02010609060101010101" pitchFamily="49" charset="-122"/>
                          </a:rPr>
                          <m:t>−</m:t>
                        </m:r>
                        <m:r>
                          <a:rPr lang="en-US" altLang="zh-CN" sz="1200" b="1">
                            <a:solidFill>
                              <a:schemeClr val="accent2">
                                <a:lumMod val="50000"/>
                              </a:schemeClr>
                            </a:solidFill>
                            <a:latin typeface="Cambria Math" panose="02040503050406030204" pitchFamily="18" charset="0"/>
                            <a:ea typeface="楷体" panose="02010609060101010101" pitchFamily="49" charset="-122"/>
                          </a:rPr>
                          <m:t>𝟏</m:t>
                        </m:r>
                        <m:r>
                          <a:rPr lang="en-US" altLang="zh-CN" sz="1200" b="1">
                            <a:solidFill>
                              <a:schemeClr val="accent2">
                                <a:lumMod val="50000"/>
                              </a:schemeClr>
                            </a:solidFill>
                            <a:latin typeface="Cambria Math" panose="02040503050406030204" pitchFamily="18" charset="0"/>
                            <a:ea typeface="楷体" panose="02010609060101010101" pitchFamily="49" charset="-122"/>
                          </a:rPr>
                          <m:t>−</m:t>
                        </m:r>
                        <m:r>
                          <a:rPr lang="en-US" altLang="zh-CN" sz="1200" b="1">
                            <a:solidFill>
                              <a:schemeClr val="accent2">
                                <a:lumMod val="50000"/>
                              </a:schemeClr>
                            </a:solidFill>
                            <a:latin typeface="Cambria Math" panose="02040503050406030204" pitchFamily="18" charset="0"/>
                            <a:ea typeface="楷体" panose="02010609060101010101" pitchFamily="49" charset="-122"/>
                          </a:rPr>
                          <m:t>𝒊</m:t>
                        </m:r>
                      </m:sub>
                    </m:sSub>
                  </m:oMath>
                </a14:m>
                <a:r>
                  <a:rPr lang="zh-CN" altLang="en-US" sz="1200" b="1">
                    <a:solidFill>
                      <a:schemeClr val="accent2">
                        <a:lumMod val="50000"/>
                      </a:schemeClr>
                    </a:solidFill>
                    <a:latin typeface="楷体" panose="02010609060101010101" pitchFamily="49" charset="-122"/>
                    <a:ea typeface="楷体" panose="02010609060101010101" pitchFamily="49" charset="-122"/>
                  </a:rPr>
                  <a:t>的第</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𝒌</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个文字相同</a:t>
                </a:r>
              </a:p>
            </p:txBody>
          </p:sp>
        </mc:Choice>
        <mc:Fallback xmlns="">
          <p:sp>
            <p:nvSpPr>
              <p:cNvPr id="2" name="文本框 1">
                <a:extLst>
                  <a:ext uri="{FF2B5EF4-FFF2-40B4-BE49-F238E27FC236}">
                    <a16:creationId xmlns:a16="http://schemas.microsoft.com/office/drawing/2014/main" id="{1D53A5C3-845B-41BF-927A-182E3BD1174A}"/>
                  </a:ext>
                </a:extLst>
              </p:cNvPr>
              <p:cNvSpPr txBox="1">
                <a:spLocks noRot="1" noChangeAspect="1" noMove="1" noResize="1" noEditPoints="1" noAdjustHandles="1" noChangeArrowheads="1" noChangeShapeType="1" noTextEdit="1"/>
              </p:cNvSpPr>
              <p:nvPr/>
            </p:nvSpPr>
            <p:spPr>
              <a:xfrm>
                <a:off x="549053" y="2313029"/>
                <a:ext cx="5513817" cy="2221762"/>
              </a:xfrm>
              <a:prstGeom prst="rect">
                <a:avLst/>
              </a:prstGeom>
              <a:blipFill>
                <a:blip r:embed="rId3"/>
                <a:stretch>
                  <a:fillRect l="-331" t="-822" b="-10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782CD64-01C5-4111-9DF7-2B0DA2CBE511}"/>
                  </a:ext>
                </a:extLst>
              </p:cNvPr>
              <p:cNvSpPr txBox="1"/>
              <p:nvPr/>
            </p:nvSpPr>
            <p:spPr>
              <a:xfrm>
                <a:off x="6154884" y="2354386"/>
                <a:ext cx="2440057" cy="2139047"/>
              </a:xfrm>
              <a:prstGeom prst="rect">
                <a:avLst/>
              </a:prstGeom>
              <a:solidFill>
                <a:schemeClr val="accent6">
                  <a:lumMod val="20000"/>
                  <a:lumOff val="80000"/>
                </a:schemeClr>
              </a:solidFill>
            </p:spPr>
            <p:txBody>
              <a:bodyPr wrap="square" rtlCol="0">
                <a:spAutoFit/>
              </a:bodyPr>
              <a:lstStyle/>
              <a:p>
                <a:pPr algn="ctr">
                  <a:spcBef>
                    <a:spcPts val="600"/>
                  </a:spcBef>
                  <a:spcAft>
                    <a:spcPts val="600"/>
                  </a:spcAft>
                </a:pPr>
                <a:r>
                  <a:rPr lang="zh-CN" altLang="en-US" sz="1400" b="1">
                    <a:solidFill>
                      <a:schemeClr val="accent2">
                        <a:lumMod val="50000"/>
                      </a:schemeClr>
                    </a:solidFill>
                  </a:rPr>
                  <a:t>设有</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𝟒</m:t>
                    </m:r>
                  </m:oMath>
                </a14:m>
                <a:r>
                  <a:rPr lang="zh-CN" altLang="en-US" sz="1400" b="1">
                    <a:solidFill>
                      <a:schemeClr val="accent2">
                        <a:lumMod val="50000"/>
                      </a:schemeClr>
                    </a:solidFill>
                  </a:rPr>
                  <a:t>个命题变量</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𝒑</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𝒒</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𝒓</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𝒔</m:t>
                    </m:r>
                  </m:oMath>
                </a14:m>
                <a:endParaRPr lang="en-US" altLang="zh-CN" sz="1400" b="1">
                  <a:solidFill>
                    <a:schemeClr val="accent2">
                      <a:lumMod val="50000"/>
                    </a:schemeClr>
                  </a:solidFill>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accent2">
                                  <a:lumMod val="50000"/>
                                </a:schemeClr>
                              </a:solidFill>
                              <a:latin typeface="Cambria Math" panose="02040503050406030204" pitchFamily="18" charset="0"/>
                            </a:rPr>
                          </m:ctrlPr>
                        </m:sSubPr>
                        <m:e>
                          <m:r>
                            <a:rPr lang="en-US" altLang="zh-CN" sz="1400" b="1" i="1" smtClean="0">
                              <a:solidFill>
                                <a:schemeClr val="accent2">
                                  <a:lumMod val="50000"/>
                                </a:schemeClr>
                              </a:solidFill>
                              <a:latin typeface="Cambria Math" panose="02040503050406030204" pitchFamily="18" charset="0"/>
                            </a:rPr>
                            <m:t>𝒎</m:t>
                          </m:r>
                        </m:e>
                        <m:sub>
                          <m:r>
                            <a:rPr lang="en-US" altLang="zh-CN" sz="1400" b="1" i="1" smtClean="0">
                              <a:solidFill>
                                <a:schemeClr val="accent2">
                                  <a:lumMod val="50000"/>
                                </a:schemeClr>
                              </a:solidFill>
                              <a:latin typeface="Cambria Math" panose="02040503050406030204" pitchFamily="18" charset="0"/>
                            </a:rPr>
                            <m:t>𝟑</m:t>
                          </m:r>
                        </m:sub>
                      </m:sSub>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𝒑</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𝒒</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𝒓</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𝒔</m:t>
                      </m:r>
                    </m:oMath>
                  </m:oMathPara>
                </a14:m>
                <a:endParaRPr lang="en-US" altLang="zh-CN" sz="1400" b="1">
                  <a:solidFill>
                    <a:schemeClr val="accent2">
                      <a:lumMod val="50000"/>
                    </a:schemeClr>
                  </a:solidFill>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accent2">
                                  <a:lumMod val="50000"/>
                                </a:schemeClr>
                              </a:solidFill>
                              <a:latin typeface="Cambria Math" panose="02040503050406030204" pitchFamily="18" charset="0"/>
                            </a:rPr>
                          </m:ctrlPr>
                        </m:sSubPr>
                        <m:e>
                          <m:r>
                            <a:rPr lang="en-US" altLang="zh-CN" sz="1400" b="1" i="1" smtClean="0">
                              <a:solidFill>
                                <a:schemeClr val="accent2">
                                  <a:lumMod val="50000"/>
                                </a:schemeClr>
                              </a:solidFill>
                              <a:latin typeface="Cambria Math" panose="02040503050406030204" pitchFamily="18" charset="0"/>
                            </a:rPr>
                            <m:t>𝑴</m:t>
                          </m:r>
                        </m:e>
                        <m:sub>
                          <m:r>
                            <a:rPr lang="en-US" altLang="zh-CN" sz="1400" b="1" i="1" smtClean="0">
                              <a:solidFill>
                                <a:schemeClr val="accent2">
                                  <a:lumMod val="50000"/>
                                </a:schemeClr>
                              </a:solidFill>
                              <a:latin typeface="Cambria Math" panose="02040503050406030204" pitchFamily="18" charset="0"/>
                            </a:rPr>
                            <m:t>𝟑</m:t>
                          </m:r>
                        </m:sub>
                      </m:sSub>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𝒑</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𝒒</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𝒓</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𝒔</m:t>
                      </m:r>
                    </m:oMath>
                  </m:oMathPara>
                </a14:m>
                <a:endParaRPr lang="en-US" altLang="zh-CN" sz="1400" b="1">
                  <a:solidFill>
                    <a:schemeClr val="accent2">
                      <a:lumMod val="50000"/>
                    </a:schemeClr>
                  </a:solidFill>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C00000"/>
                              </a:solidFill>
                              <a:latin typeface="Cambria Math" panose="02040503050406030204" pitchFamily="18" charset="0"/>
                            </a:rPr>
                          </m:ctrlPr>
                        </m:sSubPr>
                        <m:e>
                          <m:r>
                            <a:rPr lang="en-US" altLang="zh-CN" sz="1400" b="1" i="1" smtClean="0">
                              <a:solidFill>
                                <a:srgbClr val="C00000"/>
                              </a:solidFill>
                              <a:latin typeface="Cambria Math" panose="02040503050406030204" pitchFamily="18" charset="0"/>
                            </a:rPr>
                            <m:t>𝒎</m:t>
                          </m:r>
                        </m:e>
                        <m:sub>
                          <m:r>
                            <a:rPr lang="en-US" altLang="zh-CN" sz="1400" b="1" i="1" smtClean="0">
                              <a:solidFill>
                                <a:srgbClr val="C00000"/>
                              </a:solidFill>
                              <a:latin typeface="Cambria Math" panose="02040503050406030204" pitchFamily="18" charset="0"/>
                            </a:rPr>
                            <m:t>𝟑</m:t>
                          </m:r>
                        </m:sub>
                      </m:sSub>
                      <m:r>
                        <a:rPr lang="en-US" altLang="zh-CN" sz="1400" b="1" i="1" smtClean="0">
                          <a:solidFill>
                            <a:srgbClr val="C00000"/>
                          </a:solidFill>
                          <a:latin typeface="Cambria Math" panose="02040503050406030204" pitchFamily="18" charset="0"/>
                        </a:rPr>
                        <m:t>≡¬</m:t>
                      </m:r>
                      <m:sSub>
                        <m:sSubPr>
                          <m:ctrlPr>
                            <a:rPr lang="en-US" altLang="zh-CN" sz="1400" b="1" i="1" smtClean="0">
                              <a:solidFill>
                                <a:srgbClr val="C00000"/>
                              </a:solidFill>
                              <a:latin typeface="Cambria Math" panose="02040503050406030204" pitchFamily="18" charset="0"/>
                            </a:rPr>
                          </m:ctrlPr>
                        </m:sSubPr>
                        <m:e>
                          <m:r>
                            <a:rPr lang="en-US" altLang="zh-CN" sz="1400" b="1" i="1" smtClean="0">
                              <a:solidFill>
                                <a:srgbClr val="C00000"/>
                              </a:solidFill>
                              <a:latin typeface="Cambria Math" panose="02040503050406030204" pitchFamily="18" charset="0"/>
                            </a:rPr>
                            <m:t>𝑴</m:t>
                          </m:r>
                        </m:e>
                        <m:sub>
                          <m:r>
                            <a:rPr lang="en-US" altLang="zh-CN" sz="1400" b="1" i="1" smtClean="0">
                              <a:solidFill>
                                <a:srgbClr val="C00000"/>
                              </a:solidFill>
                              <a:latin typeface="Cambria Math" panose="02040503050406030204" pitchFamily="18" charset="0"/>
                            </a:rPr>
                            <m:t>𝟑</m:t>
                          </m:r>
                        </m:sub>
                      </m:sSub>
                    </m:oMath>
                  </m:oMathPara>
                </a14:m>
                <a:endParaRPr lang="en-US" altLang="zh-CN" sz="1400" b="1">
                  <a:solidFill>
                    <a:schemeClr val="accent2">
                      <a:lumMod val="50000"/>
                    </a:schemeClr>
                  </a:solidFill>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accent2">
                                  <a:lumMod val="50000"/>
                                </a:schemeClr>
                              </a:solidFill>
                              <a:latin typeface="Cambria Math" panose="02040503050406030204" pitchFamily="18" charset="0"/>
                            </a:rPr>
                          </m:ctrlPr>
                        </m:sSubPr>
                        <m:e>
                          <m:r>
                            <a:rPr lang="en-US" altLang="zh-CN" sz="1400" b="1" i="1" smtClean="0">
                              <a:solidFill>
                                <a:schemeClr val="accent2">
                                  <a:lumMod val="50000"/>
                                </a:schemeClr>
                              </a:solidFill>
                              <a:latin typeface="Cambria Math" panose="02040503050406030204" pitchFamily="18" charset="0"/>
                            </a:rPr>
                            <m:t>𝑴</m:t>
                          </m:r>
                        </m:e>
                        <m:sub>
                          <m:r>
                            <a:rPr lang="en-US" altLang="zh-CN" sz="1400" b="1" i="1" smtClean="0">
                              <a:solidFill>
                                <a:schemeClr val="accent2">
                                  <a:lumMod val="50000"/>
                                </a:schemeClr>
                              </a:solidFill>
                              <a:latin typeface="Cambria Math" panose="02040503050406030204" pitchFamily="18" charset="0"/>
                            </a:rPr>
                            <m:t>𝟏𝟐</m:t>
                          </m:r>
                        </m:sub>
                      </m:sSub>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𝒑</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𝒒</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𝒓</m:t>
                      </m:r>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𝒔</m:t>
                      </m:r>
                    </m:oMath>
                  </m:oMathPara>
                </a14:m>
                <a:endParaRPr lang="en-US" altLang="zh-CN" sz="1400" b="1">
                  <a:solidFill>
                    <a:schemeClr val="accent2">
                      <a:lumMod val="50000"/>
                    </a:schemeClr>
                  </a:solidFill>
                </a:endParaRPr>
              </a:p>
              <a:p>
                <a:pPr>
                  <a:spcBef>
                    <a:spcPts val="600"/>
                  </a:spcBef>
                  <a:spcAft>
                    <a:spcPts val="600"/>
                  </a:spcAft>
                </a:pPr>
                <a14:m>
                  <m:oMathPara xmlns:m="http://schemas.openxmlformats.org/officeDocument/2006/math">
                    <m:oMathParaPr>
                      <m:jc m:val="centerGroup"/>
                    </m:oMathParaPr>
                    <m:oMath xmlns:m="http://schemas.openxmlformats.org/officeDocument/2006/math">
                      <m:sSup>
                        <m:sSupPr>
                          <m:ctrlPr>
                            <a:rPr lang="en-US" altLang="zh-CN" sz="1400" b="1" i="1" smtClean="0">
                              <a:solidFill>
                                <a:srgbClr val="C00000"/>
                              </a:solidFill>
                              <a:latin typeface="Cambria Math" panose="02040503050406030204" pitchFamily="18" charset="0"/>
                            </a:rPr>
                          </m:ctrlPr>
                        </m:sSupPr>
                        <m:e>
                          <m:d>
                            <m:dPr>
                              <m:ctrlPr>
                                <a:rPr lang="en-US" altLang="zh-CN" sz="1400" b="1" i="1" smtClean="0">
                                  <a:solidFill>
                                    <a:srgbClr val="C00000"/>
                                  </a:solidFill>
                                  <a:latin typeface="Cambria Math" panose="02040503050406030204" pitchFamily="18" charset="0"/>
                                </a:rPr>
                              </m:ctrlPr>
                            </m:dPr>
                            <m:e>
                              <m:sSub>
                                <m:sSubPr>
                                  <m:ctrlPr>
                                    <a:rPr lang="en-US" altLang="zh-CN" sz="1400" b="1" i="1" smtClean="0">
                                      <a:solidFill>
                                        <a:srgbClr val="C00000"/>
                                      </a:solidFill>
                                      <a:latin typeface="Cambria Math" panose="02040503050406030204" pitchFamily="18" charset="0"/>
                                    </a:rPr>
                                  </m:ctrlPr>
                                </m:sSubPr>
                                <m:e>
                                  <m:r>
                                    <a:rPr lang="en-US" altLang="zh-CN" sz="1400" b="1" i="1" smtClean="0">
                                      <a:solidFill>
                                        <a:srgbClr val="C00000"/>
                                      </a:solidFill>
                                      <a:latin typeface="Cambria Math" panose="02040503050406030204" pitchFamily="18" charset="0"/>
                                    </a:rPr>
                                    <m:t>𝒎</m:t>
                                  </m:r>
                                </m:e>
                                <m:sub>
                                  <m:r>
                                    <a:rPr lang="en-US" altLang="zh-CN" sz="1400" b="1" i="1" smtClean="0">
                                      <a:solidFill>
                                        <a:srgbClr val="C00000"/>
                                      </a:solidFill>
                                      <a:latin typeface="Cambria Math" panose="02040503050406030204" pitchFamily="18" charset="0"/>
                                    </a:rPr>
                                    <m:t>𝟑</m:t>
                                  </m:r>
                                </m:sub>
                              </m:sSub>
                            </m:e>
                          </m:d>
                        </m:e>
                        <m:sup>
                          <m:r>
                            <a:rPr lang="en-US" altLang="zh-CN" sz="1400" b="1" i="1" smtClean="0">
                              <a:solidFill>
                                <a:srgbClr val="C00000"/>
                              </a:solidFill>
                              <a:latin typeface="Cambria Math" panose="02040503050406030204" pitchFamily="18" charset="0"/>
                            </a:rPr>
                            <m:t>∗</m:t>
                          </m:r>
                        </m:sup>
                      </m:sSup>
                      <m:r>
                        <a:rPr lang="en-US" altLang="zh-CN" sz="1400" b="1" i="1" smtClean="0">
                          <a:solidFill>
                            <a:srgbClr val="C00000"/>
                          </a:solidFill>
                          <a:latin typeface="Cambria Math" panose="02040503050406030204" pitchFamily="18" charset="0"/>
                        </a:rPr>
                        <m:t>= </m:t>
                      </m:r>
                      <m:sSub>
                        <m:sSubPr>
                          <m:ctrlPr>
                            <a:rPr lang="en-US" altLang="zh-CN" sz="1400" b="1" i="1" smtClean="0">
                              <a:solidFill>
                                <a:srgbClr val="C00000"/>
                              </a:solidFill>
                              <a:latin typeface="Cambria Math" panose="02040503050406030204" pitchFamily="18" charset="0"/>
                            </a:rPr>
                          </m:ctrlPr>
                        </m:sSubPr>
                        <m:e>
                          <m:r>
                            <a:rPr lang="en-US" altLang="zh-CN" sz="1400" b="1" i="1" smtClean="0">
                              <a:solidFill>
                                <a:srgbClr val="C00000"/>
                              </a:solidFill>
                              <a:latin typeface="Cambria Math" panose="02040503050406030204" pitchFamily="18" charset="0"/>
                            </a:rPr>
                            <m:t>𝑴</m:t>
                          </m:r>
                        </m:e>
                        <m:sub>
                          <m:r>
                            <a:rPr lang="en-US" altLang="zh-CN" sz="1400" b="1" i="1" smtClean="0">
                              <a:solidFill>
                                <a:srgbClr val="C00000"/>
                              </a:solidFill>
                              <a:latin typeface="Cambria Math" panose="02040503050406030204" pitchFamily="18" charset="0"/>
                            </a:rPr>
                            <m:t>𝟏𝟐</m:t>
                          </m:r>
                        </m:sub>
                      </m:sSub>
                    </m:oMath>
                  </m:oMathPara>
                </a14:m>
                <a:endParaRPr lang="en-US" altLang="zh-CN" sz="1400" b="1">
                  <a:solidFill>
                    <a:schemeClr val="accent2">
                      <a:lumMod val="50000"/>
                    </a:schemeClr>
                  </a:solidFill>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400" b="1" i="1" smtClean="0">
                          <a:solidFill>
                            <a:schemeClr val="accent2">
                              <a:lumMod val="50000"/>
                            </a:schemeClr>
                          </a:solidFill>
                          <a:latin typeface="Cambria Math" panose="02040503050406030204" pitchFamily="18" charset="0"/>
                        </a:rPr>
                        <m:t>𝟑</m:t>
                      </m:r>
                      <m:r>
                        <a:rPr lang="en-US" altLang="zh-CN" sz="1400" b="1" i="1" smtClean="0">
                          <a:solidFill>
                            <a:schemeClr val="accent2">
                              <a:lumMod val="50000"/>
                            </a:schemeClr>
                          </a:solidFill>
                          <a:latin typeface="Cambria Math" panose="02040503050406030204" pitchFamily="18" charset="0"/>
                        </a:rPr>
                        <m:t>=</m:t>
                      </m:r>
                      <m:sSub>
                        <m:sSubPr>
                          <m:ctrlPr>
                            <a:rPr lang="en-US" altLang="zh-CN" sz="1400" b="1" i="1" smtClean="0">
                              <a:solidFill>
                                <a:schemeClr val="accent2">
                                  <a:lumMod val="50000"/>
                                </a:schemeClr>
                              </a:solidFill>
                              <a:latin typeface="Cambria Math" panose="02040503050406030204" pitchFamily="18" charset="0"/>
                            </a:rPr>
                          </m:ctrlPr>
                        </m:sSubPr>
                        <m:e>
                          <m:d>
                            <m:dPr>
                              <m:ctrlPr>
                                <a:rPr lang="en-US" altLang="zh-CN" sz="1400" b="1" i="1" smtClean="0">
                                  <a:solidFill>
                                    <a:schemeClr val="accent2">
                                      <a:lumMod val="50000"/>
                                    </a:schemeClr>
                                  </a:solidFill>
                                  <a:latin typeface="Cambria Math" panose="02040503050406030204" pitchFamily="18" charset="0"/>
                                </a:rPr>
                              </m:ctrlPr>
                            </m:dPr>
                            <m:e>
                              <m:r>
                                <a:rPr lang="en-US" altLang="zh-CN" sz="1400" b="1" i="1" smtClean="0">
                                  <a:solidFill>
                                    <a:schemeClr val="accent2">
                                      <a:lumMod val="50000"/>
                                    </a:schemeClr>
                                  </a:solidFill>
                                  <a:latin typeface="Cambria Math" panose="02040503050406030204" pitchFamily="18" charset="0"/>
                                </a:rPr>
                                <m:t>𝟎𝟎𝟏𝟏</m:t>
                              </m:r>
                            </m:e>
                          </m:d>
                        </m:e>
                        <m:sub>
                          <m:r>
                            <a:rPr lang="en-US" altLang="zh-CN" sz="1400" b="1" i="1" smtClean="0">
                              <a:solidFill>
                                <a:schemeClr val="accent2">
                                  <a:lumMod val="50000"/>
                                </a:schemeClr>
                              </a:solidFill>
                              <a:latin typeface="Cambria Math" panose="02040503050406030204" pitchFamily="18" charset="0"/>
                            </a:rPr>
                            <m:t>𝟐</m:t>
                          </m:r>
                        </m:sub>
                      </m:sSub>
                      <m:r>
                        <a:rPr lang="zh-CN" altLang="en-US" sz="1400" b="1" i="1">
                          <a:solidFill>
                            <a:schemeClr val="accent2">
                              <a:lumMod val="50000"/>
                            </a:schemeClr>
                          </a:solidFill>
                          <a:latin typeface="Cambria Math" panose="02040503050406030204" pitchFamily="18" charset="0"/>
                        </a:rPr>
                        <m:t>  </m:t>
                      </m:r>
                      <m:r>
                        <a:rPr lang="en-US" altLang="zh-CN" sz="1400" b="1" i="1" smtClean="0">
                          <a:solidFill>
                            <a:schemeClr val="accent2">
                              <a:lumMod val="50000"/>
                            </a:schemeClr>
                          </a:solidFill>
                          <a:latin typeface="Cambria Math" panose="02040503050406030204" pitchFamily="18" charset="0"/>
                        </a:rPr>
                        <m:t> </m:t>
                      </m:r>
                      <m:r>
                        <a:rPr lang="en-US" altLang="zh-CN" sz="1400" b="1" i="1" smtClean="0">
                          <a:solidFill>
                            <a:schemeClr val="accent2">
                              <a:lumMod val="50000"/>
                            </a:schemeClr>
                          </a:solidFill>
                          <a:latin typeface="Cambria Math" panose="02040503050406030204" pitchFamily="18" charset="0"/>
                        </a:rPr>
                        <m:t>𝟏𝟐</m:t>
                      </m:r>
                      <m:r>
                        <a:rPr lang="en-US" altLang="zh-CN" sz="1400" b="1" i="1" smtClean="0">
                          <a:solidFill>
                            <a:schemeClr val="accent2">
                              <a:lumMod val="50000"/>
                            </a:schemeClr>
                          </a:solidFill>
                          <a:latin typeface="Cambria Math" panose="02040503050406030204" pitchFamily="18" charset="0"/>
                        </a:rPr>
                        <m:t>=</m:t>
                      </m:r>
                      <m:sSub>
                        <m:sSubPr>
                          <m:ctrlPr>
                            <a:rPr lang="en-US" altLang="zh-CN" sz="1400" b="1" i="1" smtClean="0">
                              <a:solidFill>
                                <a:schemeClr val="accent2">
                                  <a:lumMod val="50000"/>
                                </a:schemeClr>
                              </a:solidFill>
                              <a:latin typeface="Cambria Math" panose="02040503050406030204" pitchFamily="18" charset="0"/>
                            </a:rPr>
                          </m:ctrlPr>
                        </m:sSubPr>
                        <m:e>
                          <m:d>
                            <m:dPr>
                              <m:ctrlPr>
                                <a:rPr lang="en-US" altLang="zh-CN" sz="1400" b="1" i="1" smtClean="0">
                                  <a:solidFill>
                                    <a:schemeClr val="accent2">
                                      <a:lumMod val="50000"/>
                                    </a:schemeClr>
                                  </a:solidFill>
                                  <a:latin typeface="Cambria Math" panose="02040503050406030204" pitchFamily="18" charset="0"/>
                                </a:rPr>
                              </m:ctrlPr>
                            </m:dPr>
                            <m:e>
                              <m:r>
                                <a:rPr lang="en-US" altLang="zh-CN" sz="1400" b="1" i="1" smtClean="0">
                                  <a:solidFill>
                                    <a:schemeClr val="accent2">
                                      <a:lumMod val="50000"/>
                                    </a:schemeClr>
                                  </a:solidFill>
                                  <a:latin typeface="Cambria Math" panose="02040503050406030204" pitchFamily="18" charset="0"/>
                                </a:rPr>
                                <m:t>𝟏𝟏𝟎𝟎</m:t>
                              </m:r>
                            </m:e>
                          </m:d>
                        </m:e>
                        <m:sub>
                          <m:r>
                            <a:rPr lang="en-US" altLang="zh-CN" sz="1400" b="1" i="1">
                              <a:solidFill>
                                <a:schemeClr val="accent2">
                                  <a:lumMod val="50000"/>
                                </a:schemeClr>
                              </a:solidFill>
                              <a:latin typeface="Cambria Math" panose="02040503050406030204" pitchFamily="18" charset="0"/>
                            </a:rPr>
                            <m:t>𝟐</m:t>
                          </m:r>
                        </m:sub>
                      </m:sSub>
                    </m:oMath>
                  </m:oMathPara>
                </a14:m>
                <a:endParaRPr lang="zh-CN" altLang="en-US" sz="1400" b="1">
                  <a:solidFill>
                    <a:schemeClr val="accent2">
                      <a:lumMod val="50000"/>
                    </a:schemeClr>
                  </a:solidFill>
                </a:endParaRPr>
              </a:p>
            </p:txBody>
          </p:sp>
        </mc:Choice>
        <mc:Fallback xmlns="">
          <p:sp>
            <p:nvSpPr>
              <p:cNvPr id="3" name="文本框 2">
                <a:extLst>
                  <a:ext uri="{FF2B5EF4-FFF2-40B4-BE49-F238E27FC236}">
                    <a16:creationId xmlns:a16="http://schemas.microsoft.com/office/drawing/2014/main" id="{E782CD64-01C5-4111-9DF7-2B0DA2CBE511}"/>
                  </a:ext>
                </a:extLst>
              </p:cNvPr>
              <p:cNvSpPr txBox="1">
                <a:spLocks noRot="1" noChangeAspect="1" noMove="1" noResize="1" noEditPoints="1" noAdjustHandles="1" noChangeArrowheads="1" noChangeShapeType="1" noTextEdit="1"/>
              </p:cNvSpPr>
              <p:nvPr/>
            </p:nvSpPr>
            <p:spPr>
              <a:xfrm>
                <a:off x="6154884" y="2354386"/>
                <a:ext cx="2440057" cy="2139047"/>
              </a:xfrm>
              <a:prstGeom prst="rect">
                <a:avLst/>
              </a:prstGeom>
              <a:blipFill>
                <a:blip r:embed="rId4"/>
                <a:stretch>
                  <a:fillRect t="-5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829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主析取范式与主合取范式</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主范式的意义</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7</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C8EEDEFF-5336-44A6-B8FF-0B50B07FC0A4}"/>
              </a:ext>
            </a:extLst>
          </p:cNvPr>
          <p:cNvSpPr txBox="1"/>
          <p:nvPr/>
        </p:nvSpPr>
        <p:spPr>
          <a:xfrm>
            <a:off x="541075" y="932554"/>
            <a:ext cx="4030925" cy="2359620"/>
          </a:xfrm>
          <a:prstGeom prst="rect">
            <a:avLst/>
          </a:prstGeom>
          <a:solidFill>
            <a:schemeClr val="accent5">
              <a:lumMod val="20000"/>
              <a:lumOff val="80000"/>
              <a:alpha val="50000"/>
            </a:schemeClr>
          </a:solidFill>
        </p:spPr>
        <p:txBody>
          <a:bodyPr wrap="square" rtlCol="0">
            <a:spAutoFit/>
          </a:bodyPr>
          <a:lstStyle/>
          <a:p>
            <a:pPr marL="214313" indent="-214313">
              <a:spcBef>
                <a:spcPts val="450"/>
              </a:spcBef>
              <a:spcAft>
                <a:spcPts val="450"/>
              </a:spcAft>
              <a:buFont typeface="Arial" panose="020B0604020202020204" pitchFamily="34" charset="0"/>
              <a:buChar char="•"/>
            </a:pPr>
            <a:r>
              <a:rPr lang="zh-CN" altLang="en-US" sz="1500" b="1">
                <a:solidFill>
                  <a:srgbClr val="C00000"/>
                </a:solidFill>
                <a:latin typeface="楷体" panose="02010609060101010101" pitchFamily="49" charset="-122"/>
                <a:ea typeface="楷体" panose="02010609060101010101" pitchFamily="49" charset="-122"/>
              </a:rPr>
              <a:t>主范式可认为是公式真值表的一种表达形式</a:t>
            </a:r>
            <a:endParaRPr lang="en-US" altLang="zh-CN" sz="1500" b="1">
              <a:solidFill>
                <a:srgbClr val="C00000"/>
              </a:solidFill>
              <a:latin typeface="楷体" panose="02010609060101010101" pitchFamily="49" charset="-122"/>
              <a:ea typeface="楷体" panose="02010609060101010101" pitchFamily="49" charset="-122"/>
            </a:endParaRPr>
          </a:p>
          <a:p>
            <a:pPr marL="557213" lvl="1" indent="-214313">
              <a:lnSpc>
                <a:spcPts val="2100"/>
              </a:lnSpc>
              <a:spcBef>
                <a:spcPts val="450"/>
              </a:spcBef>
              <a:spcAft>
                <a:spcPts val="450"/>
              </a:spcAft>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与公式逻辑等值的主析取范式包含的极小项给出公式的成真赋值</a:t>
            </a:r>
            <a:endParaRPr lang="en-US" altLang="zh-CN" sz="1400" b="1">
              <a:solidFill>
                <a:schemeClr val="accent6">
                  <a:lumMod val="50000"/>
                </a:schemeClr>
              </a:solidFill>
              <a:latin typeface="宋体" panose="02010600030101010101" pitchFamily="2" charset="-122"/>
              <a:ea typeface="宋体" panose="02010600030101010101" pitchFamily="2" charset="-122"/>
            </a:endParaRPr>
          </a:p>
          <a:p>
            <a:pPr marL="557213" lvl="1" indent="-214313">
              <a:lnSpc>
                <a:spcPts val="2100"/>
              </a:lnSpc>
              <a:spcBef>
                <a:spcPts val="450"/>
              </a:spcBef>
              <a:spcAft>
                <a:spcPts val="450"/>
              </a:spcAft>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与公式逻辑等值的主合取范式包含的极大项给出公式的成假赋值</a:t>
            </a:r>
            <a:endParaRPr lang="en-US" altLang="zh-CN" sz="1400" b="1">
              <a:solidFill>
                <a:schemeClr val="accent6">
                  <a:lumMod val="50000"/>
                </a:schemeClr>
              </a:solidFill>
              <a:latin typeface="宋体" panose="02010600030101010101" pitchFamily="2" charset="-122"/>
              <a:ea typeface="宋体" panose="02010600030101010101" pitchFamily="2" charset="-122"/>
            </a:endParaRPr>
          </a:p>
          <a:p>
            <a:pPr marL="214313" indent="-214313">
              <a:spcBef>
                <a:spcPts val="450"/>
              </a:spcBef>
              <a:spcAft>
                <a:spcPts val="450"/>
              </a:spcAft>
              <a:buFont typeface="Arial" panose="020B0604020202020204" pitchFamily="34" charset="0"/>
              <a:buChar char="•"/>
            </a:pPr>
            <a:r>
              <a:rPr lang="zh-CN" altLang="en-US" sz="1500" b="1">
                <a:solidFill>
                  <a:srgbClr val="C00000"/>
                </a:solidFill>
                <a:latin typeface="楷体" panose="02010609060101010101" pitchFamily="49" charset="-122"/>
                <a:ea typeface="楷体" panose="02010609060101010101" pitchFamily="49" charset="-122"/>
              </a:rPr>
              <a:t>每个公式都有与它逻辑等值的唯一的主范式</a:t>
            </a:r>
            <a:endParaRPr lang="en-US" altLang="zh-CN" sz="1500" b="1">
              <a:solidFill>
                <a:srgbClr val="C00000"/>
              </a:solidFill>
              <a:latin typeface="楷体" panose="02010609060101010101" pitchFamily="49" charset="-122"/>
              <a:ea typeface="楷体" panose="02010609060101010101" pitchFamily="49" charset="-122"/>
            </a:endParaRPr>
          </a:p>
          <a:p>
            <a:pPr marL="557213" lvl="1" indent="-214313">
              <a:spcBef>
                <a:spcPts val="450"/>
              </a:spcBef>
              <a:spcAft>
                <a:spcPts val="450"/>
              </a:spcAft>
              <a:buFont typeface="Arial" panose="020B0604020202020204" pitchFamily="34" charset="0"/>
              <a:buChar char="•"/>
            </a:pPr>
            <a:r>
              <a:rPr lang="zh-CN" altLang="en-US" sz="1400" b="1">
                <a:solidFill>
                  <a:schemeClr val="accent6">
                    <a:lumMod val="50000"/>
                  </a:schemeClr>
                </a:solidFill>
                <a:latin typeface="宋体" panose="02010600030101010101" pitchFamily="2" charset="-122"/>
                <a:ea typeface="宋体" panose="02010600030101010101" pitchFamily="2" charset="-122"/>
              </a:rPr>
              <a:t>与公式逻辑等值的范式不唯一</a:t>
            </a:r>
            <a:endParaRPr lang="en-US" altLang="zh-CN" sz="1400" b="1">
              <a:solidFill>
                <a:schemeClr val="accent6">
                  <a:lumMod val="50000"/>
                </a:schemeClr>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6F5A5C1-18EB-460B-994C-C9F38B3FFF4A}"/>
                  </a:ext>
                </a:extLst>
              </p:cNvPr>
              <p:cNvSpPr txBox="1"/>
              <p:nvPr/>
            </p:nvSpPr>
            <p:spPr>
              <a:xfrm>
                <a:off x="5383655" y="831535"/>
                <a:ext cx="2557241" cy="461665"/>
              </a:xfrm>
              <a:prstGeom prst="rect">
                <a:avLst/>
              </a:prstGeom>
              <a:solidFill>
                <a:schemeClr val="accent5">
                  <a:lumMod val="20000"/>
                  <a:lumOff val="80000"/>
                  <a:alpha val="25000"/>
                </a:schemeClr>
              </a:solidFill>
              <a:ln w="12700">
                <a:solidFill>
                  <a:schemeClr val="accent1">
                    <a:shade val="50000"/>
                  </a:schemeClr>
                </a:solidFill>
                <a:prstDash val="sysDash"/>
              </a:ln>
            </p:spPr>
            <p:txBody>
              <a:bodyPr wrap="square" rtlCol="0">
                <a:spAutoFit/>
              </a:bodyPr>
              <a:lstStyle/>
              <a:p>
                <a:r>
                  <a:rPr lang="zh-CN" altLang="en-US" sz="1200">
                    <a:solidFill>
                      <a:srgbClr val="002060"/>
                    </a:solidFill>
                  </a:rPr>
                  <a:t>假设公式含</a:t>
                </a:r>
                <a14:m>
                  <m:oMath xmlns:m="http://schemas.openxmlformats.org/officeDocument/2006/math">
                    <m:r>
                      <a:rPr lang="en-US" altLang="zh-CN" sz="1200" i="1">
                        <a:solidFill>
                          <a:srgbClr val="002060"/>
                        </a:solidFill>
                        <a:latin typeface="Cambria Math" panose="02040503050406030204" pitchFamily="18" charset="0"/>
                      </a:rPr>
                      <m:t>𝑝</m:t>
                    </m:r>
                    <m:r>
                      <a:rPr lang="en-US" altLang="zh-CN" sz="1200" i="1">
                        <a:solidFill>
                          <a:srgbClr val="002060"/>
                        </a:solidFill>
                        <a:latin typeface="Cambria Math" panose="02040503050406030204" pitchFamily="18" charset="0"/>
                      </a:rPr>
                      <m:t>, </m:t>
                    </m:r>
                    <m:r>
                      <a:rPr lang="en-US" altLang="zh-CN" sz="1200" i="1">
                        <a:solidFill>
                          <a:srgbClr val="002060"/>
                        </a:solidFill>
                        <a:latin typeface="Cambria Math" panose="02040503050406030204" pitchFamily="18" charset="0"/>
                      </a:rPr>
                      <m:t>𝑞</m:t>
                    </m:r>
                    <m:r>
                      <a:rPr lang="en-US" altLang="zh-CN" sz="1200" i="1">
                        <a:solidFill>
                          <a:srgbClr val="002060"/>
                        </a:solidFill>
                        <a:latin typeface="Cambria Math" panose="02040503050406030204" pitchFamily="18" charset="0"/>
                      </a:rPr>
                      <m:t>, </m:t>
                    </m:r>
                    <m:r>
                      <a:rPr lang="en-US" altLang="zh-CN" sz="1200" i="1">
                        <a:solidFill>
                          <a:srgbClr val="002060"/>
                        </a:solidFill>
                        <a:latin typeface="Cambria Math" panose="02040503050406030204" pitchFamily="18" charset="0"/>
                      </a:rPr>
                      <m:t>𝑟</m:t>
                    </m:r>
                  </m:oMath>
                </a14:m>
                <a:r>
                  <a:rPr lang="zh-CN" altLang="en-US" sz="1200">
                    <a:solidFill>
                      <a:srgbClr val="002060"/>
                    </a:solidFill>
                  </a:rPr>
                  <a:t>三个命题变量，对它们的真值赋值写作</a:t>
                </a:r>
                <a:r>
                  <a:rPr lang="en-US" altLang="zh-CN" sz="1200">
                    <a:solidFill>
                      <a:srgbClr val="002060"/>
                    </a:solidFill>
                  </a:rPr>
                  <a:t>000, 001, </a:t>
                </a:r>
                <a:r>
                  <a:rPr lang="zh-CN" altLang="en-US" sz="1200">
                    <a:solidFill>
                      <a:srgbClr val="002060"/>
                    </a:solidFill>
                  </a:rPr>
                  <a:t>等等</a:t>
                </a:r>
              </a:p>
            </p:txBody>
          </p:sp>
        </mc:Choice>
        <mc:Fallback xmlns="">
          <p:sp>
            <p:nvSpPr>
              <p:cNvPr id="9" name="文本框 8">
                <a:extLst>
                  <a:ext uri="{FF2B5EF4-FFF2-40B4-BE49-F238E27FC236}">
                    <a16:creationId xmlns:a16="http://schemas.microsoft.com/office/drawing/2014/main" id="{C6F5A5C1-18EB-460B-994C-C9F38B3FFF4A}"/>
                  </a:ext>
                </a:extLst>
              </p:cNvPr>
              <p:cNvSpPr txBox="1">
                <a:spLocks noRot="1" noChangeAspect="1" noMove="1" noResize="1" noEditPoints="1" noAdjustHandles="1" noChangeArrowheads="1" noChangeShapeType="1" noTextEdit="1"/>
              </p:cNvSpPr>
              <p:nvPr/>
            </p:nvSpPr>
            <p:spPr>
              <a:xfrm>
                <a:off x="5383655" y="831535"/>
                <a:ext cx="2557241" cy="461665"/>
              </a:xfrm>
              <a:prstGeom prst="rect">
                <a:avLst/>
              </a:prstGeom>
              <a:blipFill>
                <a:blip r:embed="rId2"/>
                <a:stretch>
                  <a:fillRect b="-7692"/>
                </a:stretch>
              </a:blipFill>
              <a:ln w="12700">
                <a:solidFill>
                  <a:schemeClr val="accent1">
                    <a:shade val="50000"/>
                  </a:schemeClr>
                </a:solidFill>
                <a:prstDash val="sysDash"/>
              </a:ln>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D9D86E94-F8CD-4DBC-87A5-4334D6727F67}"/>
              </a:ext>
            </a:extLst>
          </p:cNvPr>
          <p:cNvGrpSpPr/>
          <p:nvPr/>
        </p:nvGrpSpPr>
        <p:grpSpPr>
          <a:xfrm>
            <a:off x="4676857" y="1409046"/>
            <a:ext cx="3970838" cy="1483517"/>
            <a:chOff x="6385802" y="1513035"/>
            <a:chExt cx="5294451" cy="1978022"/>
          </a:xfrm>
        </p:grpSpPr>
        <p:grpSp>
          <p:nvGrpSpPr>
            <p:cNvPr id="17" name="组合 16">
              <a:extLst>
                <a:ext uri="{FF2B5EF4-FFF2-40B4-BE49-F238E27FC236}">
                  <a16:creationId xmlns:a16="http://schemas.microsoft.com/office/drawing/2014/main" id="{DE6907EB-06DF-4830-A58E-A4A049C4AED3}"/>
                </a:ext>
              </a:extLst>
            </p:cNvPr>
            <p:cNvGrpSpPr/>
            <p:nvPr/>
          </p:nvGrpSpPr>
          <p:grpSpPr>
            <a:xfrm>
              <a:off x="6522311" y="1609907"/>
              <a:ext cx="5069048" cy="1825976"/>
              <a:chOff x="6488870" y="1254673"/>
              <a:chExt cx="5069048" cy="1825976"/>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4BFB883-E703-417B-AEDB-DC5CE8C384F5}"/>
                      </a:ext>
                    </a:extLst>
                  </p:cNvPr>
                  <p:cNvSpPr txBox="1"/>
                  <p:nvPr/>
                </p:nvSpPr>
                <p:spPr>
                  <a:xfrm>
                    <a:off x="6488870" y="1254673"/>
                    <a:ext cx="5069048" cy="757472"/>
                  </a:xfrm>
                  <a:prstGeom prst="rect">
                    <a:avLst/>
                  </a:prstGeom>
                  <a:solidFill>
                    <a:schemeClr val="accent6">
                      <a:lumMod val="20000"/>
                      <a:lumOff val="80000"/>
                      <a:alpha val="50000"/>
                    </a:schemeClr>
                  </a:solidFill>
                </p:spPr>
                <p:txBody>
                  <a:bodyPr wrap="square" rtlCol="0">
                    <a:spAutoFit/>
                  </a:bodyPr>
                  <a:lstStyle/>
                  <a:p>
                    <a:pPr algn="ctr">
                      <a:spcAft>
                        <a:spcPts val="225"/>
                      </a:spcAft>
                    </a:pPr>
                    <a:r>
                      <a:rPr lang="zh-CN" altLang="en-US" sz="1400" b="1">
                        <a:solidFill>
                          <a:srgbClr val="C00000"/>
                        </a:solidFill>
                      </a:rPr>
                      <a:t>每个极小项有唯一的成真赋值</a:t>
                    </a:r>
                    <a:endParaRPr lang="en-US" altLang="zh-CN" sz="1400" b="1">
                      <a:solidFill>
                        <a:srgbClr val="C00000"/>
                      </a:solidFill>
                    </a:endParaRPr>
                  </a:p>
                  <a:p>
                    <a:pPr>
                      <a:lnSpc>
                        <a:spcPts val="2100"/>
                      </a:lnSpc>
                      <a:spcAft>
                        <a:spcPts val="225"/>
                      </a:spcAft>
                    </a:pPr>
                    <a:r>
                      <a:rPr lang="zh-CN" altLang="en-US" sz="1200" b="1">
                        <a:solidFill>
                          <a:schemeClr val="accent2">
                            <a:lumMod val="50000"/>
                          </a:schemeClr>
                        </a:solidFill>
                        <a:latin typeface="楷体" panose="02010609060101010101" pitchFamily="49" charset="-122"/>
                        <a:ea typeface="楷体" panose="02010609060101010101" pitchFamily="49" charset="-122"/>
                      </a:rPr>
                      <a:t>例如，极小项</a:t>
                    </a:r>
                    <a14:m>
                      <m:oMath xmlns:m="http://schemas.openxmlformats.org/officeDocument/2006/math">
                        <m:sSub>
                          <m:sSubPr>
                            <m:ctrlPr>
                              <a:rPr lang="en-US" altLang="zh-CN" sz="1200" b="1" i="1">
                                <a:solidFill>
                                  <a:schemeClr val="accent2">
                                    <a:lumMod val="50000"/>
                                  </a:schemeClr>
                                </a:solidFill>
                                <a:latin typeface="Cambria Math" panose="02040503050406030204" pitchFamily="18" charset="0"/>
                                <a:ea typeface="楷体" panose="02010609060101010101" pitchFamily="49" charset="-122"/>
                              </a:rPr>
                            </m:ctrlPr>
                          </m:sSubPr>
                          <m:e>
                            <m:r>
                              <a:rPr lang="en-US" altLang="zh-CN" sz="1200" b="1" i="1">
                                <a:solidFill>
                                  <a:schemeClr val="accent2">
                                    <a:lumMod val="50000"/>
                                  </a:schemeClr>
                                </a:solidFill>
                                <a:latin typeface="Cambria Math" panose="02040503050406030204" pitchFamily="18" charset="0"/>
                                <a:ea typeface="楷体" panose="02010609060101010101" pitchFamily="49" charset="-122"/>
                              </a:rPr>
                              <m:t>𝒎</m:t>
                            </m:r>
                          </m:e>
                          <m:sub>
                            <m:r>
                              <a:rPr lang="en-US" altLang="zh-CN" sz="1200" b="1" i="1">
                                <a:solidFill>
                                  <a:schemeClr val="accent2">
                                    <a:lumMod val="50000"/>
                                  </a:schemeClr>
                                </a:solidFill>
                                <a:latin typeface="Cambria Math" panose="02040503050406030204" pitchFamily="18" charset="0"/>
                                <a:ea typeface="楷体" panose="02010609060101010101" pitchFamily="49" charset="-122"/>
                              </a:rPr>
                              <m:t>𝟓</m:t>
                            </m:r>
                          </m:sub>
                        </m:sSub>
                        <m:r>
                          <a:rPr lang="en-US" altLang="zh-CN" sz="1200" b="1" i="1">
                            <a:solidFill>
                              <a:schemeClr val="accent2">
                                <a:lumMod val="50000"/>
                              </a:schemeClr>
                            </a:solidFill>
                            <a:latin typeface="Cambria Math" panose="02040503050406030204" pitchFamily="18" charset="0"/>
                            <a:ea typeface="楷体" panose="02010609060101010101" pitchFamily="49" charset="-122"/>
                          </a:rPr>
                          <m:t>= </m:t>
                        </m:r>
                        <m:r>
                          <a:rPr lang="en-US" altLang="zh-CN" sz="1200" b="1" i="1">
                            <a:solidFill>
                              <a:schemeClr val="accent2">
                                <a:lumMod val="50000"/>
                              </a:schemeClr>
                            </a:solidFill>
                            <a:latin typeface="Cambria Math" panose="02040503050406030204" pitchFamily="18" charset="0"/>
                            <a:ea typeface="楷体" panose="02010609060101010101" pitchFamily="49" charset="-122"/>
                          </a:rPr>
                          <m:t>𝒑</m:t>
                        </m:r>
                        <m:r>
                          <a:rPr lang="en-US" altLang="zh-CN" sz="1200" b="1" i="1">
                            <a:solidFill>
                              <a:schemeClr val="accent2">
                                <a:lumMod val="50000"/>
                              </a:schemeClr>
                            </a:solidFill>
                            <a:latin typeface="Cambria Math" panose="02040503050406030204" pitchFamily="18" charset="0"/>
                            <a:ea typeface="楷体" panose="02010609060101010101" pitchFamily="49" charset="-122"/>
                          </a:rPr>
                          <m:t>∧¬</m:t>
                        </m:r>
                        <m:r>
                          <a:rPr lang="en-US" altLang="zh-CN" sz="1200" b="1" i="1">
                            <a:solidFill>
                              <a:schemeClr val="accent2">
                                <a:lumMod val="50000"/>
                              </a:schemeClr>
                            </a:solidFill>
                            <a:latin typeface="Cambria Math" panose="02040503050406030204" pitchFamily="18" charset="0"/>
                            <a:ea typeface="楷体" panose="02010609060101010101" pitchFamily="49" charset="-122"/>
                          </a:rPr>
                          <m:t>𝒒</m:t>
                        </m:r>
                        <m:r>
                          <a:rPr lang="en-US" altLang="zh-CN" sz="1200" b="1" i="1">
                            <a:solidFill>
                              <a:schemeClr val="accent2">
                                <a:lumMod val="50000"/>
                              </a:schemeClr>
                            </a:solidFill>
                            <a:latin typeface="Cambria Math" panose="02040503050406030204" pitchFamily="18" charset="0"/>
                            <a:ea typeface="楷体" panose="02010609060101010101" pitchFamily="49" charset="-122"/>
                          </a:rPr>
                          <m:t>∧</m:t>
                        </m:r>
                        <m:r>
                          <a:rPr lang="en-US" altLang="zh-CN" sz="1200" b="1" i="1">
                            <a:solidFill>
                              <a:schemeClr val="accent2">
                                <a:lumMod val="50000"/>
                              </a:schemeClr>
                            </a:solidFill>
                            <a:latin typeface="Cambria Math" panose="02040503050406030204" pitchFamily="18" charset="0"/>
                            <a:ea typeface="楷体" panose="02010609060101010101" pitchFamily="49" charset="-122"/>
                          </a:rPr>
                          <m:t>𝒓</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的唯一成真赋值是</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𝟏𝟎𝟏</m:t>
                        </m:r>
                      </m:oMath>
                    </a14:m>
                    <a:endParaRPr lang="zh-CN" altLang="en-US" sz="1200" b="1">
                      <a:solidFill>
                        <a:schemeClr val="accent2">
                          <a:lumMod val="50000"/>
                        </a:schemeClr>
                      </a:solidFill>
                      <a:latin typeface="楷体" panose="02010609060101010101" pitchFamily="49" charset="-122"/>
                      <a:ea typeface="楷体" panose="02010609060101010101" pitchFamily="49" charset="-122"/>
                    </a:endParaRPr>
                  </a:p>
                </p:txBody>
              </p:sp>
            </mc:Choice>
            <mc:Fallback xmlns="">
              <p:sp>
                <p:nvSpPr>
                  <p:cNvPr id="9" name="文本框 8">
                    <a:extLst>
                      <a:ext uri="{FF2B5EF4-FFF2-40B4-BE49-F238E27FC236}">
                        <a16:creationId xmlns:a16="http://schemas.microsoft.com/office/drawing/2014/main" id="{7E94EB40-83C2-4D3D-B59C-2EBA8C58EC8A}"/>
                      </a:ext>
                    </a:extLst>
                  </p:cNvPr>
                  <p:cNvSpPr txBox="1">
                    <a:spLocks noRot="1" noChangeAspect="1" noMove="1" noResize="1" noEditPoints="1" noAdjustHandles="1" noChangeArrowheads="1" noChangeShapeType="1" noTextEdit="1"/>
                  </p:cNvSpPr>
                  <p:nvPr/>
                </p:nvSpPr>
                <p:spPr>
                  <a:xfrm>
                    <a:off x="6488870" y="1254673"/>
                    <a:ext cx="5069048" cy="757472"/>
                  </a:xfrm>
                  <a:prstGeom prst="rect">
                    <a:avLst/>
                  </a:prstGeom>
                  <a:blipFill>
                    <a:blip r:embed="rId4"/>
                    <a:stretch>
                      <a:fillRect t="-2151" b="-7527"/>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1E597643-253E-4FAD-8A01-69798F410235}"/>
                  </a:ext>
                </a:extLst>
              </p:cNvPr>
              <p:cNvGrpSpPr/>
              <p:nvPr/>
            </p:nvGrpSpPr>
            <p:grpSpPr>
              <a:xfrm>
                <a:off x="6617611" y="2065120"/>
                <a:ext cx="4940307" cy="1015529"/>
                <a:chOff x="6729444" y="2005796"/>
                <a:chExt cx="4940307" cy="1015529"/>
              </a:xfrm>
            </p:grpSpPr>
            <p:sp>
              <p:nvSpPr>
                <p:cNvPr id="21" name="文本框 20">
                  <a:extLst>
                    <a:ext uri="{FF2B5EF4-FFF2-40B4-BE49-F238E27FC236}">
                      <a16:creationId xmlns:a16="http://schemas.microsoft.com/office/drawing/2014/main" id="{9D21FB78-193F-46D6-8C6F-51A319521324}"/>
                    </a:ext>
                  </a:extLst>
                </p:cNvPr>
                <p:cNvSpPr txBox="1"/>
                <p:nvPr/>
              </p:nvSpPr>
              <p:spPr>
                <a:xfrm>
                  <a:off x="7584640" y="2005796"/>
                  <a:ext cx="3371591" cy="410369"/>
                </a:xfrm>
                <a:prstGeom prst="rect">
                  <a:avLst/>
                </a:prstGeom>
                <a:solidFill>
                  <a:schemeClr val="accent6">
                    <a:lumMod val="20000"/>
                    <a:lumOff val="80000"/>
                    <a:alpha val="25000"/>
                  </a:schemeClr>
                </a:solidFill>
              </p:spPr>
              <p:txBody>
                <a:bodyPr wrap="square" rtlCol="0">
                  <a:spAutoFit/>
                </a:bodyPr>
                <a:lstStyle/>
                <a:p>
                  <a:pPr algn="ctr">
                    <a:spcAft>
                      <a:spcPts val="225"/>
                    </a:spcAft>
                  </a:pPr>
                  <a:r>
                    <a:rPr lang="zh-CN" altLang="en-US" sz="1400" b="1">
                      <a:solidFill>
                        <a:srgbClr val="002060"/>
                      </a:solidFill>
                    </a:rPr>
                    <a:t>公式的成真赋值与主析取范式</a:t>
                  </a:r>
                  <a:endParaRPr lang="en-US" altLang="zh-CN" sz="1400" b="1">
                    <a:solidFill>
                      <a:srgbClr val="002060"/>
                    </a:solidFill>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922E33C-6BC3-4BC0-B3D0-5558A051E22D}"/>
                        </a:ext>
                      </a:extLst>
                    </p:cNvPr>
                    <p:cNvSpPr txBox="1"/>
                    <p:nvPr/>
                  </p:nvSpPr>
                  <p:spPr>
                    <a:xfrm>
                      <a:off x="6729444" y="2405772"/>
                      <a:ext cx="2220416" cy="615553"/>
                    </a:xfrm>
                    <a:prstGeom prst="rect">
                      <a:avLst/>
                    </a:prstGeom>
                    <a:solidFill>
                      <a:schemeClr val="accent4">
                        <a:lumMod val="20000"/>
                        <a:lumOff val="80000"/>
                        <a:alpha val="50000"/>
                      </a:schemeClr>
                    </a:solidFill>
                  </p:spPr>
                  <p:txBody>
                    <a:bodyPr wrap="square" rtlCol="0">
                      <a:spAutoFit/>
                    </a:bodyPr>
                    <a:lstStyle/>
                    <a:p>
                      <a:r>
                        <a:rPr lang="zh-CN" altLang="en-US" sz="1200" b="1">
                          <a:solidFill>
                            <a:schemeClr val="accent6">
                              <a:lumMod val="50000"/>
                            </a:schemeClr>
                          </a:solidFill>
                          <a:latin typeface="楷体" panose="02010609060101010101" pitchFamily="49" charset="-122"/>
                          <a:ea typeface="楷体" panose="02010609060101010101" pitchFamily="49" charset="-122"/>
                        </a:rPr>
                        <a:t>一个公式的成真赋值刚好有</a:t>
                      </a:r>
                      <a14:m>
                        <m:oMath xmlns:m="http://schemas.openxmlformats.org/officeDocument/2006/math">
                          <m:r>
                            <a:rPr lang="en-US" altLang="zh-CN" sz="1200" b="1" i="1">
                              <a:solidFill>
                                <a:schemeClr val="accent6">
                                  <a:lumMod val="50000"/>
                                </a:schemeClr>
                              </a:solidFill>
                              <a:latin typeface="Cambria Math" panose="02040503050406030204" pitchFamily="18" charset="0"/>
                              <a:ea typeface="楷体" panose="02010609060101010101" pitchFamily="49" charset="-122"/>
                            </a:rPr>
                            <m:t>𝟎𝟏𝟎</m:t>
                          </m:r>
                          <m:r>
                            <a:rPr lang="en-US" altLang="zh-CN" sz="1200" b="1" i="1">
                              <a:solidFill>
                                <a:schemeClr val="accent6">
                                  <a:lumMod val="50000"/>
                                </a:schemeClr>
                              </a:solidFill>
                              <a:latin typeface="Cambria Math" panose="02040503050406030204" pitchFamily="18" charset="0"/>
                              <a:ea typeface="楷体" panose="02010609060101010101" pitchFamily="49" charset="-122"/>
                            </a:rPr>
                            <m:t>, </m:t>
                          </m:r>
                          <m:r>
                            <a:rPr lang="en-US" altLang="zh-CN" sz="1200" b="1" i="1">
                              <a:solidFill>
                                <a:schemeClr val="accent6">
                                  <a:lumMod val="50000"/>
                                </a:schemeClr>
                              </a:solidFill>
                              <a:latin typeface="Cambria Math" panose="02040503050406030204" pitchFamily="18" charset="0"/>
                              <a:ea typeface="楷体" panose="02010609060101010101" pitchFamily="49" charset="-122"/>
                            </a:rPr>
                            <m:t>𝟏𝟎𝟏</m:t>
                          </m:r>
                        </m:oMath>
                      </a14:m>
                      <a:r>
                        <a:rPr lang="zh-CN" altLang="en-US" sz="1200" b="1">
                          <a:solidFill>
                            <a:schemeClr val="accent6">
                              <a:lumMod val="50000"/>
                            </a:schemeClr>
                          </a:solidFill>
                          <a:latin typeface="楷体" panose="02010609060101010101" pitchFamily="49" charset="-122"/>
                          <a:ea typeface="楷体" panose="02010609060101010101" pitchFamily="49" charset="-122"/>
                        </a:rPr>
                        <a:t>和</a:t>
                      </a:r>
                      <a14:m>
                        <m:oMath xmlns:m="http://schemas.openxmlformats.org/officeDocument/2006/math">
                          <m:r>
                            <a:rPr lang="en-US" altLang="zh-CN" sz="1200" b="1" i="1">
                              <a:solidFill>
                                <a:schemeClr val="accent6">
                                  <a:lumMod val="50000"/>
                                </a:schemeClr>
                              </a:solidFill>
                              <a:latin typeface="Cambria Math" panose="02040503050406030204" pitchFamily="18" charset="0"/>
                              <a:ea typeface="楷体" panose="02010609060101010101" pitchFamily="49" charset="-122"/>
                            </a:rPr>
                            <m:t>𝟏𝟏𝟎</m:t>
                          </m:r>
                        </m:oMath>
                      </a14:m>
                      <a:endParaRPr lang="zh-CN" altLang="en-US" sz="1200"/>
                    </a:p>
                  </p:txBody>
                </p:sp>
              </mc:Choice>
              <mc:Fallback xmlns="">
                <p:sp>
                  <p:nvSpPr>
                    <p:cNvPr id="12" name="文本框 11">
                      <a:extLst>
                        <a:ext uri="{FF2B5EF4-FFF2-40B4-BE49-F238E27FC236}">
                          <a16:creationId xmlns:a16="http://schemas.microsoft.com/office/drawing/2014/main" id="{1596B92F-9223-48E4-801B-9D749139F4CA}"/>
                        </a:ext>
                      </a:extLst>
                    </p:cNvPr>
                    <p:cNvSpPr txBox="1">
                      <a:spLocks noRot="1" noChangeAspect="1" noMove="1" noResize="1" noEditPoints="1" noAdjustHandles="1" noChangeArrowheads="1" noChangeShapeType="1" noTextEdit="1"/>
                    </p:cNvSpPr>
                    <p:nvPr/>
                  </p:nvSpPr>
                  <p:spPr>
                    <a:xfrm>
                      <a:off x="6729444" y="2405772"/>
                      <a:ext cx="2220416" cy="615553"/>
                    </a:xfrm>
                    <a:prstGeom prst="rect">
                      <a:avLst/>
                    </a:prstGeom>
                    <a:blipFill>
                      <a:blip r:embed="rId5"/>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3870A34-C06A-45EE-9254-357DBD4F6410}"/>
                        </a:ext>
                      </a:extLst>
                    </p:cNvPr>
                    <p:cNvSpPr txBox="1"/>
                    <p:nvPr/>
                  </p:nvSpPr>
                  <p:spPr>
                    <a:xfrm>
                      <a:off x="9365396" y="2401383"/>
                      <a:ext cx="2304355" cy="615553"/>
                    </a:xfrm>
                    <a:prstGeom prst="rect">
                      <a:avLst/>
                    </a:prstGeom>
                    <a:solidFill>
                      <a:schemeClr val="accent2">
                        <a:lumMod val="20000"/>
                        <a:lumOff val="80000"/>
                        <a:alpha val="50000"/>
                      </a:schemeClr>
                    </a:solidFill>
                  </p:spPr>
                  <p:txBody>
                    <a:bodyPr wrap="square" rtlCol="0">
                      <a:spAutoFit/>
                    </a:bodyPr>
                    <a:lstStyle/>
                    <a:p>
                      <a:r>
                        <a:rPr lang="zh-CN" altLang="en-US" sz="1200" b="1">
                          <a:solidFill>
                            <a:schemeClr val="accent6">
                              <a:lumMod val="50000"/>
                            </a:schemeClr>
                          </a:solidFill>
                          <a:latin typeface="楷体" panose="02010609060101010101" pitchFamily="49" charset="-122"/>
                          <a:ea typeface="楷体" panose="02010609060101010101" pitchFamily="49" charset="-122"/>
                        </a:rPr>
                        <a:t>与它逻辑等值的主析取范式是</a:t>
                      </a:r>
                      <a14:m>
                        <m:oMath xmlns:m="http://schemas.openxmlformats.org/officeDocument/2006/math">
                          <m:sSub>
                            <m:sSubPr>
                              <m:ctrlPr>
                                <a:rPr lang="en-US" altLang="zh-CN" sz="12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200" b="1" i="1">
                                  <a:solidFill>
                                    <a:schemeClr val="accent6">
                                      <a:lumMod val="50000"/>
                                    </a:schemeClr>
                                  </a:solidFill>
                                  <a:latin typeface="Cambria Math" panose="02040503050406030204" pitchFamily="18" charset="0"/>
                                  <a:ea typeface="楷体" panose="02010609060101010101" pitchFamily="49" charset="-122"/>
                                </a:rPr>
                                <m:t>𝒎</m:t>
                              </m:r>
                            </m:e>
                            <m:sub>
                              <m:r>
                                <a:rPr lang="en-US" altLang="zh-CN" sz="1200" b="1" i="1">
                                  <a:solidFill>
                                    <a:schemeClr val="accent6">
                                      <a:lumMod val="50000"/>
                                    </a:schemeClr>
                                  </a:solidFill>
                                  <a:latin typeface="Cambria Math" panose="02040503050406030204" pitchFamily="18" charset="0"/>
                                  <a:ea typeface="楷体" panose="02010609060101010101" pitchFamily="49" charset="-122"/>
                                </a:rPr>
                                <m:t>𝟐</m:t>
                              </m:r>
                            </m:sub>
                          </m:sSub>
                          <m:r>
                            <a:rPr lang="en-US" altLang="zh-CN" sz="1200" b="1" i="1">
                              <a:solidFill>
                                <a:schemeClr val="accent6">
                                  <a:lumMod val="50000"/>
                                </a:schemeClr>
                              </a:solidFill>
                              <a:latin typeface="Cambria Math" panose="02040503050406030204" pitchFamily="18" charset="0"/>
                              <a:ea typeface="楷体" panose="02010609060101010101" pitchFamily="49" charset="-122"/>
                            </a:rPr>
                            <m:t>∨</m:t>
                          </m:r>
                          <m:sSub>
                            <m:sSubPr>
                              <m:ctrlPr>
                                <a:rPr lang="en-US" altLang="zh-CN" sz="12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200" b="1" i="1">
                                  <a:solidFill>
                                    <a:schemeClr val="accent6">
                                      <a:lumMod val="50000"/>
                                    </a:schemeClr>
                                  </a:solidFill>
                                  <a:latin typeface="Cambria Math" panose="02040503050406030204" pitchFamily="18" charset="0"/>
                                  <a:ea typeface="楷体" panose="02010609060101010101" pitchFamily="49" charset="-122"/>
                                </a:rPr>
                                <m:t>𝒎</m:t>
                              </m:r>
                            </m:e>
                            <m:sub>
                              <m:r>
                                <a:rPr lang="en-US" altLang="zh-CN" sz="1200" b="1" i="1">
                                  <a:solidFill>
                                    <a:schemeClr val="accent6">
                                      <a:lumMod val="50000"/>
                                    </a:schemeClr>
                                  </a:solidFill>
                                  <a:latin typeface="Cambria Math" panose="02040503050406030204" pitchFamily="18" charset="0"/>
                                  <a:ea typeface="楷体" panose="02010609060101010101" pitchFamily="49" charset="-122"/>
                                </a:rPr>
                                <m:t>𝟓</m:t>
                              </m:r>
                            </m:sub>
                          </m:sSub>
                          <m:r>
                            <a:rPr lang="en-US" altLang="zh-CN" sz="1200" b="1" i="1">
                              <a:solidFill>
                                <a:schemeClr val="accent6">
                                  <a:lumMod val="50000"/>
                                </a:schemeClr>
                              </a:solidFill>
                              <a:latin typeface="Cambria Math" panose="02040503050406030204" pitchFamily="18" charset="0"/>
                              <a:ea typeface="楷体" panose="02010609060101010101" pitchFamily="49" charset="-122"/>
                            </a:rPr>
                            <m:t>∨</m:t>
                          </m:r>
                          <m:sSub>
                            <m:sSubPr>
                              <m:ctrlPr>
                                <a:rPr lang="en-US" altLang="zh-CN" sz="12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200" b="1" i="1">
                                  <a:solidFill>
                                    <a:schemeClr val="accent6">
                                      <a:lumMod val="50000"/>
                                    </a:schemeClr>
                                  </a:solidFill>
                                  <a:latin typeface="Cambria Math" panose="02040503050406030204" pitchFamily="18" charset="0"/>
                                  <a:ea typeface="楷体" panose="02010609060101010101" pitchFamily="49" charset="-122"/>
                                </a:rPr>
                                <m:t>𝒎</m:t>
                              </m:r>
                            </m:e>
                            <m:sub>
                              <m:r>
                                <a:rPr lang="en-US" altLang="zh-CN" sz="1200" b="1" i="1">
                                  <a:solidFill>
                                    <a:schemeClr val="accent6">
                                      <a:lumMod val="50000"/>
                                    </a:schemeClr>
                                  </a:solidFill>
                                  <a:latin typeface="Cambria Math" panose="02040503050406030204" pitchFamily="18" charset="0"/>
                                  <a:ea typeface="楷体" panose="02010609060101010101" pitchFamily="49" charset="-122"/>
                                </a:rPr>
                                <m:t>𝟔</m:t>
                              </m:r>
                            </m:sub>
                          </m:sSub>
                        </m:oMath>
                      </a14:m>
                      <a:endParaRPr lang="zh-CN" altLang="en-US" sz="1200"/>
                    </a:p>
                  </p:txBody>
                </p:sp>
              </mc:Choice>
              <mc:Fallback xmlns="">
                <p:sp>
                  <p:nvSpPr>
                    <p:cNvPr id="13" name="文本框 12">
                      <a:extLst>
                        <a:ext uri="{FF2B5EF4-FFF2-40B4-BE49-F238E27FC236}">
                          <a16:creationId xmlns:a16="http://schemas.microsoft.com/office/drawing/2014/main" id="{B19CE17F-E853-4261-B4F2-C305AB13DC54}"/>
                        </a:ext>
                      </a:extLst>
                    </p:cNvPr>
                    <p:cNvSpPr txBox="1">
                      <a:spLocks noRot="1" noChangeAspect="1" noMove="1" noResize="1" noEditPoints="1" noAdjustHandles="1" noChangeArrowheads="1" noChangeShapeType="1" noTextEdit="1"/>
                    </p:cNvSpPr>
                    <p:nvPr/>
                  </p:nvSpPr>
                  <p:spPr>
                    <a:xfrm>
                      <a:off x="9365396" y="2401383"/>
                      <a:ext cx="2304355" cy="615553"/>
                    </a:xfrm>
                    <a:prstGeom prst="rect">
                      <a:avLst/>
                    </a:prstGeom>
                    <a:blipFill>
                      <a:blip r:embed="rId6"/>
                      <a:stretch>
                        <a:fillRect l="-353" b="-9333"/>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6AEFDECF-7CD6-47C5-BD06-594924D7E421}"/>
                    </a:ext>
                  </a:extLst>
                </p:cNvPr>
                <p:cNvSpPr/>
                <p:nvPr/>
              </p:nvSpPr>
              <p:spPr>
                <a:xfrm>
                  <a:off x="8949860" y="2697395"/>
                  <a:ext cx="415535" cy="85276"/>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sp>
          <p:nvSpPr>
            <p:cNvPr id="18" name="矩形: 圆角 17">
              <a:extLst>
                <a:ext uri="{FF2B5EF4-FFF2-40B4-BE49-F238E27FC236}">
                  <a16:creationId xmlns:a16="http://schemas.microsoft.com/office/drawing/2014/main" id="{E99FC994-8182-4EE4-A6FD-EB7BFC9DA890}"/>
                </a:ext>
              </a:extLst>
            </p:cNvPr>
            <p:cNvSpPr/>
            <p:nvPr/>
          </p:nvSpPr>
          <p:spPr>
            <a:xfrm>
              <a:off x="6385802" y="1513035"/>
              <a:ext cx="5294451" cy="1978022"/>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25" name="组合 24">
            <a:extLst>
              <a:ext uri="{FF2B5EF4-FFF2-40B4-BE49-F238E27FC236}">
                <a16:creationId xmlns:a16="http://schemas.microsoft.com/office/drawing/2014/main" id="{33C86797-F71B-4889-9C66-C8676B2AAD5D}"/>
              </a:ext>
            </a:extLst>
          </p:cNvPr>
          <p:cNvGrpSpPr/>
          <p:nvPr/>
        </p:nvGrpSpPr>
        <p:grpSpPr>
          <a:xfrm>
            <a:off x="4694713" y="3058812"/>
            <a:ext cx="3970838" cy="1483517"/>
            <a:chOff x="6441445" y="1513035"/>
            <a:chExt cx="5294451" cy="1978022"/>
          </a:xfrm>
        </p:grpSpPr>
        <p:grpSp>
          <p:nvGrpSpPr>
            <p:cNvPr id="26" name="组合 25">
              <a:extLst>
                <a:ext uri="{FF2B5EF4-FFF2-40B4-BE49-F238E27FC236}">
                  <a16:creationId xmlns:a16="http://schemas.microsoft.com/office/drawing/2014/main" id="{2B9B006E-DAB5-46C0-B0DD-D2CB7F95EEA4}"/>
                </a:ext>
              </a:extLst>
            </p:cNvPr>
            <p:cNvGrpSpPr/>
            <p:nvPr/>
          </p:nvGrpSpPr>
          <p:grpSpPr>
            <a:xfrm>
              <a:off x="6536835" y="1609907"/>
              <a:ext cx="5104107" cy="1825976"/>
              <a:chOff x="6503394" y="1254673"/>
              <a:chExt cx="5104107" cy="1825976"/>
            </a:xfrm>
          </p:grpSpPr>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B651725-8C16-4C21-8610-9BB5EAFCDBB4}"/>
                      </a:ext>
                    </a:extLst>
                  </p:cNvPr>
                  <p:cNvSpPr txBox="1"/>
                  <p:nvPr/>
                </p:nvSpPr>
                <p:spPr>
                  <a:xfrm>
                    <a:off x="6503394" y="1254673"/>
                    <a:ext cx="5104107" cy="757472"/>
                  </a:xfrm>
                  <a:prstGeom prst="rect">
                    <a:avLst/>
                  </a:prstGeom>
                  <a:solidFill>
                    <a:schemeClr val="accent6">
                      <a:lumMod val="20000"/>
                      <a:lumOff val="80000"/>
                      <a:alpha val="50000"/>
                    </a:schemeClr>
                  </a:solidFill>
                </p:spPr>
                <p:txBody>
                  <a:bodyPr wrap="square" rtlCol="0">
                    <a:spAutoFit/>
                  </a:bodyPr>
                  <a:lstStyle/>
                  <a:p>
                    <a:pPr algn="ctr">
                      <a:spcAft>
                        <a:spcPts val="225"/>
                      </a:spcAft>
                    </a:pPr>
                    <a:r>
                      <a:rPr lang="zh-CN" altLang="en-US" sz="1400" b="1">
                        <a:solidFill>
                          <a:srgbClr val="C00000"/>
                        </a:solidFill>
                      </a:rPr>
                      <a:t>每个极大项有唯一的成假赋值</a:t>
                    </a:r>
                    <a:endParaRPr lang="en-US" altLang="zh-CN" sz="1400" b="1">
                      <a:solidFill>
                        <a:srgbClr val="C00000"/>
                      </a:solidFill>
                    </a:endParaRPr>
                  </a:p>
                  <a:p>
                    <a:pPr>
                      <a:lnSpc>
                        <a:spcPts val="2100"/>
                      </a:lnSpc>
                      <a:spcAft>
                        <a:spcPts val="225"/>
                      </a:spcAft>
                    </a:pPr>
                    <a:r>
                      <a:rPr lang="zh-CN" altLang="en-US" sz="1200" b="1">
                        <a:solidFill>
                          <a:schemeClr val="accent2">
                            <a:lumMod val="50000"/>
                          </a:schemeClr>
                        </a:solidFill>
                        <a:latin typeface="楷体" panose="02010609060101010101" pitchFamily="49" charset="-122"/>
                        <a:ea typeface="楷体" panose="02010609060101010101" pitchFamily="49" charset="-122"/>
                      </a:rPr>
                      <a:t>例如，极大项</a:t>
                    </a:r>
                    <a14:m>
                      <m:oMath xmlns:m="http://schemas.openxmlformats.org/officeDocument/2006/math">
                        <m:sSub>
                          <m:sSubPr>
                            <m:ctrlPr>
                              <a:rPr lang="en-US" altLang="zh-CN" sz="1200" b="1" i="1">
                                <a:solidFill>
                                  <a:schemeClr val="accent2">
                                    <a:lumMod val="50000"/>
                                  </a:schemeClr>
                                </a:solidFill>
                                <a:latin typeface="Cambria Math" panose="02040503050406030204" pitchFamily="18" charset="0"/>
                                <a:ea typeface="楷体" panose="02010609060101010101" pitchFamily="49" charset="-122"/>
                              </a:rPr>
                            </m:ctrlPr>
                          </m:sSubPr>
                          <m:e>
                            <m:r>
                              <a:rPr lang="en-US" altLang="zh-CN" sz="1200" b="1" i="1">
                                <a:solidFill>
                                  <a:schemeClr val="accent2">
                                    <a:lumMod val="50000"/>
                                  </a:schemeClr>
                                </a:solidFill>
                                <a:latin typeface="Cambria Math" panose="02040503050406030204" pitchFamily="18" charset="0"/>
                                <a:ea typeface="楷体" panose="02010609060101010101" pitchFamily="49" charset="-122"/>
                              </a:rPr>
                              <m:t>𝒎</m:t>
                            </m:r>
                          </m:e>
                          <m:sub>
                            <m:r>
                              <a:rPr lang="en-US" altLang="zh-CN" sz="1200" b="1" i="1">
                                <a:solidFill>
                                  <a:schemeClr val="accent2">
                                    <a:lumMod val="50000"/>
                                  </a:schemeClr>
                                </a:solidFill>
                                <a:latin typeface="Cambria Math" panose="02040503050406030204" pitchFamily="18" charset="0"/>
                                <a:ea typeface="楷体" panose="02010609060101010101" pitchFamily="49" charset="-122"/>
                              </a:rPr>
                              <m:t>𝟓</m:t>
                            </m:r>
                          </m:sub>
                        </m:sSub>
                        <m:r>
                          <a:rPr lang="en-US" altLang="zh-CN" sz="1200" b="1" i="1">
                            <a:solidFill>
                              <a:schemeClr val="accent2">
                                <a:lumMod val="50000"/>
                              </a:schemeClr>
                            </a:solidFill>
                            <a:latin typeface="Cambria Math" panose="02040503050406030204" pitchFamily="18" charset="0"/>
                            <a:ea typeface="楷体" panose="02010609060101010101" pitchFamily="49" charset="-122"/>
                          </a:rPr>
                          <m:t>=¬</m:t>
                        </m:r>
                        <m:r>
                          <a:rPr lang="en-US" altLang="zh-CN" sz="1200" b="1" i="1">
                            <a:solidFill>
                              <a:schemeClr val="accent2">
                                <a:lumMod val="50000"/>
                              </a:schemeClr>
                            </a:solidFill>
                            <a:latin typeface="Cambria Math" panose="02040503050406030204" pitchFamily="18" charset="0"/>
                            <a:ea typeface="楷体" panose="02010609060101010101" pitchFamily="49" charset="-122"/>
                          </a:rPr>
                          <m:t>𝒑</m:t>
                        </m:r>
                        <m:r>
                          <a:rPr lang="en-US" altLang="zh-CN" sz="1200" b="1" i="1">
                            <a:solidFill>
                              <a:schemeClr val="accent2">
                                <a:lumMod val="50000"/>
                              </a:schemeClr>
                            </a:solidFill>
                            <a:latin typeface="Cambria Math" panose="02040503050406030204" pitchFamily="18" charset="0"/>
                            <a:ea typeface="楷体" panose="02010609060101010101" pitchFamily="49" charset="-122"/>
                          </a:rPr>
                          <m:t>∨</m:t>
                        </m:r>
                        <m:r>
                          <a:rPr lang="en-US" altLang="zh-CN" sz="1200" b="1" i="1">
                            <a:solidFill>
                              <a:schemeClr val="accent2">
                                <a:lumMod val="50000"/>
                              </a:schemeClr>
                            </a:solidFill>
                            <a:latin typeface="Cambria Math" panose="02040503050406030204" pitchFamily="18" charset="0"/>
                            <a:ea typeface="楷体" panose="02010609060101010101" pitchFamily="49" charset="-122"/>
                          </a:rPr>
                          <m:t>𝒒</m:t>
                        </m:r>
                        <m:r>
                          <a:rPr lang="en-US" altLang="zh-CN" sz="1200" b="1" i="1">
                            <a:solidFill>
                              <a:schemeClr val="accent2">
                                <a:lumMod val="50000"/>
                              </a:schemeClr>
                            </a:solidFill>
                            <a:latin typeface="Cambria Math" panose="02040503050406030204" pitchFamily="18" charset="0"/>
                            <a:ea typeface="楷体" panose="02010609060101010101" pitchFamily="49" charset="-122"/>
                          </a:rPr>
                          <m:t>∨¬</m:t>
                        </m:r>
                        <m:r>
                          <a:rPr lang="en-US" altLang="zh-CN" sz="1200" b="1" i="1">
                            <a:solidFill>
                              <a:schemeClr val="accent2">
                                <a:lumMod val="50000"/>
                              </a:schemeClr>
                            </a:solidFill>
                            <a:latin typeface="Cambria Math" panose="02040503050406030204" pitchFamily="18" charset="0"/>
                            <a:ea typeface="楷体" panose="02010609060101010101" pitchFamily="49" charset="-122"/>
                          </a:rPr>
                          <m:t>𝒓</m:t>
                        </m:r>
                      </m:oMath>
                    </a14:m>
                    <a:r>
                      <a:rPr lang="zh-CN" altLang="en-US" sz="1200" b="1">
                        <a:solidFill>
                          <a:schemeClr val="accent2">
                            <a:lumMod val="50000"/>
                          </a:schemeClr>
                        </a:solidFill>
                        <a:latin typeface="楷体" panose="02010609060101010101" pitchFamily="49" charset="-122"/>
                        <a:ea typeface="楷体" panose="02010609060101010101" pitchFamily="49" charset="-122"/>
                      </a:rPr>
                      <a:t>的唯一成假赋值是</a:t>
                    </a:r>
                    <a14:m>
                      <m:oMath xmlns:m="http://schemas.openxmlformats.org/officeDocument/2006/math">
                        <m:r>
                          <a:rPr lang="en-US" altLang="zh-CN" sz="1200" b="1">
                            <a:solidFill>
                              <a:schemeClr val="accent2">
                                <a:lumMod val="50000"/>
                              </a:schemeClr>
                            </a:solidFill>
                            <a:latin typeface="Cambria Math" panose="02040503050406030204" pitchFamily="18" charset="0"/>
                            <a:ea typeface="楷体" panose="02010609060101010101" pitchFamily="49" charset="-122"/>
                          </a:rPr>
                          <m:t>𝟏𝟎𝟏</m:t>
                        </m:r>
                      </m:oMath>
                    </a14:m>
                    <a:endParaRPr lang="zh-CN" altLang="en-US" sz="1200" b="1">
                      <a:solidFill>
                        <a:schemeClr val="accent2">
                          <a:lumMod val="50000"/>
                        </a:schemeClr>
                      </a:solidFill>
                      <a:latin typeface="楷体" panose="02010609060101010101" pitchFamily="49" charset="-122"/>
                      <a:ea typeface="楷体" panose="02010609060101010101" pitchFamily="49" charset="-122"/>
                    </a:endParaRPr>
                  </a:p>
                </p:txBody>
              </p:sp>
            </mc:Choice>
            <mc:Fallback xmlns="">
              <p:sp>
                <p:nvSpPr>
                  <p:cNvPr id="18" name="文本框 17">
                    <a:extLst>
                      <a:ext uri="{FF2B5EF4-FFF2-40B4-BE49-F238E27FC236}">
                        <a16:creationId xmlns:a16="http://schemas.microsoft.com/office/drawing/2014/main" id="{13F3CF32-3F95-45C5-B56D-804EE3EE1DCD}"/>
                      </a:ext>
                    </a:extLst>
                  </p:cNvPr>
                  <p:cNvSpPr txBox="1">
                    <a:spLocks noRot="1" noChangeAspect="1" noMove="1" noResize="1" noEditPoints="1" noAdjustHandles="1" noChangeArrowheads="1" noChangeShapeType="1" noTextEdit="1"/>
                  </p:cNvSpPr>
                  <p:nvPr/>
                </p:nvSpPr>
                <p:spPr>
                  <a:xfrm>
                    <a:off x="6503394" y="1254673"/>
                    <a:ext cx="5104107" cy="757472"/>
                  </a:xfrm>
                  <a:prstGeom prst="rect">
                    <a:avLst/>
                  </a:prstGeom>
                  <a:blipFill>
                    <a:blip r:embed="rId7"/>
                    <a:stretch>
                      <a:fillRect t="-2151" b="-752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585341-616A-4059-AA40-2EFFAD6428CB}"/>
                  </a:ext>
                </a:extLst>
              </p:cNvPr>
              <p:cNvGrpSpPr/>
              <p:nvPr/>
            </p:nvGrpSpPr>
            <p:grpSpPr>
              <a:xfrm>
                <a:off x="6616462" y="2044872"/>
                <a:ext cx="4916131" cy="1035777"/>
                <a:chOff x="6728295" y="1985548"/>
                <a:chExt cx="4916131" cy="1035777"/>
              </a:xfrm>
            </p:grpSpPr>
            <p:sp>
              <p:nvSpPr>
                <p:cNvPr id="30" name="文本框 29">
                  <a:extLst>
                    <a:ext uri="{FF2B5EF4-FFF2-40B4-BE49-F238E27FC236}">
                      <a16:creationId xmlns:a16="http://schemas.microsoft.com/office/drawing/2014/main" id="{B80EA312-2A62-4A74-B7CA-214366CF90BA}"/>
                    </a:ext>
                  </a:extLst>
                </p:cNvPr>
                <p:cNvSpPr txBox="1"/>
                <p:nvPr/>
              </p:nvSpPr>
              <p:spPr>
                <a:xfrm>
                  <a:off x="7470422" y="1985548"/>
                  <a:ext cx="3365251" cy="410369"/>
                </a:xfrm>
                <a:prstGeom prst="rect">
                  <a:avLst/>
                </a:prstGeom>
                <a:solidFill>
                  <a:schemeClr val="accent6">
                    <a:lumMod val="20000"/>
                    <a:lumOff val="80000"/>
                    <a:alpha val="25000"/>
                  </a:schemeClr>
                </a:solidFill>
              </p:spPr>
              <p:txBody>
                <a:bodyPr wrap="square" rtlCol="0">
                  <a:spAutoFit/>
                </a:bodyPr>
                <a:lstStyle/>
                <a:p>
                  <a:pPr algn="ctr">
                    <a:spcAft>
                      <a:spcPts val="225"/>
                    </a:spcAft>
                  </a:pPr>
                  <a:r>
                    <a:rPr lang="zh-CN" altLang="en-US" sz="1400" b="1">
                      <a:solidFill>
                        <a:srgbClr val="002060"/>
                      </a:solidFill>
                    </a:rPr>
                    <a:t>公式的成假赋值与主合取范式</a:t>
                  </a:r>
                  <a:endParaRPr lang="en-US" altLang="zh-CN" sz="1400" b="1">
                    <a:solidFill>
                      <a:srgbClr val="002060"/>
                    </a:solidFill>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6011E7B-7D94-4214-A14A-B721ECA6EE88}"/>
                        </a:ext>
                      </a:extLst>
                    </p:cNvPr>
                    <p:cNvSpPr txBox="1"/>
                    <p:nvPr/>
                  </p:nvSpPr>
                  <p:spPr>
                    <a:xfrm>
                      <a:off x="6728295" y="2405772"/>
                      <a:ext cx="2221565" cy="615553"/>
                    </a:xfrm>
                    <a:prstGeom prst="rect">
                      <a:avLst/>
                    </a:prstGeom>
                    <a:solidFill>
                      <a:schemeClr val="accent4">
                        <a:lumMod val="20000"/>
                        <a:lumOff val="80000"/>
                        <a:alpha val="50000"/>
                      </a:schemeClr>
                    </a:solidFill>
                  </p:spPr>
                  <p:txBody>
                    <a:bodyPr wrap="square" rtlCol="0">
                      <a:spAutoFit/>
                    </a:bodyPr>
                    <a:lstStyle/>
                    <a:p>
                      <a:r>
                        <a:rPr lang="zh-CN" altLang="en-US" sz="1200" b="1">
                          <a:solidFill>
                            <a:schemeClr val="accent6">
                              <a:lumMod val="50000"/>
                            </a:schemeClr>
                          </a:solidFill>
                          <a:latin typeface="楷体" panose="02010609060101010101" pitchFamily="49" charset="-122"/>
                          <a:ea typeface="楷体" panose="02010609060101010101" pitchFamily="49" charset="-122"/>
                        </a:rPr>
                        <a:t>一个公式的成假赋值刚好有</a:t>
                      </a:r>
                      <a14:m>
                        <m:oMath xmlns:m="http://schemas.openxmlformats.org/officeDocument/2006/math">
                          <m:r>
                            <a:rPr lang="en-US" altLang="zh-CN" sz="1200" b="1" i="1">
                              <a:solidFill>
                                <a:schemeClr val="accent6">
                                  <a:lumMod val="50000"/>
                                </a:schemeClr>
                              </a:solidFill>
                              <a:latin typeface="Cambria Math" panose="02040503050406030204" pitchFamily="18" charset="0"/>
                              <a:ea typeface="楷体" panose="02010609060101010101" pitchFamily="49" charset="-122"/>
                            </a:rPr>
                            <m:t>𝟎𝟏𝟎</m:t>
                          </m:r>
                          <m:r>
                            <a:rPr lang="en-US" altLang="zh-CN" sz="1200" b="1" i="1">
                              <a:solidFill>
                                <a:schemeClr val="accent6">
                                  <a:lumMod val="50000"/>
                                </a:schemeClr>
                              </a:solidFill>
                              <a:latin typeface="Cambria Math" panose="02040503050406030204" pitchFamily="18" charset="0"/>
                              <a:ea typeface="楷体" panose="02010609060101010101" pitchFamily="49" charset="-122"/>
                            </a:rPr>
                            <m:t>, </m:t>
                          </m:r>
                          <m:r>
                            <a:rPr lang="en-US" altLang="zh-CN" sz="1200" b="1" i="1">
                              <a:solidFill>
                                <a:schemeClr val="accent6">
                                  <a:lumMod val="50000"/>
                                </a:schemeClr>
                              </a:solidFill>
                              <a:latin typeface="Cambria Math" panose="02040503050406030204" pitchFamily="18" charset="0"/>
                              <a:ea typeface="楷体" panose="02010609060101010101" pitchFamily="49" charset="-122"/>
                            </a:rPr>
                            <m:t>𝟏𝟎𝟏</m:t>
                          </m:r>
                        </m:oMath>
                      </a14:m>
                      <a:r>
                        <a:rPr lang="zh-CN" altLang="en-US" sz="1200" b="1">
                          <a:solidFill>
                            <a:schemeClr val="accent6">
                              <a:lumMod val="50000"/>
                            </a:schemeClr>
                          </a:solidFill>
                          <a:latin typeface="楷体" panose="02010609060101010101" pitchFamily="49" charset="-122"/>
                          <a:ea typeface="楷体" panose="02010609060101010101" pitchFamily="49" charset="-122"/>
                        </a:rPr>
                        <a:t>和</a:t>
                      </a:r>
                      <a14:m>
                        <m:oMath xmlns:m="http://schemas.openxmlformats.org/officeDocument/2006/math">
                          <m:r>
                            <a:rPr lang="en-US" altLang="zh-CN" sz="1200" b="1" i="1">
                              <a:solidFill>
                                <a:schemeClr val="accent6">
                                  <a:lumMod val="50000"/>
                                </a:schemeClr>
                              </a:solidFill>
                              <a:latin typeface="Cambria Math" panose="02040503050406030204" pitchFamily="18" charset="0"/>
                              <a:ea typeface="楷体" panose="02010609060101010101" pitchFamily="49" charset="-122"/>
                            </a:rPr>
                            <m:t>𝟏𝟏𝟎</m:t>
                          </m:r>
                        </m:oMath>
                      </a14:m>
                      <a:endParaRPr lang="zh-CN" altLang="en-US" sz="1200"/>
                    </a:p>
                  </p:txBody>
                </p:sp>
              </mc:Choice>
              <mc:Fallback xmlns="">
                <p:sp>
                  <p:nvSpPr>
                    <p:cNvPr id="21" name="文本框 20">
                      <a:extLst>
                        <a:ext uri="{FF2B5EF4-FFF2-40B4-BE49-F238E27FC236}">
                          <a16:creationId xmlns:a16="http://schemas.microsoft.com/office/drawing/2014/main" id="{E58FF5A9-86A4-4A29-B7E6-786574B82AC1}"/>
                        </a:ext>
                      </a:extLst>
                    </p:cNvPr>
                    <p:cNvSpPr txBox="1">
                      <a:spLocks noRot="1" noChangeAspect="1" noMove="1" noResize="1" noEditPoints="1" noAdjustHandles="1" noChangeArrowheads="1" noChangeShapeType="1" noTextEdit="1"/>
                    </p:cNvSpPr>
                    <p:nvPr/>
                  </p:nvSpPr>
                  <p:spPr>
                    <a:xfrm>
                      <a:off x="6728295" y="2405772"/>
                      <a:ext cx="2221565" cy="615553"/>
                    </a:xfrm>
                    <a:prstGeom prst="rect">
                      <a:avLst/>
                    </a:prstGeom>
                    <a:blipFill>
                      <a:blip r:embed="rId8"/>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E92B2FD-D99A-490F-849D-972133ED4775}"/>
                        </a:ext>
                      </a:extLst>
                    </p:cNvPr>
                    <p:cNvSpPr txBox="1"/>
                    <p:nvPr/>
                  </p:nvSpPr>
                  <p:spPr>
                    <a:xfrm>
                      <a:off x="9365395" y="2401383"/>
                      <a:ext cx="2279031" cy="615553"/>
                    </a:xfrm>
                    <a:prstGeom prst="rect">
                      <a:avLst/>
                    </a:prstGeom>
                    <a:solidFill>
                      <a:schemeClr val="accent2">
                        <a:lumMod val="20000"/>
                        <a:lumOff val="80000"/>
                        <a:alpha val="50000"/>
                      </a:schemeClr>
                    </a:solidFill>
                  </p:spPr>
                  <p:txBody>
                    <a:bodyPr wrap="square" rtlCol="0">
                      <a:spAutoFit/>
                    </a:bodyPr>
                    <a:lstStyle/>
                    <a:p>
                      <a:r>
                        <a:rPr lang="zh-CN" altLang="en-US" sz="1200" b="1">
                          <a:solidFill>
                            <a:schemeClr val="accent6">
                              <a:lumMod val="50000"/>
                            </a:schemeClr>
                          </a:solidFill>
                          <a:latin typeface="楷体" panose="02010609060101010101" pitchFamily="49" charset="-122"/>
                          <a:ea typeface="楷体" panose="02010609060101010101" pitchFamily="49" charset="-122"/>
                        </a:rPr>
                        <a:t>与它逻辑等值的主合取范式是</a:t>
                      </a:r>
                      <a14:m>
                        <m:oMath xmlns:m="http://schemas.openxmlformats.org/officeDocument/2006/math">
                          <m:sSub>
                            <m:sSubPr>
                              <m:ctrlPr>
                                <a:rPr lang="en-US" altLang="zh-CN" sz="12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200" b="1" i="1">
                                  <a:solidFill>
                                    <a:schemeClr val="accent6">
                                      <a:lumMod val="50000"/>
                                    </a:schemeClr>
                                  </a:solidFill>
                                  <a:latin typeface="Cambria Math" panose="02040503050406030204" pitchFamily="18" charset="0"/>
                                  <a:ea typeface="楷体" panose="02010609060101010101" pitchFamily="49" charset="-122"/>
                                </a:rPr>
                                <m:t>𝑴</m:t>
                              </m:r>
                            </m:e>
                            <m:sub>
                              <m:r>
                                <a:rPr lang="en-US" altLang="zh-CN" sz="1200" b="1" i="1">
                                  <a:solidFill>
                                    <a:schemeClr val="accent6">
                                      <a:lumMod val="50000"/>
                                    </a:schemeClr>
                                  </a:solidFill>
                                  <a:latin typeface="Cambria Math" panose="02040503050406030204" pitchFamily="18" charset="0"/>
                                  <a:ea typeface="楷体" panose="02010609060101010101" pitchFamily="49" charset="-122"/>
                                </a:rPr>
                                <m:t>𝟐</m:t>
                              </m:r>
                            </m:sub>
                          </m:sSub>
                          <m:r>
                            <a:rPr lang="en-US" altLang="zh-CN" sz="1200" b="1" i="1">
                              <a:solidFill>
                                <a:schemeClr val="accent6">
                                  <a:lumMod val="50000"/>
                                </a:schemeClr>
                              </a:solidFill>
                              <a:latin typeface="Cambria Math" panose="02040503050406030204" pitchFamily="18" charset="0"/>
                              <a:ea typeface="楷体" panose="02010609060101010101" pitchFamily="49" charset="-122"/>
                            </a:rPr>
                            <m:t>∧</m:t>
                          </m:r>
                          <m:sSub>
                            <m:sSubPr>
                              <m:ctrlPr>
                                <a:rPr lang="en-US" altLang="zh-CN" sz="12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200" b="1" i="1">
                                  <a:solidFill>
                                    <a:schemeClr val="accent6">
                                      <a:lumMod val="50000"/>
                                    </a:schemeClr>
                                  </a:solidFill>
                                  <a:latin typeface="Cambria Math" panose="02040503050406030204" pitchFamily="18" charset="0"/>
                                  <a:ea typeface="楷体" panose="02010609060101010101" pitchFamily="49" charset="-122"/>
                                </a:rPr>
                                <m:t>𝑴</m:t>
                              </m:r>
                            </m:e>
                            <m:sub>
                              <m:r>
                                <a:rPr lang="en-US" altLang="zh-CN" sz="1200" b="1" i="1">
                                  <a:solidFill>
                                    <a:schemeClr val="accent6">
                                      <a:lumMod val="50000"/>
                                    </a:schemeClr>
                                  </a:solidFill>
                                  <a:latin typeface="Cambria Math" panose="02040503050406030204" pitchFamily="18" charset="0"/>
                                  <a:ea typeface="楷体" panose="02010609060101010101" pitchFamily="49" charset="-122"/>
                                </a:rPr>
                                <m:t>𝟓</m:t>
                              </m:r>
                            </m:sub>
                          </m:sSub>
                          <m:r>
                            <a:rPr lang="en-US" altLang="zh-CN" sz="1200" b="1" i="1">
                              <a:solidFill>
                                <a:schemeClr val="accent6">
                                  <a:lumMod val="50000"/>
                                </a:schemeClr>
                              </a:solidFill>
                              <a:latin typeface="Cambria Math" panose="02040503050406030204" pitchFamily="18" charset="0"/>
                              <a:ea typeface="楷体" panose="02010609060101010101" pitchFamily="49" charset="-122"/>
                            </a:rPr>
                            <m:t>∧</m:t>
                          </m:r>
                          <m:sSub>
                            <m:sSubPr>
                              <m:ctrlPr>
                                <a:rPr lang="en-US" altLang="zh-CN" sz="1200" b="1" i="1">
                                  <a:solidFill>
                                    <a:schemeClr val="accent6">
                                      <a:lumMod val="50000"/>
                                    </a:schemeClr>
                                  </a:solidFill>
                                  <a:latin typeface="Cambria Math" panose="02040503050406030204" pitchFamily="18" charset="0"/>
                                  <a:ea typeface="楷体" panose="02010609060101010101" pitchFamily="49" charset="-122"/>
                                </a:rPr>
                              </m:ctrlPr>
                            </m:sSubPr>
                            <m:e>
                              <m:r>
                                <a:rPr lang="en-US" altLang="zh-CN" sz="1200" b="1" i="1">
                                  <a:solidFill>
                                    <a:schemeClr val="accent6">
                                      <a:lumMod val="50000"/>
                                    </a:schemeClr>
                                  </a:solidFill>
                                  <a:latin typeface="Cambria Math" panose="02040503050406030204" pitchFamily="18" charset="0"/>
                                  <a:ea typeface="楷体" panose="02010609060101010101" pitchFamily="49" charset="-122"/>
                                </a:rPr>
                                <m:t>𝑴</m:t>
                              </m:r>
                            </m:e>
                            <m:sub>
                              <m:r>
                                <a:rPr lang="en-US" altLang="zh-CN" sz="1200" b="1" i="1">
                                  <a:solidFill>
                                    <a:schemeClr val="accent6">
                                      <a:lumMod val="50000"/>
                                    </a:schemeClr>
                                  </a:solidFill>
                                  <a:latin typeface="Cambria Math" panose="02040503050406030204" pitchFamily="18" charset="0"/>
                                  <a:ea typeface="楷体" panose="02010609060101010101" pitchFamily="49" charset="-122"/>
                                </a:rPr>
                                <m:t>𝟔</m:t>
                              </m:r>
                            </m:sub>
                          </m:sSub>
                        </m:oMath>
                      </a14:m>
                      <a:endParaRPr lang="zh-CN" altLang="en-US" sz="1200"/>
                    </a:p>
                  </p:txBody>
                </p:sp>
              </mc:Choice>
              <mc:Fallback xmlns="">
                <p:sp>
                  <p:nvSpPr>
                    <p:cNvPr id="22" name="文本框 21">
                      <a:extLst>
                        <a:ext uri="{FF2B5EF4-FFF2-40B4-BE49-F238E27FC236}">
                          <a16:creationId xmlns:a16="http://schemas.microsoft.com/office/drawing/2014/main" id="{FC2F0E25-2AF1-4599-9651-F7AC53361A50}"/>
                        </a:ext>
                      </a:extLst>
                    </p:cNvPr>
                    <p:cNvSpPr txBox="1">
                      <a:spLocks noRot="1" noChangeAspect="1" noMove="1" noResize="1" noEditPoints="1" noAdjustHandles="1" noChangeArrowheads="1" noChangeShapeType="1" noTextEdit="1"/>
                    </p:cNvSpPr>
                    <p:nvPr/>
                  </p:nvSpPr>
                  <p:spPr>
                    <a:xfrm>
                      <a:off x="9365395" y="2401383"/>
                      <a:ext cx="2279031" cy="615553"/>
                    </a:xfrm>
                    <a:prstGeom prst="rect">
                      <a:avLst/>
                    </a:prstGeom>
                    <a:blipFill>
                      <a:blip r:embed="rId9"/>
                      <a:stretch>
                        <a:fillRect l="-357" b="-7895"/>
                      </a:stretch>
                    </a:blipFill>
                  </p:spPr>
                  <p:txBody>
                    <a:bodyPr/>
                    <a:lstStyle/>
                    <a:p>
                      <a:r>
                        <a:rPr lang="zh-CN" altLang="en-US">
                          <a:noFill/>
                        </a:rPr>
                        <a:t> </a:t>
                      </a:r>
                    </a:p>
                  </p:txBody>
                </p:sp>
              </mc:Fallback>
            </mc:AlternateContent>
            <p:sp>
              <p:nvSpPr>
                <p:cNvPr id="33" name="箭头: 右 32">
                  <a:extLst>
                    <a:ext uri="{FF2B5EF4-FFF2-40B4-BE49-F238E27FC236}">
                      <a16:creationId xmlns:a16="http://schemas.microsoft.com/office/drawing/2014/main" id="{807B1143-2183-46C2-9149-042FF892BCBC}"/>
                    </a:ext>
                  </a:extLst>
                </p:cNvPr>
                <p:cNvSpPr/>
                <p:nvPr/>
              </p:nvSpPr>
              <p:spPr>
                <a:xfrm>
                  <a:off x="8949860" y="2697395"/>
                  <a:ext cx="415535" cy="85276"/>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sp>
          <p:nvSpPr>
            <p:cNvPr id="27" name="矩形: 圆角 26">
              <a:extLst>
                <a:ext uri="{FF2B5EF4-FFF2-40B4-BE49-F238E27FC236}">
                  <a16:creationId xmlns:a16="http://schemas.microsoft.com/office/drawing/2014/main" id="{B447DFFD-1F1A-4D64-ABCE-861DDF5C9070}"/>
                </a:ext>
              </a:extLst>
            </p:cNvPr>
            <p:cNvSpPr/>
            <p:nvPr/>
          </p:nvSpPr>
          <p:spPr>
            <a:xfrm>
              <a:off x="6441445" y="1513035"/>
              <a:ext cx="5294451" cy="1978022"/>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34" name="文本框 33">
            <a:extLst>
              <a:ext uri="{FF2B5EF4-FFF2-40B4-BE49-F238E27FC236}">
                <a16:creationId xmlns:a16="http://schemas.microsoft.com/office/drawing/2014/main" id="{A0A6A4DA-DD79-42A3-BB03-AB1CD74C408D}"/>
              </a:ext>
            </a:extLst>
          </p:cNvPr>
          <p:cNvSpPr txBox="1"/>
          <p:nvPr/>
        </p:nvSpPr>
        <p:spPr>
          <a:xfrm>
            <a:off x="909848" y="3565195"/>
            <a:ext cx="3011135" cy="523220"/>
          </a:xfrm>
          <a:prstGeom prst="rect">
            <a:avLst/>
          </a:prstGeom>
          <a:solidFill>
            <a:schemeClr val="accent2">
              <a:lumMod val="20000"/>
              <a:lumOff val="80000"/>
              <a:alpha val="50000"/>
            </a:schemeClr>
          </a:solidFill>
        </p:spPr>
        <p:txBody>
          <a:bodyPr wrap="square" rtlCol="0">
            <a:spAutoFit/>
          </a:bodyPr>
          <a:lstStyle/>
          <a:p>
            <a:r>
              <a:rPr lang="zh-CN" altLang="en-US" sz="1400" b="1">
                <a:solidFill>
                  <a:schemeClr val="accent2">
                    <a:lumMod val="50000"/>
                  </a:schemeClr>
                </a:solidFill>
                <a:latin typeface="楷体" panose="02010609060101010101" pitchFamily="49" charset="-122"/>
                <a:ea typeface="楷体" panose="02010609060101010101" pitchFamily="49" charset="-122"/>
              </a:rPr>
              <a:t>主范式在固定命题变量顺序，并固定极小项</a:t>
            </a:r>
            <a:r>
              <a:rPr lang="en-US" altLang="zh-CN" sz="1400" b="1">
                <a:solidFill>
                  <a:schemeClr val="accent2">
                    <a:lumMod val="50000"/>
                  </a:schemeClr>
                </a:solidFill>
                <a:latin typeface="楷体" panose="02010609060101010101" pitchFamily="49" charset="-122"/>
                <a:ea typeface="楷体" panose="02010609060101010101" pitchFamily="49" charset="-122"/>
              </a:rPr>
              <a:t>/</a:t>
            </a:r>
            <a:r>
              <a:rPr lang="zh-CN" altLang="en-US" sz="1400" b="1">
                <a:solidFill>
                  <a:schemeClr val="accent2">
                    <a:lumMod val="50000"/>
                  </a:schemeClr>
                </a:solidFill>
                <a:latin typeface="楷体" panose="02010609060101010101" pitchFamily="49" charset="-122"/>
                <a:ea typeface="楷体" panose="02010609060101010101" pitchFamily="49" charset="-122"/>
              </a:rPr>
              <a:t>极大项顺序的意义下唯一！</a:t>
            </a:r>
          </a:p>
        </p:txBody>
      </p:sp>
    </p:spTree>
    <p:extLst>
      <p:ext uri="{BB962C8B-B14F-4D97-AF65-F5344CB8AC3E}">
        <p14:creationId xmlns:p14="http://schemas.microsoft.com/office/powerpoint/2010/main" val="162508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主析取范式与主合取范式</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主范式与真值表</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8</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545A5213-B1BB-43C3-A7F1-FB43DEFB1ED8}"/>
              </a:ext>
            </a:extLst>
          </p:cNvPr>
          <p:cNvSpPr txBox="1"/>
          <p:nvPr/>
        </p:nvSpPr>
        <p:spPr>
          <a:xfrm>
            <a:off x="239845" y="838582"/>
            <a:ext cx="6391859" cy="1446550"/>
          </a:xfrm>
          <a:prstGeom prst="rect">
            <a:avLst/>
          </a:prstGeom>
          <a:solidFill>
            <a:schemeClr val="accent4">
              <a:lumMod val="20000"/>
              <a:lumOff val="80000"/>
              <a:alpha val="50000"/>
            </a:schemeClr>
          </a:solidFill>
        </p:spPr>
        <p:txBody>
          <a:bodyPr wrap="square" rtlCol="0">
            <a:spAutoFit/>
          </a:bodyPr>
          <a:lstStyle/>
          <a:p>
            <a:pPr algn="ctr">
              <a:spcBef>
                <a:spcPts val="450"/>
              </a:spcBef>
              <a:spcAft>
                <a:spcPts val="450"/>
              </a:spcAft>
            </a:pPr>
            <a:r>
              <a:rPr lang="zh-CN" altLang="en-US" sz="1800" b="1">
                <a:solidFill>
                  <a:srgbClr val="002060"/>
                </a:solidFill>
              </a:rPr>
              <a:t>公式的真值表和与它逻辑等值的主范式</a:t>
            </a:r>
            <a:endParaRPr lang="en-US" altLang="zh-CN" sz="1800" b="1">
              <a:solidFill>
                <a:srgbClr val="002060"/>
              </a:solidFill>
            </a:endParaRPr>
          </a:p>
          <a:p>
            <a:pPr marL="257175" indent="-257175">
              <a:spcBef>
                <a:spcPts val="450"/>
              </a:spcBef>
              <a:spcAft>
                <a:spcPts val="450"/>
              </a:spcAft>
              <a:buFont typeface="Arial" panose="020B0604020202020204" pitchFamily="34" charset="0"/>
              <a:buChar char="•"/>
            </a:pPr>
            <a:r>
              <a:rPr lang="zh-CN" altLang="en-US" sz="1500" b="1">
                <a:solidFill>
                  <a:srgbClr val="C00000"/>
                </a:solidFill>
                <a:latin typeface="楷体" panose="02010609060101010101" pitchFamily="49" charset="-122"/>
                <a:ea typeface="楷体" panose="02010609060101010101" pitchFamily="49" charset="-122"/>
              </a:rPr>
              <a:t>成真赋值对应编码的极小项的析取就是与该公式等值的主析取范式</a:t>
            </a:r>
            <a:endParaRPr lang="en-US" altLang="zh-CN" sz="1500" b="1">
              <a:solidFill>
                <a:srgbClr val="C00000"/>
              </a:solidFill>
              <a:latin typeface="楷体" panose="02010609060101010101" pitchFamily="49" charset="-122"/>
              <a:ea typeface="楷体" panose="02010609060101010101" pitchFamily="49" charset="-122"/>
            </a:endParaRPr>
          </a:p>
          <a:p>
            <a:pPr marL="257175" indent="-257175">
              <a:spcBef>
                <a:spcPts val="450"/>
              </a:spcBef>
              <a:spcAft>
                <a:spcPts val="450"/>
              </a:spcAft>
              <a:buFont typeface="Arial" panose="020B0604020202020204" pitchFamily="34" charset="0"/>
              <a:buChar char="•"/>
            </a:pPr>
            <a:r>
              <a:rPr lang="zh-CN" altLang="en-US" sz="1500" b="1">
                <a:solidFill>
                  <a:srgbClr val="C00000"/>
                </a:solidFill>
                <a:latin typeface="楷体" panose="02010609060101010101" pitchFamily="49" charset="-122"/>
                <a:ea typeface="楷体" panose="02010609060101010101" pitchFamily="49" charset="-122"/>
              </a:rPr>
              <a:t>成假赋值对应编码的极大项的合取就是与该公式等值的主合取范式</a:t>
            </a:r>
          </a:p>
          <a:p>
            <a:pPr marL="257175" indent="-257175">
              <a:spcBef>
                <a:spcPts val="450"/>
              </a:spcBef>
              <a:spcAft>
                <a:spcPts val="450"/>
              </a:spcAft>
              <a:buFont typeface="Arial" panose="020B0604020202020204" pitchFamily="34" charset="0"/>
              <a:buChar char="•"/>
            </a:pPr>
            <a:r>
              <a:rPr lang="zh-CN" altLang="en-US" sz="1500" b="1">
                <a:solidFill>
                  <a:srgbClr val="C00000"/>
                </a:solidFill>
                <a:latin typeface="楷体" panose="02010609060101010101" pitchFamily="49" charset="-122"/>
                <a:ea typeface="楷体" panose="02010609060101010101" pitchFamily="49" charset="-122"/>
              </a:rPr>
              <a:t>公式的主析取范式的极小项编码集与其主合取范式的极大项编码集互补</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D21A0D2-6588-4EAA-BE2E-F1A2328FC88F}"/>
                  </a:ext>
                </a:extLst>
              </p:cNvPr>
              <p:cNvSpPr txBox="1"/>
              <p:nvPr/>
            </p:nvSpPr>
            <p:spPr>
              <a:xfrm>
                <a:off x="6691153" y="1297897"/>
                <a:ext cx="2269564" cy="972061"/>
              </a:xfrm>
              <a:prstGeom prst="rect">
                <a:avLst/>
              </a:prstGeom>
              <a:solidFill>
                <a:schemeClr val="accent5">
                  <a:lumMod val="20000"/>
                  <a:lumOff val="80000"/>
                  <a:alpha val="50000"/>
                </a:schemeClr>
              </a:solidFill>
            </p:spPr>
            <p:txBody>
              <a:bodyPr wrap="square" rtlCol="0">
                <a:spAutoFit/>
              </a:bodyPr>
              <a:lstStyle/>
              <a:p>
                <a:pPr algn="ctr"/>
                <a:r>
                  <a:rPr lang="zh-CN" altLang="en-US" sz="1200" b="1">
                    <a:solidFill>
                      <a:srgbClr val="002060"/>
                    </a:solidFill>
                  </a:rPr>
                  <a:t>公式</a:t>
                </a:r>
                <a14:m>
                  <m:oMath xmlns:m="http://schemas.openxmlformats.org/officeDocument/2006/math">
                    <m:r>
                      <a:rPr lang="en-US" altLang="zh-CN" sz="1200" b="1" i="1">
                        <a:solidFill>
                          <a:srgbClr val="002060"/>
                        </a:solidFill>
                        <a:latin typeface="Cambria Math" panose="02040503050406030204" pitchFamily="18" charset="0"/>
                      </a:rPr>
                      <m:t>𝑨</m:t>
                    </m:r>
                  </m:oMath>
                </a14:m>
                <a:r>
                  <a:rPr lang="zh-CN" altLang="en-US" sz="1200" b="1">
                    <a:solidFill>
                      <a:srgbClr val="002060"/>
                    </a:solidFill>
                  </a:rPr>
                  <a:t>的主析取范式</a:t>
                </a:r>
                <a:endParaRPr lang="en-US" altLang="zh-CN" sz="1200" b="1">
                  <a:solidFill>
                    <a:srgbClr val="002060"/>
                  </a:solidFill>
                </a:endParaRPr>
              </a:p>
              <a:p>
                <a:pPr algn="ctr"/>
                <a14:m>
                  <m:oMathPara xmlns:m="http://schemas.openxmlformats.org/officeDocument/2006/math">
                    <m:oMathParaPr>
                      <m:jc m:val="centerGroup"/>
                    </m:oMathParaPr>
                    <m:oMath xmlns:m="http://schemas.openxmlformats.org/officeDocument/2006/math">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𝒎</m:t>
                          </m:r>
                        </m:e>
                        <m:sub>
                          <m:r>
                            <a:rPr lang="en-US" altLang="zh-CN" sz="1200" b="1" i="1">
                              <a:solidFill>
                                <a:schemeClr val="accent6">
                                  <a:lumMod val="50000"/>
                                </a:schemeClr>
                              </a:solidFill>
                              <a:latin typeface="Cambria Math" panose="02040503050406030204" pitchFamily="18" charset="0"/>
                            </a:rPr>
                            <m:t>𝟒</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𝒎</m:t>
                          </m:r>
                        </m:e>
                        <m:sub>
                          <m:r>
                            <a:rPr lang="en-US" altLang="zh-CN" sz="1200" b="1" i="1">
                              <a:solidFill>
                                <a:schemeClr val="accent6">
                                  <a:lumMod val="50000"/>
                                </a:schemeClr>
                              </a:solidFill>
                              <a:latin typeface="Cambria Math" panose="02040503050406030204" pitchFamily="18" charset="0"/>
                            </a:rPr>
                            <m:t>𝟕</m:t>
                          </m:r>
                        </m:sub>
                      </m:sSub>
                    </m:oMath>
                  </m:oMathPara>
                </a14:m>
                <a:endParaRPr lang="en-US" altLang="zh-CN" sz="1200" b="1"/>
              </a:p>
              <a:p>
                <a:pPr algn="ctr">
                  <a:spcBef>
                    <a:spcPts val="900"/>
                  </a:spcBef>
                  <a:spcAft>
                    <a:spcPts val="225"/>
                  </a:spcAft>
                </a:pPr>
                <a:r>
                  <a:rPr lang="zh-CN" altLang="en-US" sz="1200" b="1">
                    <a:solidFill>
                      <a:srgbClr val="002060"/>
                    </a:solidFill>
                  </a:rPr>
                  <a:t>公式</a:t>
                </a:r>
                <a14:m>
                  <m:oMath xmlns:m="http://schemas.openxmlformats.org/officeDocument/2006/math">
                    <m:r>
                      <a:rPr lang="en-US" altLang="zh-CN" sz="1200" b="1" i="1">
                        <a:solidFill>
                          <a:srgbClr val="002060"/>
                        </a:solidFill>
                        <a:latin typeface="Cambria Math" panose="02040503050406030204" pitchFamily="18" charset="0"/>
                      </a:rPr>
                      <m:t>𝑨</m:t>
                    </m:r>
                  </m:oMath>
                </a14:m>
                <a:r>
                  <a:rPr lang="zh-CN" altLang="en-US" sz="1200" b="1">
                    <a:solidFill>
                      <a:srgbClr val="002060"/>
                    </a:solidFill>
                  </a:rPr>
                  <a:t>的主合取范式</a:t>
                </a:r>
                <a:endParaRPr lang="en-US" altLang="zh-CN" sz="1200" b="1">
                  <a:solidFill>
                    <a:srgbClr val="002060"/>
                  </a:solidFill>
                </a:endParaRPr>
              </a:p>
              <a:p>
                <a:pPr algn="ctr"/>
                <a14:m>
                  <m:oMathPara xmlns:m="http://schemas.openxmlformats.org/officeDocument/2006/math">
                    <m:oMathParaPr>
                      <m:jc m:val="centerGroup"/>
                    </m:oMathParaPr>
                    <m:oMath xmlns:m="http://schemas.openxmlformats.org/officeDocument/2006/math">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𝟎</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𝟏</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𝟐</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𝟑</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𝟓</m:t>
                          </m:r>
                        </m:sub>
                      </m:sSub>
                      <m:r>
                        <a:rPr lang="en-US" altLang="zh-CN" sz="1200" b="1" i="1">
                          <a:solidFill>
                            <a:schemeClr val="accent6">
                              <a:lumMod val="50000"/>
                            </a:schemeClr>
                          </a:solidFill>
                          <a:latin typeface="Cambria Math" panose="02040503050406030204" pitchFamily="18" charset="0"/>
                        </a:rPr>
                        <m:t>∧</m:t>
                      </m:r>
                      <m:sSub>
                        <m:sSubPr>
                          <m:ctrlPr>
                            <a:rPr lang="en-US" altLang="zh-CN" sz="1200" b="1" i="1">
                              <a:solidFill>
                                <a:schemeClr val="accent6">
                                  <a:lumMod val="50000"/>
                                </a:schemeClr>
                              </a:solidFill>
                              <a:latin typeface="Cambria Math" panose="02040503050406030204" pitchFamily="18" charset="0"/>
                            </a:rPr>
                          </m:ctrlPr>
                        </m:sSubPr>
                        <m:e>
                          <m:r>
                            <a:rPr lang="en-US" altLang="zh-CN" sz="1200" b="1" i="1">
                              <a:solidFill>
                                <a:schemeClr val="accent6">
                                  <a:lumMod val="50000"/>
                                </a:schemeClr>
                              </a:solidFill>
                              <a:latin typeface="Cambria Math" panose="02040503050406030204" pitchFamily="18" charset="0"/>
                            </a:rPr>
                            <m:t>𝑴</m:t>
                          </m:r>
                        </m:e>
                        <m:sub>
                          <m:r>
                            <a:rPr lang="en-US" altLang="zh-CN" sz="1200" b="1" i="1">
                              <a:solidFill>
                                <a:schemeClr val="accent6">
                                  <a:lumMod val="50000"/>
                                </a:schemeClr>
                              </a:solidFill>
                              <a:latin typeface="Cambria Math" panose="02040503050406030204" pitchFamily="18" charset="0"/>
                            </a:rPr>
                            <m:t>𝟔</m:t>
                          </m:r>
                        </m:sub>
                      </m:sSub>
                    </m:oMath>
                  </m:oMathPara>
                </a14:m>
                <a:endParaRPr lang="zh-CN" altLang="en-US" sz="1200" b="1"/>
              </a:p>
            </p:txBody>
          </p:sp>
        </mc:Choice>
        <mc:Fallback xmlns="">
          <p:sp>
            <p:nvSpPr>
              <p:cNvPr id="9" name="文本框 8">
                <a:extLst>
                  <a:ext uri="{FF2B5EF4-FFF2-40B4-BE49-F238E27FC236}">
                    <a16:creationId xmlns:a16="http://schemas.microsoft.com/office/drawing/2014/main" id="{DD21A0D2-6588-4EAA-BE2E-F1A2328FC88F}"/>
                  </a:ext>
                </a:extLst>
              </p:cNvPr>
              <p:cNvSpPr txBox="1">
                <a:spLocks noRot="1" noChangeAspect="1" noMove="1" noResize="1" noEditPoints="1" noAdjustHandles="1" noChangeArrowheads="1" noChangeShapeType="1" noTextEdit="1"/>
              </p:cNvSpPr>
              <p:nvPr/>
            </p:nvSpPr>
            <p:spPr>
              <a:xfrm>
                <a:off x="6691153" y="1297897"/>
                <a:ext cx="2269564" cy="972061"/>
              </a:xfrm>
              <a:prstGeom prst="rect">
                <a:avLst/>
              </a:prstGeom>
              <a:blipFill>
                <a:blip r:embed="rId2"/>
                <a:stretch>
                  <a:fillRect t="-6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48280E-C04E-442C-889A-C0B03198B4E8}"/>
                  </a:ext>
                </a:extLst>
              </p:cNvPr>
              <p:cNvSpPr txBox="1"/>
              <p:nvPr/>
            </p:nvSpPr>
            <p:spPr>
              <a:xfrm>
                <a:off x="6873707" y="724480"/>
                <a:ext cx="1904456" cy="523220"/>
              </a:xfrm>
              <a:prstGeom prst="rect">
                <a:avLst/>
              </a:prstGeom>
              <a:solidFill>
                <a:schemeClr val="accent4">
                  <a:lumMod val="20000"/>
                  <a:lumOff val="80000"/>
                </a:schemeClr>
              </a:solidFill>
            </p:spPr>
            <p:txBody>
              <a:bodyPr wrap="square" rtlCol="0">
                <a:spAutoFit/>
              </a:bodyPr>
              <a:lstStyle/>
              <a:p>
                <a:r>
                  <a:rPr lang="zh-CN" altLang="en-US" sz="1400" b="1">
                    <a:solidFill>
                      <a:schemeClr val="accent2">
                        <a:lumMod val="50000"/>
                      </a:schemeClr>
                    </a:solidFill>
                  </a:rPr>
                  <a:t>永真式的主范式记为</a:t>
                </a:r>
                <a14:m>
                  <m:oMath xmlns:m="http://schemas.openxmlformats.org/officeDocument/2006/math">
                    <m:r>
                      <a:rPr lang="en-US" altLang="zh-CN" sz="1400" b="1" i="1">
                        <a:solidFill>
                          <a:schemeClr val="accent2">
                            <a:lumMod val="50000"/>
                          </a:schemeClr>
                        </a:solidFill>
                        <a:latin typeface="Cambria Math" panose="02040503050406030204" pitchFamily="18" charset="0"/>
                      </a:rPr>
                      <m:t>𝟏</m:t>
                    </m:r>
                  </m:oMath>
                </a14:m>
                <a:endParaRPr lang="en-US" altLang="zh-CN" sz="1400" b="1">
                  <a:solidFill>
                    <a:schemeClr val="accent2">
                      <a:lumMod val="50000"/>
                    </a:schemeClr>
                  </a:solidFill>
                </a:endParaRPr>
              </a:p>
              <a:p>
                <a:r>
                  <a:rPr lang="zh-CN" altLang="en-US" sz="1400" b="1">
                    <a:solidFill>
                      <a:schemeClr val="accent2">
                        <a:lumMod val="50000"/>
                      </a:schemeClr>
                    </a:solidFill>
                  </a:rPr>
                  <a:t>矛盾式的主范式记为</a:t>
                </a:r>
                <a14:m>
                  <m:oMath xmlns:m="http://schemas.openxmlformats.org/officeDocument/2006/math">
                    <m:r>
                      <a:rPr lang="en-US" altLang="zh-CN" sz="1400" b="1" i="1">
                        <a:solidFill>
                          <a:schemeClr val="accent2">
                            <a:lumMod val="50000"/>
                          </a:schemeClr>
                        </a:solidFill>
                        <a:latin typeface="Cambria Math" panose="02040503050406030204" pitchFamily="18" charset="0"/>
                      </a:rPr>
                      <m:t>𝟎</m:t>
                    </m:r>
                  </m:oMath>
                </a14:m>
                <a:endParaRPr lang="zh-CN" altLang="en-US" sz="1400" b="1">
                  <a:solidFill>
                    <a:schemeClr val="accent2">
                      <a:lumMod val="50000"/>
                    </a:schemeClr>
                  </a:solidFill>
                </a:endParaRPr>
              </a:p>
            </p:txBody>
          </p:sp>
        </mc:Choice>
        <mc:Fallback xmlns="">
          <p:sp>
            <p:nvSpPr>
              <p:cNvPr id="10" name="文本框 9">
                <a:extLst>
                  <a:ext uri="{FF2B5EF4-FFF2-40B4-BE49-F238E27FC236}">
                    <a16:creationId xmlns:a16="http://schemas.microsoft.com/office/drawing/2014/main" id="{BC48280E-C04E-442C-889A-C0B03198B4E8}"/>
                  </a:ext>
                </a:extLst>
              </p:cNvPr>
              <p:cNvSpPr txBox="1">
                <a:spLocks noRot="1" noChangeAspect="1" noMove="1" noResize="1" noEditPoints="1" noAdjustHandles="1" noChangeArrowheads="1" noChangeShapeType="1" noTextEdit="1"/>
              </p:cNvSpPr>
              <p:nvPr/>
            </p:nvSpPr>
            <p:spPr>
              <a:xfrm>
                <a:off x="6873707" y="724480"/>
                <a:ext cx="1904456" cy="523220"/>
              </a:xfrm>
              <a:prstGeom prst="rect">
                <a:avLst/>
              </a:prstGeom>
              <a:blipFill>
                <a:blip r:embed="rId3"/>
                <a:stretch>
                  <a:fillRect l="-962" t="-2326" b="-104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1FB13299-3C91-49D9-AEB3-B68E999129B5}"/>
                  </a:ext>
                </a:extLst>
              </p:cNvPr>
              <p:cNvGraphicFramePr>
                <a:graphicFrameLocks noGrp="1"/>
              </p:cNvGraphicFramePr>
              <p:nvPr>
                <p:extLst>
                  <p:ext uri="{D42A27DB-BD31-4B8C-83A1-F6EECF244321}">
                    <p14:modId xmlns:p14="http://schemas.microsoft.com/office/powerpoint/2010/main" val="4165878072"/>
                  </p:ext>
                </p:extLst>
              </p:nvPr>
            </p:nvGraphicFramePr>
            <p:xfrm>
              <a:off x="473774" y="2405542"/>
              <a:ext cx="5248362" cy="2243842"/>
            </p:xfrm>
            <a:graphic>
              <a:graphicData uri="http://schemas.openxmlformats.org/drawingml/2006/table">
                <a:tbl>
                  <a:tblPr firstRow="1" bandRow="1">
                    <a:tableStyleId>{5C22544A-7EE6-4342-B048-85BDC9FD1C3A}</a:tableStyleId>
                  </a:tblPr>
                  <a:tblGrid>
                    <a:gridCol w="228374">
                      <a:extLst>
                        <a:ext uri="{9D8B030D-6E8A-4147-A177-3AD203B41FA5}">
                          <a16:colId xmlns:a16="http://schemas.microsoft.com/office/drawing/2014/main" val="3646969759"/>
                        </a:ext>
                      </a:extLst>
                    </a:gridCol>
                    <a:gridCol w="285750">
                      <a:extLst>
                        <a:ext uri="{9D8B030D-6E8A-4147-A177-3AD203B41FA5}">
                          <a16:colId xmlns:a16="http://schemas.microsoft.com/office/drawing/2014/main" val="2385045719"/>
                        </a:ext>
                      </a:extLst>
                    </a:gridCol>
                    <a:gridCol w="285750">
                      <a:extLst>
                        <a:ext uri="{9D8B030D-6E8A-4147-A177-3AD203B41FA5}">
                          <a16:colId xmlns:a16="http://schemas.microsoft.com/office/drawing/2014/main" val="2657298211"/>
                        </a:ext>
                      </a:extLst>
                    </a:gridCol>
                    <a:gridCol w="311728">
                      <a:extLst>
                        <a:ext uri="{9D8B030D-6E8A-4147-A177-3AD203B41FA5}">
                          <a16:colId xmlns:a16="http://schemas.microsoft.com/office/drawing/2014/main" val="2026744481"/>
                        </a:ext>
                      </a:extLst>
                    </a:gridCol>
                    <a:gridCol w="597477">
                      <a:extLst>
                        <a:ext uri="{9D8B030D-6E8A-4147-A177-3AD203B41FA5}">
                          <a16:colId xmlns:a16="http://schemas.microsoft.com/office/drawing/2014/main" val="1157612828"/>
                        </a:ext>
                      </a:extLst>
                    </a:gridCol>
                    <a:gridCol w="1189759">
                      <a:extLst>
                        <a:ext uri="{9D8B030D-6E8A-4147-A177-3AD203B41FA5}">
                          <a16:colId xmlns:a16="http://schemas.microsoft.com/office/drawing/2014/main" val="1060052825"/>
                        </a:ext>
                      </a:extLst>
                    </a:gridCol>
                    <a:gridCol w="472786">
                      <a:extLst>
                        <a:ext uri="{9D8B030D-6E8A-4147-A177-3AD203B41FA5}">
                          <a16:colId xmlns:a16="http://schemas.microsoft.com/office/drawing/2014/main" val="1950704489"/>
                        </a:ext>
                      </a:extLst>
                    </a:gridCol>
                    <a:gridCol w="1044287">
                      <a:extLst>
                        <a:ext uri="{9D8B030D-6E8A-4147-A177-3AD203B41FA5}">
                          <a16:colId xmlns:a16="http://schemas.microsoft.com/office/drawing/2014/main" val="1122696659"/>
                        </a:ext>
                      </a:extLst>
                    </a:gridCol>
                    <a:gridCol w="832451">
                      <a:extLst>
                        <a:ext uri="{9D8B030D-6E8A-4147-A177-3AD203B41FA5}">
                          <a16:colId xmlns:a16="http://schemas.microsoft.com/office/drawing/2014/main" val="3752349070"/>
                        </a:ext>
                      </a:extLst>
                    </a:gridCol>
                  </a:tblGrid>
                  <a:tr h="278130">
                    <a:tc>
                      <a:txBody>
                        <a:bodyPr/>
                        <a:lstStyle/>
                        <a:p>
                          <a:pPr algn="ctr"/>
                          <a14:m>
                            <m:oMathPara xmlns:m="http://schemas.openxmlformats.org/officeDocument/2006/math">
                              <m:oMathParaPr>
                                <m:jc m:val="centerGroup"/>
                              </m:oMathParaPr>
                              <m:oMath xmlns:m="http://schemas.openxmlformats.org/officeDocument/2006/math">
                                <m:r>
                                  <a:rPr lang="en-US" altLang="zh-CN" sz="1100" i="1" smtClean="0">
                                    <a:solidFill>
                                      <a:schemeClr val="bg1"/>
                                    </a:solidFill>
                                    <a:latin typeface="Cambria Math" panose="02040503050406030204" pitchFamily="18" charset="0"/>
                                  </a:rPr>
                                  <m:t>𝑝</m:t>
                                </m:r>
                              </m:oMath>
                            </m:oMathPara>
                          </a14:m>
                          <a:endParaRPr lang="zh-CN" altLang="en-US" sz="1100">
                            <a:solidFill>
                              <a:schemeClr val="bg1"/>
                            </a:solidFill>
                          </a:endParaRPr>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100" i="1" smtClean="0">
                                    <a:solidFill>
                                      <a:schemeClr val="bg1"/>
                                    </a:solidFill>
                                    <a:latin typeface="Cambria Math" panose="02040503050406030204" pitchFamily="18" charset="0"/>
                                  </a:rPr>
                                  <m:t>𝑞</m:t>
                                </m:r>
                              </m:oMath>
                            </m:oMathPara>
                          </a14:m>
                          <a:endParaRPr lang="zh-CN" altLang="en-US" sz="1100">
                            <a:solidFill>
                              <a:schemeClr val="bg1"/>
                            </a:solidFill>
                          </a:endParaRPr>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100" i="1" smtClean="0">
                                    <a:solidFill>
                                      <a:schemeClr val="bg1"/>
                                    </a:solidFill>
                                    <a:latin typeface="Cambria Math" panose="02040503050406030204" pitchFamily="18" charset="0"/>
                                  </a:rPr>
                                  <m:t>𝑟</m:t>
                                </m:r>
                              </m:oMath>
                            </m:oMathPara>
                          </a14:m>
                          <a:endParaRPr lang="zh-CN" altLang="en-US" sz="1100">
                            <a:solidFill>
                              <a:schemeClr val="bg1"/>
                            </a:solidFill>
                          </a:endParaRPr>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100" b="0" i="1" kern="1200" smtClean="0">
                                    <a:solidFill>
                                      <a:schemeClr val="bg1"/>
                                    </a:solidFill>
                                    <a:latin typeface="Cambria Math" panose="02040503050406030204" pitchFamily="18" charset="0"/>
                                    <a:ea typeface="+mn-ea"/>
                                    <a:cs typeface="+mn-cs"/>
                                  </a:rPr>
                                  <m:t>¬</m:t>
                                </m:r>
                                <m:r>
                                  <a:rPr lang="en-US" altLang="zh-CN" sz="1100" b="0" i="1" kern="1200" smtClean="0">
                                    <a:solidFill>
                                      <a:schemeClr val="bg1"/>
                                    </a:solidFill>
                                    <a:latin typeface="Cambria Math" panose="02040503050406030204" pitchFamily="18" charset="0"/>
                                    <a:ea typeface="+mn-ea"/>
                                    <a:cs typeface="+mn-cs"/>
                                  </a:rPr>
                                  <m:t>𝑞</m:t>
                                </m:r>
                              </m:oMath>
                            </m:oMathPara>
                          </a14:m>
                          <a:endParaRPr lang="zh-CN" altLang="en-US" sz="1100" b="0" i="1" kern="1200">
                            <a:solidFill>
                              <a:schemeClr val="bg1"/>
                            </a:solidFill>
                            <a:latin typeface="Cambria Math" panose="02040503050406030204" pitchFamily="18" charset="0"/>
                            <a:ea typeface="+mn-ea"/>
                            <a:cs typeface="+mn-cs"/>
                          </a:endParaRPr>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100" b="0" i="1" smtClean="0">
                                    <a:solidFill>
                                      <a:schemeClr val="bg1"/>
                                    </a:solidFill>
                                    <a:latin typeface="Cambria Math" panose="02040503050406030204" pitchFamily="18" charset="0"/>
                                  </a:rPr>
                                  <m:t>𝑝</m:t>
                                </m:r>
                                <m:r>
                                  <a:rPr lang="en-US" altLang="zh-CN" sz="1100" b="0" i="1" smtClean="0">
                                    <a:solidFill>
                                      <a:schemeClr val="bg1"/>
                                    </a:solidFill>
                                    <a:latin typeface="Cambria Math" panose="02040503050406030204" pitchFamily="18" charset="0"/>
                                  </a:rPr>
                                  <m:t>∧¬</m:t>
                                </m:r>
                                <m:r>
                                  <a:rPr lang="en-US" altLang="zh-CN" sz="1100" b="0" i="1" smtClean="0">
                                    <a:solidFill>
                                      <a:schemeClr val="bg1"/>
                                    </a:solidFill>
                                    <a:latin typeface="Cambria Math" panose="02040503050406030204" pitchFamily="18" charset="0"/>
                                  </a:rPr>
                                  <m:t>𝑞</m:t>
                                </m:r>
                              </m:oMath>
                            </m:oMathPara>
                          </a14:m>
                          <a:endParaRPr lang="zh-CN" altLang="en-US" sz="1100" b="0">
                            <a:solidFill>
                              <a:schemeClr val="bg1"/>
                            </a:solidFill>
                          </a:endParaRPr>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100" b="0" i="1" kern="1200" smtClean="0">
                                    <a:solidFill>
                                      <a:schemeClr val="bg1"/>
                                    </a:solidFill>
                                    <a:latin typeface="Cambria Math" panose="02040503050406030204" pitchFamily="18" charset="0"/>
                                    <a:ea typeface="+mn-ea"/>
                                    <a:cs typeface="+mn-cs"/>
                                  </a:rPr>
                                  <m:t>𝐵</m:t>
                                </m:r>
                                <m:r>
                                  <a:rPr lang="en-US" altLang="zh-CN" sz="1100" b="0" i="1" kern="1200" smtClean="0">
                                    <a:solidFill>
                                      <a:schemeClr val="bg1"/>
                                    </a:solidFill>
                                    <a:latin typeface="Cambria Math" panose="02040503050406030204" pitchFamily="18" charset="0"/>
                                    <a:ea typeface="+mn-ea"/>
                                    <a:cs typeface="+mn-cs"/>
                                  </a:rPr>
                                  <m:t>= </m:t>
                                </m:r>
                                <m:r>
                                  <a:rPr lang="en-US" altLang="zh-CN" sz="1100" b="0" i="1" kern="1200" smtClean="0">
                                    <a:solidFill>
                                      <a:schemeClr val="bg1"/>
                                    </a:solidFill>
                                    <a:latin typeface="Cambria Math" panose="02040503050406030204" pitchFamily="18" charset="0"/>
                                    <a:ea typeface="+mn-ea"/>
                                    <a:cs typeface="+mn-cs"/>
                                  </a:rPr>
                                  <m:t>𝑟</m:t>
                                </m:r>
                                <m:r>
                                  <a:rPr lang="en-US" altLang="zh-CN" sz="1100" b="0" i="1" kern="1200" smtClean="0">
                                    <a:solidFill>
                                      <a:schemeClr val="bg1"/>
                                    </a:solidFill>
                                    <a:latin typeface="Cambria Math" panose="02040503050406030204" pitchFamily="18" charset="0"/>
                                    <a:ea typeface="+mn-ea"/>
                                    <a:cs typeface="+mn-cs"/>
                                  </a:rPr>
                                  <m:t>∨</m:t>
                                </m:r>
                                <m:d>
                                  <m:dPr>
                                    <m:ctrlPr>
                                      <a:rPr lang="en-US" altLang="zh-CN" sz="1100" b="0" i="1" kern="1200" smtClean="0">
                                        <a:solidFill>
                                          <a:schemeClr val="bg1"/>
                                        </a:solidFill>
                                        <a:latin typeface="Cambria Math" panose="02040503050406030204" pitchFamily="18" charset="0"/>
                                        <a:ea typeface="+mn-ea"/>
                                        <a:cs typeface="+mn-cs"/>
                                      </a:rPr>
                                    </m:ctrlPr>
                                  </m:dPr>
                                  <m:e>
                                    <m:r>
                                      <a:rPr lang="en-US" altLang="zh-CN" sz="1100" b="0" i="1" kern="1200" smtClean="0">
                                        <a:solidFill>
                                          <a:schemeClr val="bg1"/>
                                        </a:solidFill>
                                        <a:latin typeface="Cambria Math" panose="02040503050406030204" pitchFamily="18" charset="0"/>
                                        <a:ea typeface="+mn-ea"/>
                                        <a:cs typeface="+mn-cs"/>
                                      </a:rPr>
                                      <m:t>𝑝</m:t>
                                    </m:r>
                                    <m:r>
                                      <a:rPr lang="en-US" altLang="zh-CN" sz="1100" b="0" i="1" kern="1200" smtClean="0">
                                        <a:solidFill>
                                          <a:schemeClr val="bg1"/>
                                        </a:solidFill>
                                        <a:latin typeface="Cambria Math" panose="02040503050406030204" pitchFamily="18" charset="0"/>
                                        <a:ea typeface="+mn-ea"/>
                                        <a:cs typeface="+mn-cs"/>
                                      </a:rPr>
                                      <m:t>∧¬</m:t>
                                    </m:r>
                                    <m:r>
                                      <a:rPr lang="en-US" altLang="zh-CN" sz="1100" b="0" i="1" kern="1200" smtClean="0">
                                        <a:solidFill>
                                          <a:schemeClr val="bg1"/>
                                        </a:solidFill>
                                        <a:latin typeface="Cambria Math" panose="02040503050406030204" pitchFamily="18" charset="0"/>
                                        <a:ea typeface="+mn-ea"/>
                                        <a:cs typeface="+mn-cs"/>
                                      </a:rPr>
                                      <m:t>𝑞</m:t>
                                    </m:r>
                                  </m:e>
                                </m:d>
                              </m:oMath>
                            </m:oMathPara>
                          </a14:m>
                          <a:endParaRPr lang="zh-CN" altLang="en-US" sz="1100" b="0" i="0" kern="1200">
                            <a:solidFill>
                              <a:schemeClr val="bg1"/>
                            </a:solidFill>
                            <a:latin typeface="Cambria Math" panose="02040503050406030204" pitchFamily="18" charset="0"/>
                            <a:ea typeface="+mn-ea"/>
                            <a:cs typeface="+mn-cs"/>
                          </a:endParaRPr>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100" b="0" i="1" kern="1200" smtClean="0">
                                    <a:solidFill>
                                      <a:schemeClr val="bg1"/>
                                    </a:solidFill>
                                    <a:latin typeface="Cambria Math" panose="02040503050406030204" pitchFamily="18" charset="0"/>
                                    <a:ea typeface="+mn-ea"/>
                                    <a:cs typeface="+mn-cs"/>
                                  </a:rPr>
                                  <m:t>𝑝</m:t>
                                </m:r>
                                <m:r>
                                  <a:rPr lang="en-US" altLang="zh-CN" sz="1100" b="0" i="1" kern="1200" smtClean="0">
                                    <a:solidFill>
                                      <a:schemeClr val="bg1"/>
                                    </a:solidFill>
                                    <a:latin typeface="Cambria Math" panose="02040503050406030204" pitchFamily="18" charset="0"/>
                                    <a:ea typeface="+mn-ea"/>
                                    <a:cs typeface="+mn-cs"/>
                                  </a:rPr>
                                  <m:t>∧</m:t>
                                </m:r>
                                <m:r>
                                  <a:rPr lang="en-US" altLang="zh-CN" sz="1100" b="0" i="1" kern="1200" smtClean="0">
                                    <a:solidFill>
                                      <a:schemeClr val="bg1"/>
                                    </a:solidFill>
                                    <a:latin typeface="Cambria Math" panose="02040503050406030204" pitchFamily="18" charset="0"/>
                                    <a:ea typeface="+mn-ea"/>
                                    <a:cs typeface="+mn-cs"/>
                                  </a:rPr>
                                  <m:t>𝑞</m:t>
                                </m:r>
                              </m:oMath>
                            </m:oMathPara>
                          </a14:m>
                          <a:endParaRPr lang="zh-CN" altLang="en-US" sz="1100" b="0" i="0" kern="1200">
                            <a:solidFill>
                              <a:schemeClr val="bg1"/>
                            </a:solidFill>
                            <a:latin typeface="Cambria Math" panose="02040503050406030204" pitchFamily="18" charset="0"/>
                            <a:ea typeface="+mn-ea"/>
                            <a:cs typeface="+mn-cs"/>
                          </a:endParaRPr>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100" b="0" i="1" kern="1200" smtClean="0">
                                    <a:solidFill>
                                      <a:schemeClr val="bg1"/>
                                    </a:solidFill>
                                    <a:latin typeface="Cambria Math" panose="02040503050406030204" pitchFamily="18" charset="0"/>
                                    <a:ea typeface="+mn-ea"/>
                                    <a:cs typeface="+mn-cs"/>
                                  </a:rPr>
                                  <m:t>𝐶</m:t>
                                </m:r>
                                <m:r>
                                  <a:rPr lang="en-US" altLang="zh-CN" sz="1100" b="0" i="1" kern="1200" smtClean="0">
                                    <a:solidFill>
                                      <a:schemeClr val="bg1"/>
                                    </a:solidFill>
                                    <a:latin typeface="Cambria Math" panose="02040503050406030204" pitchFamily="18" charset="0"/>
                                    <a:ea typeface="+mn-ea"/>
                                    <a:cs typeface="+mn-cs"/>
                                  </a:rPr>
                                  <m:t>=</m:t>
                                </m:r>
                                <m:r>
                                  <a:rPr lang="en-US" altLang="zh-CN" sz="1100" b="0" i="1" kern="1200" smtClean="0">
                                    <a:solidFill>
                                      <a:schemeClr val="bg1"/>
                                    </a:solidFill>
                                    <a:latin typeface="Cambria Math" panose="02040503050406030204" pitchFamily="18" charset="0"/>
                                    <a:ea typeface="+mn-ea"/>
                                    <a:cs typeface="+mn-cs"/>
                                  </a:rPr>
                                  <m:t>𝑟</m:t>
                                </m:r>
                                <m:r>
                                  <a:rPr lang="en-US" altLang="zh-CN" sz="1100" b="0" i="1" kern="1200" smtClean="0">
                                    <a:solidFill>
                                      <a:schemeClr val="bg1"/>
                                    </a:solidFill>
                                    <a:latin typeface="Cambria Math" panose="02040503050406030204" pitchFamily="18" charset="0"/>
                                    <a:ea typeface="+mn-ea"/>
                                    <a:cs typeface="+mn-cs"/>
                                  </a:rPr>
                                  <m:t>→</m:t>
                                </m:r>
                                <m:r>
                                  <a:rPr lang="en-US" altLang="zh-CN" sz="1100" b="0" i="1" kern="1200" smtClean="0">
                                    <a:solidFill>
                                      <a:schemeClr val="bg1"/>
                                    </a:solidFill>
                                    <a:latin typeface="Cambria Math" panose="02040503050406030204" pitchFamily="18" charset="0"/>
                                    <a:ea typeface="+mn-ea"/>
                                    <a:cs typeface="+mn-cs"/>
                                  </a:rPr>
                                  <m:t>𝑝</m:t>
                                </m:r>
                                <m:r>
                                  <a:rPr lang="en-US" altLang="zh-CN" sz="1100" b="0" i="1" kern="1200" smtClean="0">
                                    <a:solidFill>
                                      <a:schemeClr val="bg1"/>
                                    </a:solidFill>
                                    <a:latin typeface="Cambria Math" panose="02040503050406030204" pitchFamily="18" charset="0"/>
                                    <a:ea typeface="+mn-ea"/>
                                    <a:cs typeface="+mn-cs"/>
                                  </a:rPr>
                                  <m:t>∧</m:t>
                                </m:r>
                                <m:r>
                                  <a:rPr lang="en-US" altLang="zh-CN" sz="1100" b="0" i="1" kern="1200" smtClean="0">
                                    <a:solidFill>
                                      <a:schemeClr val="bg1"/>
                                    </a:solidFill>
                                    <a:latin typeface="Cambria Math" panose="02040503050406030204" pitchFamily="18" charset="0"/>
                                    <a:ea typeface="+mn-ea"/>
                                    <a:cs typeface="+mn-cs"/>
                                  </a:rPr>
                                  <m:t>𝑞</m:t>
                                </m:r>
                              </m:oMath>
                            </m:oMathPara>
                          </a14:m>
                          <a:endParaRPr lang="zh-CN" altLang="en-US" sz="1100" b="0" i="0" kern="1200">
                            <a:solidFill>
                              <a:schemeClr val="bg1"/>
                            </a:solidFill>
                            <a:latin typeface="Cambria Math" panose="02040503050406030204" pitchFamily="18" charset="0"/>
                            <a:ea typeface="+mn-ea"/>
                            <a:cs typeface="+mn-cs"/>
                          </a:endParaRPr>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100" b="0" i="1" smtClean="0">
                                    <a:solidFill>
                                      <a:schemeClr val="bg1"/>
                                    </a:solidFill>
                                    <a:latin typeface="Cambria Math" panose="02040503050406030204" pitchFamily="18" charset="0"/>
                                  </a:rPr>
                                  <m:t>𝐴</m:t>
                                </m:r>
                                <m:r>
                                  <a:rPr lang="en-US" altLang="zh-CN" sz="1100" b="0" i="1" kern="1200" smtClean="0">
                                    <a:solidFill>
                                      <a:schemeClr val="bg1"/>
                                    </a:solidFill>
                                    <a:latin typeface="Cambria Math" panose="02040503050406030204" pitchFamily="18" charset="0"/>
                                    <a:ea typeface="+mn-ea"/>
                                    <a:cs typeface="+mn-cs"/>
                                  </a:rPr>
                                  <m:t>=</m:t>
                                </m:r>
                                <m:r>
                                  <a:rPr lang="en-US" altLang="zh-CN" sz="1100" b="0" i="1" kern="1200" smtClean="0">
                                    <a:solidFill>
                                      <a:schemeClr val="bg1"/>
                                    </a:solidFill>
                                    <a:latin typeface="Cambria Math" panose="02040503050406030204" pitchFamily="18" charset="0"/>
                                    <a:ea typeface="+mn-ea"/>
                                    <a:cs typeface="+mn-cs"/>
                                  </a:rPr>
                                  <m:t>𝐵</m:t>
                                </m:r>
                                <m:r>
                                  <a:rPr lang="en-US" altLang="zh-CN" sz="1100" b="0" i="1" kern="1200" smtClean="0">
                                    <a:solidFill>
                                      <a:schemeClr val="bg1"/>
                                    </a:solidFill>
                                    <a:latin typeface="Cambria Math" panose="02040503050406030204" pitchFamily="18" charset="0"/>
                                    <a:ea typeface="+mn-ea"/>
                                    <a:cs typeface="+mn-cs"/>
                                  </a:rPr>
                                  <m:t>∧</m:t>
                                </m:r>
                                <m:r>
                                  <a:rPr lang="en-US" altLang="zh-CN" sz="1100" b="0" i="1" kern="1200" baseline="0" smtClean="0">
                                    <a:solidFill>
                                      <a:schemeClr val="bg1"/>
                                    </a:solidFill>
                                    <a:latin typeface="Cambria Math" panose="02040503050406030204" pitchFamily="18" charset="0"/>
                                    <a:ea typeface="+mn-ea"/>
                                    <a:cs typeface="+mn-cs"/>
                                  </a:rPr>
                                  <m:t>𝐶</m:t>
                                </m:r>
                              </m:oMath>
                            </m:oMathPara>
                          </a14:m>
                          <a:endParaRPr lang="zh-CN" altLang="en-US" sz="1100" b="0" i="1" kern="1200">
                            <a:solidFill>
                              <a:schemeClr val="bg1"/>
                            </a:solidFill>
                            <a:latin typeface="Cambria Math" panose="02040503050406030204" pitchFamily="18" charset="0"/>
                            <a:ea typeface="+mn-ea"/>
                            <a:cs typeface="+mn-cs"/>
                          </a:endParaRPr>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2136560173"/>
                      </a:ext>
                    </a:extLst>
                  </a:tr>
                  <a:tr h="245714">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a:solidFill>
                                <a:schemeClr val="accent2">
                                  <a:lumMod val="50000"/>
                                </a:schemeClr>
                              </a:solidFill>
                            </a:rPr>
                            <a:t>1</a:t>
                          </a:r>
                          <a:endParaRPr lang="zh-CN" altLang="en-US" sz="1100" b="1">
                            <a:solidFill>
                              <a:schemeClr val="accent2">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1178464426"/>
                      </a:ext>
                    </a:extLst>
                  </a:tr>
                  <a:tr h="245714">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a:solidFill>
                                <a:schemeClr val="accent2">
                                  <a:lumMod val="50000"/>
                                </a:schemeClr>
                              </a:solidFill>
                            </a:rPr>
                            <a:t>1</a:t>
                          </a:r>
                          <a:endParaRPr lang="zh-CN" altLang="en-US" sz="1100" b="1">
                            <a:solidFill>
                              <a:schemeClr val="accent2">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615803460"/>
                      </a:ext>
                    </a:extLst>
                  </a:tr>
                  <a:tr h="245714">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1981090712"/>
                      </a:ext>
                    </a:extLst>
                  </a:tr>
                  <a:tr h="245714">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2119871782"/>
                      </a:ext>
                    </a:extLst>
                  </a:tr>
                  <a:tr h="245714">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4">
                            <a:lumMod val="40000"/>
                            <a:lumOff val="60000"/>
                            <a:alpha val="50000"/>
                          </a:schemeClr>
                        </a:solidFill>
                      </a:tcPr>
                    </a:tc>
                    <a:extLst>
                      <a:ext uri="{0D108BD9-81ED-4DB2-BD59-A6C34878D82A}">
                        <a16:rowId xmlns:a16="http://schemas.microsoft.com/office/drawing/2014/main" val="3361361477"/>
                      </a:ext>
                    </a:extLst>
                  </a:tr>
                  <a:tr h="245714">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2822622205"/>
                      </a:ext>
                    </a:extLst>
                  </a:tr>
                  <a:tr h="245714">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1068817845"/>
                      </a:ext>
                    </a:extLst>
                  </a:tr>
                  <a:tr h="245714">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4">
                            <a:lumMod val="60000"/>
                            <a:lumOff val="40000"/>
                            <a:alpha val="50000"/>
                          </a:schemeClr>
                        </a:solidFill>
                      </a:tcPr>
                    </a:tc>
                    <a:extLst>
                      <a:ext uri="{0D108BD9-81ED-4DB2-BD59-A6C34878D82A}">
                        <a16:rowId xmlns:a16="http://schemas.microsoft.com/office/drawing/2014/main" val="1936679581"/>
                      </a:ext>
                    </a:extLst>
                  </a:tr>
                </a:tbl>
              </a:graphicData>
            </a:graphic>
          </p:graphicFrame>
        </mc:Choice>
        <mc:Fallback xmlns="">
          <p:graphicFrame>
            <p:nvGraphicFramePr>
              <p:cNvPr id="17" name="表格 16">
                <a:extLst>
                  <a:ext uri="{FF2B5EF4-FFF2-40B4-BE49-F238E27FC236}">
                    <a16:creationId xmlns:a16="http://schemas.microsoft.com/office/drawing/2014/main" id="{1FB13299-3C91-49D9-AEB3-B68E999129B5}"/>
                  </a:ext>
                </a:extLst>
              </p:cNvPr>
              <p:cNvGraphicFramePr>
                <a:graphicFrameLocks noGrp="1"/>
              </p:cNvGraphicFramePr>
              <p:nvPr>
                <p:extLst>
                  <p:ext uri="{D42A27DB-BD31-4B8C-83A1-F6EECF244321}">
                    <p14:modId xmlns:p14="http://schemas.microsoft.com/office/powerpoint/2010/main" val="4165878072"/>
                  </p:ext>
                </p:extLst>
              </p:nvPr>
            </p:nvGraphicFramePr>
            <p:xfrm>
              <a:off x="473774" y="2405542"/>
              <a:ext cx="5248362" cy="2243842"/>
            </p:xfrm>
            <a:graphic>
              <a:graphicData uri="http://schemas.openxmlformats.org/drawingml/2006/table">
                <a:tbl>
                  <a:tblPr firstRow="1" bandRow="1">
                    <a:tableStyleId>{5C22544A-7EE6-4342-B048-85BDC9FD1C3A}</a:tableStyleId>
                  </a:tblPr>
                  <a:tblGrid>
                    <a:gridCol w="228374">
                      <a:extLst>
                        <a:ext uri="{9D8B030D-6E8A-4147-A177-3AD203B41FA5}">
                          <a16:colId xmlns:a16="http://schemas.microsoft.com/office/drawing/2014/main" val="3646969759"/>
                        </a:ext>
                      </a:extLst>
                    </a:gridCol>
                    <a:gridCol w="285750">
                      <a:extLst>
                        <a:ext uri="{9D8B030D-6E8A-4147-A177-3AD203B41FA5}">
                          <a16:colId xmlns:a16="http://schemas.microsoft.com/office/drawing/2014/main" val="2385045719"/>
                        </a:ext>
                      </a:extLst>
                    </a:gridCol>
                    <a:gridCol w="285750">
                      <a:extLst>
                        <a:ext uri="{9D8B030D-6E8A-4147-A177-3AD203B41FA5}">
                          <a16:colId xmlns:a16="http://schemas.microsoft.com/office/drawing/2014/main" val="2657298211"/>
                        </a:ext>
                      </a:extLst>
                    </a:gridCol>
                    <a:gridCol w="311728">
                      <a:extLst>
                        <a:ext uri="{9D8B030D-6E8A-4147-A177-3AD203B41FA5}">
                          <a16:colId xmlns:a16="http://schemas.microsoft.com/office/drawing/2014/main" val="2026744481"/>
                        </a:ext>
                      </a:extLst>
                    </a:gridCol>
                    <a:gridCol w="597477">
                      <a:extLst>
                        <a:ext uri="{9D8B030D-6E8A-4147-A177-3AD203B41FA5}">
                          <a16:colId xmlns:a16="http://schemas.microsoft.com/office/drawing/2014/main" val="1157612828"/>
                        </a:ext>
                      </a:extLst>
                    </a:gridCol>
                    <a:gridCol w="1189759">
                      <a:extLst>
                        <a:ext uri="{9D8B030D-6E8A-4147-A177-3AD203B41FA5}">
                          <a16:colId xmlns:a16="http://schemas.microsoft.com/office/drawing/2014/main" val="1060052825"/>
                        </a:ext>
                      </a:extLst>
                    </a:gridCol>
                    <a:gridCol w="472786">
                      <a:extLst>
                        <a:ext uri="{9D8B030D-6E8A-4147-A177-3AD203B41FA5}">
                          <a16:colId xmlns:a16="http://schemas.microsoft.com/office/drawing/2014/main" val="1950704489"/>
                        </a:ext>
                      </a:extLst>
                    </a:gridCol>
                    <a:gridCol w="1044287">
                      <a:extLst>
                        <a:ext uri="{9D8B030D-6E8A-4147-A177-3AD203B41FA5}">
                          <a16:colId xmlns:a16="http://schemas.microsoft.com/office/drawing/2014/main" val="1122696659"/>
                        </a:ext>
                      </a:extLst>
                    </a:gridCol>
                    <a:gridCol w="832451">
                      <a:extLst>
                        <a:ext uri="{9D8B030D-6E8A-4147-A177-3AD203B41FA5}">
                          <a16:colId xmlns:a16="http://schemas.microsoft.com/office/drawing/2014/main" val="3752349070"/>
                        </a:ext>
                      </a:extLst>
                    </a:gridCol>
                  </a:tblGrid>
                  <a:tr h="278130">
                    <a:tc>
                      <a:txBody>
                        <a:bodyPr/>
                        <a:lstStyle/>
                        <a:p>
                          <a:endParaRPr lang="zh-CN"/>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blipFill>
                          <a:blip r:embed="rId4"/>
                          <a:stretch>
                            <a:fillRect r="-2171053" b="-717391"/>
                          </a:stretch>
                        </a:blipFill>
                      </a:tcPr>
                    </a:tc>
                    <a:tc>
                      <a:txBody>
                        <a:bodyPr/>
                        <a:lstStyle/>
                        <a:p>
                          <a:endParaRPr lang="zh-CN"/>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blipFill>
                          <a:blip r:embed="rId4"/>
                          <a:stretch>
                            <a:fillRect l="-82609" r="-1693478" b="-717391"/>
                          </a:stretch>
                        </a:blipFill>
                      </a:tcPr>
                    </a:tc>
                    <a:tc>
                      <a:txBody>
                        <a:bodyPr/>
                        <a:lstStyle/>
                        <a:p>
                          <a:endParaRPr lang="zh-CN"/>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blipFill>
                          <a:blip r:embed="rId4"/>
                          <a:stretch>
                            <a:fillRect l="-178723" r="-1557447" b="-717391"/>
                          </a:stretch>
                        </a:blipFill>
                      </a:tcPr>
                    </a:tc>
                    <a:tc>
                      <a:txBody>
                        <a:bodyPr/>
                        <a:lstStyle/>
                        <a:p>
                          <a:endParaRPr lang="zh-CN"/>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blipFill>
                          <a:blip r:embed="rId4"/>
                          <a:stretch>
                            <a:fillRect l="-251923" r="-1307692" b="-717391"/>
                          </a:stretch>
                        </a:blipFill>
                      </a:tcPr>
                    </a:tc>
                    <a:tc>
                      <a:txBody>
                        <a:bodyPr/>
                        <a:lstStyle/>
                        <a:p>
                          <a:endParaRPr lang="zh-CN"/>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blipFill>
                          <a:blip r:embed="rId4"/>
                          <a:stretch>
                            <a:fillRect l="-186735" r="-593878" b="-717391"/>
                          </a:stretch>
                        </a:blipFill>
                      </a:tcPr>
                    </a:tc>
                    <a:tc>
                      <a:txBody>
                        <a:bodyPr/>
                        <a:lstStyle/>
                        <a:p>
                          <a:endParaRPr lang="zh-CN"/>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blipFill>
                          <a:blip r:embed="rId4"/>
                          <a:stretch>
                            <a:fillRect l="-144103" r="-198462" b="-717391"/>
                          </a:stretch>
                        </a:blipFill>
                      </a:tcPr>
                    </a:tc>
                    <a:tc>
                      <a:txBody>
                        <a:bodyPr/>
                        <a:lstStyle/>
                        <a:p>
                          <a:endParaRPr lang="zh-CN"/>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blipFill>
                          <a:blip r:embed="rId4"/>
                          <a:stretch>
                            <a:fillRect l="-610256" r="-396154" b="-717391"/>
                          </a:stretch>
                        </a:blipFill>
                      </a:tcPr>
                    </a:tc>
                    <a:tc>
                      <a:txBody>
                        <a:bodyPr/>
                        <a:lstStyle/>
                        <a:p>
                          <a:endParaRPr lang="zh-CN"/>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blipFill>
                          <a:blip r:embed="rId4"/>
                          <a:stretch>
                            <a:fillRect l="-323977" r="-80702" b="-717391"/>
                          </a:stretch>
                        </a:blipFill>
                      </a:tcPr>
                    </a:tc>
                    <a:tc>
                      <a:txBody>
                        <a:bodyPr/>
                        <a:lstStyle/>
                        <a:p>
                          <a:endParaRPr lang="zh-CN"/>
                        </a:p>
                      </a:txBody>
                      <a:tcPr marL="68580" marR="68580" marT="34290" marB="3429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blipFill>
                          <a:blip r:embed="rId4"/>
                          <a:stretch>
                            <a:fillRect l="-529197" r="-730" b="-717391"/>
                          </a:stretch>
                        </a:blipFill>
                      </a:tcPr>
                    </a:tc>
                    <a:extLst>
                      <a:ext uri="{0D108BD9-81ED-4DB2-BD59-A6C34878D82A}">
                        <a16:rowId xmlns:a16="http://schemas.microsoft.com/office/drawing/2014/main" val="2136560173"/>
                      </a:ext>
                    </a:extLst>
                  </a:tr>
                  <a:tr h="245714">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a:solidFill>
                                <a:schemeClr val="accent2">
                                  <a:lumMod val="50000"/>
                                </a:schemeClr>
                              </a:solidFill>
                            </a:rPr>
                            <a:t>1</a:t>
                          </a:r>
                          <a:endParaRPr lang="zh-CN" altLang="en-US" sz="1100" b="1">
                            <a:solidFill>
                              <a:schemeClr val="accent2">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1178464426"/>
                      </a:ext>
                    </a:extLst>
                  </a:tr>
                  <a:tr h="245714">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a:solidFill>
                                <a:schemeClr val="accent2">
                                  <a:lumMod val="50000"/>
                                </a:schemeClr>
                              </a:solidFill>
                            </a:rPr>
                            <a:t>1</a:t>
                          </a:r>
                          <a:endParaRPr lang="zh-CN" altLang="en-US" sz="1100" b="1">
                            <a:solidFill>
                              <a:schemeClr val="accent2">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615803460"/>
                      </a:ext>
                    </a:extLst>
                  </a:tr>
                  <a:tr h="245714">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1981090712"/>
                      </a:ext>
                    </a:extLst>
                  </a:tr>
                  <a:tr h="245714">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2119871782"/>
                      </a:ext>
                    </a:extLst>
                  </a:tr>
                  <a:tr h="245714">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4">
                            <a:lumMod val="40000"/>
                            <a:lumOff val="60000"/>
                            <a:alpha val="50000"/>
                          </a:schemeClr>
                        </a:solidFill>
                      </a:tcPr>
                    </a:tc>
                    <a:extLst>
                      <a:ext uri="{0D108BD9-81ED-4DB2-BD59-A6C34878D82A}">
                        <a16:rowId xmlns:a16="http://schemas.microsoft.com/office/drawing/2014/main" val="3361361477"/>
                      </a:ext>
                    </a:extLst>
                  </a:tr>
                  <a:tr h="245714">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2822622205"/>
                      </a:ext>
                    </a:extLst>
                  </a:tr>
                  <a:tr h="245714">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0</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2">
                            <a:lumMod val="40000"/>
                            <a:lumOff val="60000"/>
                            <a:alpha val="50000"/>
                          </a:schemeClr>
                        </a:solidFill>
                      </a:tcPr>
                    </a:tc>
                    <a:extLst>
                      <a:ext uri="{0D108BD9-81ED-4DB2-BD59-A6C34878D82A}">
                        <a16:rowId xmlns:a16="http://schemas.microsoft.com/office/drawing/2014/main" val="1068817845"/>
                      </a:ext>
                    </a:extLst>
                  </a:tr>
                  <a:tr h="245714">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algn="ctr"/>
                          <a:r>
                            <a:rPr lang="en-US" altLang="zh-CN" sz="1100" b="1">
                              <a:solidFill>
                                <a:schemeClr val="accent6">
                                  <a:lumMod val="50000"/>
                                </a:schemeClr>
                              </a:solidFill>
                            </a:rPr>
                            <a:t>1</a:t>
                          </a:r>
                          <a:endParaRPr lang="zh-CN" altLang="en-US" sz="1100" b="1">
                            <a:solidFill>
                              <a:schemeClr val="accent6">
                                <a:lumMod val="50000"/>
                              </a:schemeClr>
                            </a:solidFill>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0</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6">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a:solidFill>
                                <a:schemeClr val="accent2">
                                  <a:lumMod val="50000"/>
                                </a:schemeClr>
                              </a:solidFill>
                              <a:latin typeface="+mn-lt"/>
                              <a:ea typeface="+mn-ea"/>
                              <a:cs typeface="+mn-cs"/>
                            </a:rPr>
                            <a:t>1</a:t>
                          </a:r>
                          <a:endParaRPr lang="zh-CN" altLang="en-US" sz="1100" b="1" kern="1200">
                            <a:solidFill>
                              <a:schemeClr val="accent2">
                                <a:lumMod val="50000"/>
                              </a:schemeClr>
                            </a:solidFill>
                            <a:latin typeface="+mn-lt"/>
                            <a:ea typeface="+mn-ea"/>
                            <a:cs typeface="+mn-cs"/>
                          </a:endParaRPr>
                        </a:p>
                      </a:txBody>
                      <a:tcPr marL="68580" marR="68580" marT="34290" marB="34290" anchor="ctr">
                        <a:lnL w="6350" cap="flat" cmpd="sng" algn="ctr">
                          <a:solidFill>
                            <a:schemeClr val="accent2">
                              <a:lumMod val="75000"/>
                            </a:schemeClr>
                          </a:solidFill>
                          <a:prstDash val="solid"/>
                          <a:round/>
                          <a:headEnd type="none" w="med" len="med"/>
                          <a:tailEnd type="none" w="med" len="med"/>
                        </a:lnL>
                        <a:lnR w="6350" cap="flat" cmpd="sng" algn="ctr">
                          <a:solidFill>
                            <a:schemeClr val="accent2">
                              <a:lumMod val="75000"/>
                            </a:schemeClr>
                          </a:solidFill>
                          <a:prstDash val="solid"/>
                          <a:round/>
                          <a:headEnd type="none" w="med" len="med"/>
                          <a:tailEnd type="none" w="med" len="med"/>
                        </a:lnR>
                        <a:lnT w="6350" cap="flat" cmpd="sng" algn="ctr">
                          <a:solidFill>
                            <a:schemeClr val="accent2">
                              <a:lumMod val="75000"/>
                            </a:schemeClr>
                          </a:solidFill>
                          <a:prstDash val="solid"/>
                          <a:round/>
                          <a:headEnd type="none" w="med" len="med"/>
                          <a:tailEnd type="none" w="med" len="med"/>
                        </a:lnT>
                        <a:lnB w="6350" cap="flat" cmpd="sng" algn="ctr">
                          <a:solidFill>
                            <a:schemeClr val="accent2">
                              <a:lumMod val="75000"/>
                            </a:schemeClr>
                          </a:solidFill>
                          <a:prstDash val="solid"/>
                          <a:round/>
                          <a:headEnd type="none" w="med" len="med"/>
                          <a:tailEnd type="none" w="med" len="med"/>
                        </a:lnB>
                        <a:solidFill>
                          <a:schemeClr val="accent4">
                            <a:lumMod val="60000"/>
                            <a:lumOff val="40000"/>
                            <a:alpha val="50000"/>
                          </a:schemeClr>
                        </a:solidFill>
                      </a:tcPr>
                    </a:tc>
                    <a:extLst>
                      <a:ext uri="{0D108BD9-81ED-4DB2-BD59-A6C34878D82A}">
                        <a16:rowId xmlns:a16="http://schemas.microsoft.com/office/drawing/2014/main" val="1936679581"/>
                      </a:ext>
                    </a:extLst>
                  </a:tr>
                </a:tbl>
              </a:graphicData>
            </a:graphic>
          </p:graphicFrame>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19DFFB3-DACF-4F18-870E-A3CD4E0DC148}"/>
                  </a:ext>
                </a:extLst>
              </p:cNvPr>
              <p:cNvSpPr txBox="1"/>
              <p:nvPr/>
            </p:nvSpPr>
            <p:spPr>
              <a:xfrm>
                <a:off x="6775635" y="3712831"/>
                <a:ext cx="1821887" cy="161583"/>
              </a:xfrm>
              <a:prstGeom prst="rect">
                <a:avLst/>
              </a:prstGeom>
              <a:solidFill>
                <a:schemeClr val="accent4">
                  <a:lumMod val="40000"/>
                  <a:lumOff val="60000"/>
                  <a:alpha val="50000"/>
                </a:schemeClr>
              </a:solidFill>
            </p:spPr>
            <p:txBody>
              <a:bodyPr wrap="square" tIns="0" bIns="0" rtlCol="0">
                <a:spAutoFit/>
              </a:bodyPr>
              <a:lstStyle/>
              <a:p>
                <a:r>
                  <a:rPr lang="zh-CN" altLang="en-US" sz="1050">
                    <a:solidFill>
                      <a:schemeClr val="accent2">
                        <a:lumMod val="50000"/>
                      </a:schemeClr>
                    </a:solidFill>
                  </a:rPr>
                  <a:t>极小项：</a:t>
                </a:r>
                <a14:m>
                  <m:oMath xmlns:m="http://schemas.openxmlformats.org/officeDocument/2006/math">
                    <m:sSub>
                      <m:sSubPr>
                        <m:ctrlPr>
                          <a:rPr lang="en-US" altLang="zh-CN" sz="1050" i="1">
                            <a:solidFill>
                              <a:schemeClr val="accent2">
                                <a:lumMod val="50000"/>
                              </a:schemeClr>
                            </a:solidFill>
                            <a:latin typeface="Cambria Math" panose="02040503050406030204" pitchFamily="18" charset="0"/>
                          </a:rPr>
                        </m:ctrlPr>
                      </m:sSubPr>
                      <m:e>
                        <m:r>
                          <a:rPr lang="en-US" altLang="zh-CN" sz="1050" i="1">
                            <a:solidFill>
                              <a:schemeClr val="accent2">
                                <a:lumMod val="50000"/>
                              </a:schemeClr>
                            </a:solidFill>
                            <a:latin typeface="Cambria Math" panose="02040503050406030204" pitchFamily="18" charset="0"/>
                          </a:rPr>
                          <m:t>𝑚</m:t>
                        </m:r>
                      </m:e>
                      <m:sub>
                        <m:r>
                          <a:rPr lang="en-US" altLang="zh-CN" sz="1050" i="1">
                            <a:solidFill>
                              <a:schemeClr val="accent2">
                                <a:lumMod val="50000"/>
                              </a:schemeClr>
                            </a:solidFill>
                            <a:latin typeface="Cambria Math" panose="02040503050406030204" pitchFamily="18" charset="0"/>
                          </a:rPr>
                          <m:t>4</m:t>
                        </m:r>
                      </m:sub>
                    </m:sSub>
                    <m:r>
                      <a:rPr lang="en-US" altLang="zh-CN" sz="1050" i="1">
                        <a:solidFill>
                          <a:schemeClr val="accent2">
                            <a:lumMod val="50000"/>
                          </a:schemeClr>
                        </a:solidFill>
                        <a:latin typeface="Cambria Math" panose="02040503050406030204" pitchFamily="18" charset="0"/>
                      </a:rPr>
                      <m:t>= </m:t>
                    </m:r>
                    <m:r>
                      <a:rPr lang="en-US" altLang="zh-CN" sz="1050" i="1">
                        <a:solidFill>
                          <a:schemeClr val="accent2">
                            <a:lumMod val="50000"/>
                          </a:schemeClr>
                        </a:solidFill>
                        <a:latin typeface="Cambria Math" panose="02040503050406030204" pitchFamily="18" charset="0"/>
                      </a:rPr>
                      <m:t>𝑝</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𝑞</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𝑟</m:t>
                    </m:r>
                  </m:oMath>
                </a14:m>
                <a:endParaRPr lang="zh-CN" altLang="en-US" sz="1050">
                  <a:solidFill>
                    <a:schemeClr val="accent2">
                      <a:lumMod val="50000"/>
                    </a:schemeClr>
                  </a:solidFill>
                </a:endParaRPr>
              </a:p>
            </p:txBody>
          </p:sp>
        </mc:Choice>
        <mc:Fallback xmlns="">
          <p:sp>
            <p:nvSpPr>
              <p:cNvPr id="18" name="文本框 17">
                <a:extLst>
                  <a:ext uri="{FF2B5EF4-FFF2-40B4-BE49-F238E27FC236}">
                    <a16:creationId xmlns:a16="http://schemas.microsoft.com/office/drawing/2014/main" id="{D19DFFB3-DACF-4F18-870E-A3CD4E0DC148}"/>
                  </a:ext>
                </a:extLst>
              </p:cNvPr>
              <p:cNvSpPr txBox="1">
                <a:spLocks noRot="1" noChangeAspect="1" noMove="1" noResize="1" noEditPoints="1" noAdjustHandles="1" noChangeArrowheads="1" noChangeShapeType="1" noTextEdit="1"/>
              </p:cNvSpPr>
              <p:nvPr/>
            </p:nvSpPr>
            <p:spPr>
              <a:xfrm>
                <a:off x="6775635" y="3712831"/>
                <a:ext cx="1821887" cy="161583"/>
              </a:xfrm>
              <a:prstGeom prst="rect">
                <a:avLst/>
              </a:prstGeom>
              <a:blipFill>
                <a:blip r:embed="rId5"/>
                <a:stretch>
                  <a:fillRect t="-2592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3577A7C-16C8-4DEE-8B31-294AA7DCE052}"/>
                  </a:ext>
                </a:extLst>
              </p:cNvPr>
              <p:cNvSpPr txBox="1"/>
              <p:nvPr/>
            </p:nvSpPr>
            <p:spPr>
              <a:xfrm>
                <a:off x="6831217" y="4462502"/>
                <a:ext cx="1766305" cy="161583"/>
              </a:xfrm>
              <a:prstGeom prst="rect">
                <a:avLst/>
              </a:prstGeom>
              <a:solidFill>
                <a:schemeClr val="accent4">
                  <a:lumMod val="40000"/>
                  <a:lumOff val="60000"/>
                  <a:alpha val="50000"/>
                </a:schemeClr>
              </a:solidFill>
            </p:spPr>
            <p:txBody>
              <a:bodyPr wrap="square" tIns="0" bIns="0" rtlCol="0">
                <a:spAutoFit/>
              </a:bodyPr>
              <a:lstStyle/>
              <a:p>
                <a:r>
                  <a:rPr lang="zh-CN" altLang="en-US" sz="1050">
                    <a:solidFill>
                      <a:schemeClr val="accent2">
                        <a:lumMod val="50000"/>
                      </a:schemeClr>
                    </a:solidFill>
                  </a:rPr>
                  <a:t>极小项：</a:t>
                </a:r>
                <a14:m>
                  <m:oMath xmlns:m="http://schemas.openxmlformats.org/officeDocument/2006/math">
                    <m:sSub>
                      <m:sSubPr>
                        <m:ctrlPr>
                          <a:rPr lang="en-US" altLang="zh-CN" sz="1050" i="1">
                            <a:solidFill>
                              <a:schemeClr val="accent2">
                                <a:lumMod val="50000"/>
                              </a:schemeClr>
                            </a:solidFill>
                            <a:latin typeface="Cambria Math" panose="02040503050406030204" pitchFamily="18" charset="0"/>
                          </a:rPr>
                        </m:ctrlPr>
                      </m:sSubPr>
                      <m:e>
                        <m:r>
                          <a:rPr lang="en-US" altLang="zh-CN" sz="1050" i="1">
                            <a:solidFill>
                              <a:schemeClr val="accent2">
                                <a:lumMod val="50000"/>
                              </a:schemeClr>
                            </a:solidFill>
                            <a:latin typeface="Cambria Math" panose="02040503050406030204" pitchFamily="18" charset="0"/>
                          </a:rPr>
                          <m:t>𝑚</m:t>
                        </m:r>
                      </m:e>
                      <m:sub>
                        <m:r>
                          <a:rPr lang="en-US" altLang="zh-CN" sz="1050" i="1">
                            <a:solidFill>
                              <a:schemeClr val="accent2">
                                <a:lumMod val="50000"/>
                              </a:schemeClr>
                            </a:solidFill>
                            <a:latin typeface="Cambria Math" panose="02040503050406030204" pitchFamily="18" charset="0"/>
                          </a:rPr>
                          <m:t>7</m:t>
                        </m:r>
                      </m:sub>
                    </m:sSub>
                    <m:r>
                      <a:rPr lang="en-US" altLang="zh-CN" sz="1050" i="1">
                        <a:solidFill>
                          <a:schemeClr val="accent2">
                            <a:lumMod val="50000"/>
                          </a:schemeClr>
                        </a:solidFill>
                        <a:latin typeface="Cambria Math" panose="02040503050406030204" pitchFamily="18" charset="0"/>
                      </a:rPr>
                      <m:t>= </m:t>
                    </m:r>
                    <m:r>
                      <a:rPr lang="en-US" altLang="zh-CN" sz="1050" i="1">
                        <a:solidFill>
                          <a:schemeClr val="accent2">
                            <a:lumMod val="50000"/>
                          </a:schemeClr>
                        </a:solidFill>
                        <a:latin typeface="Cambria Math" panose="02040503050406030204" pitchFamily="18" charset="0"/>
                      </a:rPr>
                      <m:t>𝑝</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𝑞</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𝑟</m:t>
                    </m:r>
                  </m:oMath>
                </a14:m>
                <a:endParaRPr lang="zh-CN" altLang="en-US" sz="1050">
                  <a:solidFill>
                    <a:schemeClr val="accent2">
                      <a:lumMod val="50000"/>
                    </a:schemeClr>
                  </a:solidFill>
                </a:endParaRPr>
              </a:p>
            </p:txBody>
          </p:sp>
        </mc:Choice>
        <mc:Fallback xmlns="">
          <p:sp>
            <p:nvSpPr>
              <p:cNvPr id="19" name="文本框 18">
                <a:extLst>
                  <a:ext uri="{FF2B5EF4-FFF2-40B4-BE49-F238E27FC236}">
                    <a16:creationId xmlns:a16="http://schemas.microsoft.com/office/drawing/2014/main" id="{B3577A7C-16C8-4DEE-8B31-294AA7DCE052}"/>
                  </a:ext>
                </a:extLst>
              </p:cNvPr>
              <p:cNvSpPr txBox="1">
                <a:spLocks noRot="1" noChangeAspect="1" noMove="1" noResize="1" noEditPoints="1" noAdjustHandles="1" noChangeArrowheads="1" noChangeShapeType="1" noTextEdit="1"/>
              </p:cNvSpPr>
              <p:nvPr/>
            </p:nvSpPr>
            <p:spPr>
              <a:xfrm>
                <a:off x="6831217" y="4462502"/>
                <a:ext cx="1766305" cy="161583"/>
              </a:xfrm>
              <a:prstGeom prst="rect">
                <a:avLst/>
              </a:prstGeom>
              <a:blipFill>
                <a:blip r:embed="rId6"/>
                <a:stretch>
                  <a:fillRect t="-25926" b="-48148"/>
                </a:stretch>
              </a:blipFill>
            </p:spPr>
            <p:txBody>
              <a:bodyPr/>
              <a:lstStyle/>
              <a:p>
                <a:r>
                  <a:rPr lang="zh-CN" altLang="en-US">
                    <a:noFill/>
                  </a:rPr>
                  <a:t> </a:t>
                </a:r>
              </a:p>
            </p:txBody>
          </p:sp>
        </mc:Fallback>
      </mc:AlternateContent>
      <p:sp>
        <p:nvSpPr>
          <p:cNvPr id="20" name="箭头: 右 19">
            <a:extLst>
              <a:ext uri="{FF2B5EF4-FFF2-40B4-BE49-F238E27FC236}">
                <a16:creationId xmlns:a16="http://schemas.microsoft.com/office/drawing/2014/main" id="{9DF6D27A-4AD0-4A92-B426-9AF2A31A65A4}"/>
              </a:ext>
            </a:extLst>
          </p:cNvPr>
          <p:cNvSpPr/>
          <p:nvPr/>
        </p:nvSpPr>
        <p:spPr>
          <a:xfrm>
            <a:off x="5722136" y="3781205"/>
            <a:ext cx="1053500" cy="45719"/>
          </a:xfrm>
          <a:prstGeom prst="rightArrow">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1" name="箭头: 右 20">
            <a:extLst>
              <a:ext uri="{FF2B5EF4-FFF2-40B4-BE49-F238E27FC236}">
                <a16:creationId xmlns:a16="http://schemas.microsoft.com/office/drawing/2014/main" id="{88F4ADF7-2CA1-4BB4-AA6B-A37CC9F33567}"/>
              </a:ext>
            </a:extLst>
          </p:cNvPr>
          <p:cNvSpPr/>
          <p:nvPr/>
        </p:nvSpPr>
        <p:spPr>
          <a:xfrm>
            <a:off x="5722135" y="4526149"/>
            <a:ext cx="1109081" cy="34289"/>
          </a:xfrm>
          <a:prstGeom prst="rightArrow">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313B59C-C7BB-458D-98CB-C4711403A879}"/>
                  </a:ext>
                </a:extLst>
              </p:cNvPr>
              <p:cNvSpPr txBox="1"/>
              <p:nvPr/>
            </p:nvSpPr>
            <p:spPr>
              <a:xfrm>
                <a:off x="5864188" y="2729672"/>
                <a:ext cx="1766305" cy="161583"/>
              </a:xfrm>
              <a:prstGeom prst="rect">
                <a:avLst/>
              </a:prstGeom>
              <a:solidFill>
                <a:schemeClr val="accent2">
                  <a:lumMod val="40000"/>
                  <a:lumOff val="60000"/>
                  <a:alpha val="50000"/>
                </a:schemeClr>
              </a:solidFill>
            </p:spPr>
            <p:txBody>
              <a:bodyPr wrap="square" tIns="0" bIns="0" rtlCol="0">
                <a:spAutoFit/>
              </a:bodyPr>
              <a:lstStyle/>
              <a:p>
                <a:r>
                  <a:rPr lang="zh-CN" altLang="en-US" sz="1050">
                    <a:solidFill>
                      <a:schemeClr val="accent2">
                        <a:lumMod val="50000"/>
                      </a:schemeClr>
                    </a:solidFill>
                  </a:rPr>
                  <a:t>极大项：</a:t>
                </a:r>
                <a14:m>
                  <m:oMath xmlns:m="http://schemas.openxmlformats.org/officeDocument/2006/math">
                    <m:sSub>
                      <m:sSubPr>
                        <m:ctrlPr>
                          <a:rPr lang="en-US" altLang="zh-CN" sz="1050" i="1">
                            <a:solidFill>
                              <a:schemeClr val="accent2">
                                <a:lumMod val="50000"/>
                              </a:schemeClr>
                            </a:solidFill>
                            <a:latin typeface="Cambria Math" panose="02040503050406030204" pitchFamily="18" charset="0"/>
                          </a:rPr>
                        </m:ctrlPr>
                      </m:sSubPr>
                      <m:e>
                        <m:r>
                          <a:rPr lang="en-US" altLang="zh-CN" sz="1050" i="1">
                            <a:solidFill>
                              <a:schemeClr val="accent2">
                                <a:lumMod val="50000"/>
                              </a:schemeClr>
                            </a:solidFill>
                            <a:latin typeface="Cambria Math" panose="02040503050406030204" pitchFamily="18" charset="0"/>
                          </a:rPr>
                          <m:t>𝑀</m:t>
                        </m:r>
                      </m:e>
                      <m:sub>
                        <m:r>
                          <a:rPr lang="en-US" altLang="zh-CN" sz="1050" i="1">
                            <a:solidFill>
                              <a:schemeClr val="accent2">
                                <a:lumMod val="50000"/>
                              </a:schemeClr>
                            </a:solidFill>
                            <a:latin typeface="Cambria Math" panose="02040503050406030204" pitchFamily="18" charset="0"/>
                          </a:rPr>
                          <m:t>0</m:t>
                        </m:r>
                      </m:sub>
                    </m:sSub>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𝑝</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𝑞</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𝑟</m:t>
                    </m:r>
                  </m:oMath>
                </a14:m>
                <a:endParaRPr lang="zh-CN" altLang="en-US" sz="1050">
                  <a:solidFill>
                    <a:schemeClr val="accent2">
                      <a:lumMod val="50000"/>
                    </a:schemeClr>
                  </a:solidFill>
                </a:endParaRPr>
              </a:p>
            </p:txBody>
          </p:sp>
        </mc:Choice>
        <mc:Fallback xmlns="">
          <p:sp>
            <p:nvSpPr>
              <p:cNvPr id="22" name="文本框 21">
                <a:extLst>
                  <a:ext uri="{FF2B5EF4-FFF2-40B4-BE49-F238E27FC236}">
                    <a16:creationId xmlns:a16="http://schemas.microsoft.com/office/drawing/2014/main" id="{4313B59C-C7BB-458D-98CB-C4711403A879}"/>
                  </a:ext>
                </a:extLst>
              </p:cNvPr>
              <p:cNvSpPr txBox="1">
                <a:spLocks noRot="1" noChangeAspect="1" noMove="1" noResize="1" noEditPoints="1" noAdjustHandles="1" noChangeArrowheads="1" noChangeShapeType="1" noTextEdit="1"/>
              </p:cNvSpPr>
              <p:nvPr/>
            </p:nvSpPr>
            <p:spPr>
              <a:xfrm>
                <a:off x="5864188" y="2729672"/>
                <a:ext cx="1766305" cy="161583"/>
              </a:xfrm>
              <a:prstGeom prst="rect">
                <a:avLst/>
              </a:prstGeom>
              <a:blipFill>
                <a:blip r:embed="rId7"/>
                <a:stretch>
                  <a:fillRect t="-26923"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1E86092-FE0E-401D-B301-B6804A2C1291}"/>
                  </a:ext>
                </a:extLst>
              </p:cNvPr>
              <p:cNvSpPr txBox="1"/>
              <p:nvPr/>
            </p:nvSpPr>
            <p:spPr>
              <a:xfrm>
                <a:off x="5864188" y="2970882"/>
                <a:ext cx="1766306" cy="161583"/>
              </a:xfrm>
              <a:prstGeom prst="rect">
                <a:avLst/>
              </a:prstGeom>
              <a:solidFill>
                <a:schemeClr val="accent2">
                  <a:lumMod val="40000"/>
                  <a:lumOff val="60000"/>
                  <a:alpha val="50000"/>
                </a:schemeClr>
              </a:solidFill>
            </p:spPr>
            <p:txBody>
              <a:bodyPr wrap="square" tIns="0" bIns="0" rtlCol="0">
                <a:spAutoFit/>
              </a:bodyPr>
              <a:lstStyle/>
              <a:p>
                <a:r>
                  <a:rPr lang="zh-CN" altLang="en-US" sz="1050">
                    <a:solidFill>
                      <a:schemeClr val="accent2">
                        <a:lumMod val="50000"/>
                      </a:schemeClr>
                    </a:solidFill>
                  </a:rPr>
                  <a:t>极大项：</a:t>
                </a:r>
                <a14:m>
                  <m:oMath xmlns:m="http://schemas.openxmlformats.org/officeDocument/2006/math">
                    <m:sSub>
                      <m:sSubPr>
                        <m:ctrlPr>
                          <a:rPr lang="en-US" altLang="zh-CN" sz="1050" i="1">
                            <a:solidFill>
                              <a:schemeClr val="accent2">
                                <a:lumMod val="50000"/>
                              </a:schemeClr>
                            </a:solidFill>
                            <a:latin typeface="Cambria Math" panose="02040503050406030204" pitchFamily="18" charset="0"/>
                          </a:rPr>
                        </m:ctrlPr>
                      </m:sSubPr>
                      <m:e>
                        <m:r>
                          <a:rPr lang="en-US" altLang="zh-CN" sz="1050" i="1">
                            <a:solidFill>
                              <a:schemeClr val="accent2">
                                <a:lumMod val="50000"/>
                              </a:schemeClr>
                            </a:solidFill>
                            <a:latin typeface="Cambria Math" panose="02040503050406030204" pitchFamily="18" charset="0"/>
                          </a:rPr>
                          <m:t>𝑀</m:t>
                        </m:r>
                      </m:e>
                      <m:sub>
                        <m:r>
                          <a:rPr lang="en-US" altLang="zh-CN" sz="1050" i="1">
                            <a:solidFill>
                              <a:schemeClr val="accent2">
                                <a:lumMod val="50000"/>
                              </a:schemeClr>
                            </a:solidFill>
                            <a:latin typeface="Cambria Math" panose="02040503050406030204" pitchFamily="18" charset="0"/>
                          </a:rPr>
                          <m:t>1</m:t>
                        </m:r>
                      </m:sub>
                    </m:sSub>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𝑝</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𝑞</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𝑟</m:t>
                    </m:r>
                  </m:oMath>
                </a14:m>
                <a:endParaRPr lang="zh-CN" altLang="en-US" sz="1050">
                  <a:solidFill>
                    <a:schemeClr val="accent2">
                      <a:lumMod val="50000"/>
                    </a:schemeClr>
                  </a:solidFill>
                </a:endParaRPr>
              </a:p>
            </p:txBody>
          </p:sp>
        </mc:Choice>
        <mc:Fallback xmlns="">
          <p:sp>
            <p:nvSpPr>
              <p:cNvPr id="23" name="文本框 22">
                <a:extLst>
                  <a:ext uri="{FF2B5EF4-FFF2-40B4-BE49-F238E27FC236}">
                    <a16:creationId xmlns:a16="http://schemas.microsoft.com/office/drawing/2014/main" id="{81E86092-FE0E-401D-B301-B6804A2C1291}"/>
                  </a:ext>
                </a:extLst>
              </p:cNvPr>
              <p:cNvSpPr txBox="1">
                <a:spLocks noRot="1" noChangeAspect="1" noMove="1" noResize="1" noEditPoints="1" noAdjustHandles="1" noChangeArrowheads="1" noChangeShapeType="1" noTextEdit="1"/>
              </p:cNvSpPr>
              <p:nvPr/>
            </p:nvSpPr>
            <p:spPr>
              <a:xfrm>
                <a:off x="5864188" y="2970882"/>
                <a:ext cx="1766306" cy="161583"/>
              </a:xfrm>
              <a:prstGeom prst="rect">
                <a:avLst/>
              </a:prstGeom>
              <a:blipFill>
                <a:blip r:embed="rId8"/>
                <a:stretch>
                  <a:fillRect t="-2592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0C90D15-DDDD-4318-9CEB-D904D356B0DB}"/>
                  </a:ext>
                </a:extLst>
              </p:cNvPr>
              <p:cNvSpPr txBox="1"/>
              <p:nvPr/>
            </p:nvSpPr>
            <p:spPr>
              <a:xfrm>
                <a:off x="5864188" y="3230052"/>
                <a:ext cx="1766306" cy="161583"/>
              </a:xfrm>
              <a:prstGeom prst="rect">
                <a:avLst/>
              </a:prstGeom>
              <a:solidFill>
                <a:schemeClr val="accent2">
                  <a:lumMod val="40000"/>
                  <a:lumOff val="60000"/>
                  <a:alpha val="50000"/>
                </a:schemeClr>
              </a:solidFill>
            </p:spPr>
            <p:txBody>
              <a:bodyPr wrap="square" tIns="0" bIns="0" rtlCol="0">
                <a:spAutoFit/>
              </a:bodyPr>
              <a:lstStyle/>
              <a:p>
                <a:r>
                  <a:rPr lang="zh-CN" altLang="en-US" sz="1050">
                    <a:solidFill>
                      <a:schemeClr val="accent2">
                        <a:lumMod val="50000"/>
                      </a:schemeClr>
                    </a:solidFill>
                  </a:rPr>
                  <a:t>极大项：</a:t>
                </a:r>
                <a14:m>
                  <m:oMath xmlns:m="http://schemas.openxmlformats.org/officeDocument/2006/math">
                    <m:sSub>
                      <m:sSubPr>
                        <m:ctrlPr>
                          <a:rPr lang="en-US" altLang="zh-CN" sz="1050" i="1">
                            <a:solidFill>
                              <a:schemeClr val="accent2">
                                <a:lumMod val="50000"/>
                              </a:schemeClr>
                            </a:solidFill>
                            <a:latin typeface="Cambria Math" panose="02040503050406030204" pitchFamily="18" charset="0"/>
                          </a:rPr>
                        </m:ctrlPr>
                      </m:sSubPr>
                      <m:e>
                        <m:r>
                          <a:rPr lang="en-US" altLang="zh-CN" sz="1050" i="1">
                            <a:solidFill>
                              <a:schemeClr val="accent2">
                                <a:lumMod val="50000"/>
                              </a:schemeClr>
                            </a:solidFill>
                            <a:latin typeface="Cambria Math" panose="02040503050406030204" pitchFamily="18" charset="0"/>
                          </a:rPr>
                          <m:t>𝑀</m:t>
                        </m:r>
                      </m:e>
                      <m:sub>
                        <m:r>
                          <a:rPr lang="en-US" altLang="zh-CN" sz="1050" i="1">
                            <a:solidFill>
                              <a:schemeClr val="accent2">
                                <a:lumMod val="50000"/>
                              </a:schemeClr>
                            </a:solidFill>
                            <a:latin typeface="Cambria Math" panose="02040503050406030204" pitchFamily="18" charset="0"/>
                          </a:rPr>
                          <m:t>2</m:t>
                        </m:r>
                      </m:sub>
                    </m:sSub>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𝑝</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𝑞</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𝑟</m:t>
                    </m:r>
                  </m:oMath>
                </a14:m>
                <a:endParaRPr lang="zh-CN" altLang="en-US" sz="1050">
                  <a:solidFill>
                    <a:schemeClr val="accent2">
                      <a:lumMod val="50000"/>
                    </a:schemeClr>
                  </a:solidFill>
                </a:endParaRPr>
              </a:p>
            </p:txBody>
          </p:sp>
        </mc:Choice>
        <mc:Fallback xmlns="">
          <p:sp>
            <p:nvSpPr>
              <p:cNvPr id="24" name="文本框 23">
                <a:extLst>
                  <a:ext uri="{FF2B5EF4-FFF2-40B4-BE49-F238E27FC236}">
                    <a16:creationId xmlns:a16="http://schemas.microsoft.com/office/drawing/2014/main" id="{E0C90D15-DDDD-4318-9CEB-D904D356B0DB}"/>
                  </a:ext>
                </a:extLst>
              </p:cNvPr>
              <p:cNvSpPr txBox="1">
                <a:spLocks noRot="1" noChangeAspect="1" noMove="1" noResize="1" noEditPoints="1" noAdjustHandles="1" noChangeArrowheads="1" noChangeShapeType="1" noTextEdit="1"/>
              </p:cNvSpPr>
              <p:nvPr/>
            </p:nvSpPr>
            <p:spPr>
              <a:xfrm>
                <a:off x="5864188" y="3230052"/>
                <a:ext cx="1766306" cy="161583"/>
              </a:xfrm>
              <a:prstGeom prst="rect">
                <a:avLst/>
              </a:prstGeom>
              <a:blipFill>
                <a:blip r:embed="rId9"/>
                <a:stretch>
                  <a:fillRect t="-26923"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4D73345-F367-428F-B0C6-15244A4567E3}"/>
                  </a:ext>
                </a:extLst>
              </p:cNvPr>
              <p:cNvSpPr txBox="1"/>
              <p:nvPr/>
            </p:nvSpPr>
            <p:spPr>
              <a:xfrm>
                <a:off x="5864188" y="3464517"/>
                <a:ext cx="1766306" cy="161583"/>
              </a:xfrm>
              <a:prstGeom prst="rect">
                <a:avLst/>
              </a:prstGeom>
              <a:solidFill>
                <a:schemeClr val="accent2">
                  <a:lumMod val="40000"/>
                  <a:lumOff val="60000"/>
                  <a:alpha val="50000"/>
                </a:schemeClr>
              </a:solidFill>
            </p:spPr>
            <p:txBody>
              <a:bodyPr wrap="square" tIns="0" bIns="0" rtlCol="0">
                <a:spAutoFit/>
              </a:bodyPr>
              <a:lstStyle/>
              <a:p>
                <a:r>
                  <a:rPr lang="zh-CN" altLang="en-US" sz="1050">
                    <a:solidFill>
                      <a:schemeClr val="accent2">
                        <a:lumMod val="50000"/>
                      </a:schemeClr>
                    </a:solidFill>
                  </a:rPr>
                  <a:t>极大项：</a:t>
                </a:r>
                <a14:m>
                  <m:oMath xmlns:m="http://schemas.openxmlformats.org/officeDocument/2006/math">
                    <m:sSub>
                      <m:sSubPr>
                        <m:ctrlPr>
                          <a:rPr lang="en-US" altLang="zh-CN" sz="1050" i="1">
                            <a:solidFill>
                              <a:schemeClr val="accent2">
                                <a:lumMod val="50000"/>
                              </a:schemeClr>
                            </a:solidFill>
                            <a:latin typeface="Cambria Math" panose="02040503050406030204" pitchFamily="18" charset="0"/>
                          </a:rPr>
                        </m:ctrlPr>
                      </m:sSubPr>
                      <m:e>
                        <m:r>
                          <a:rPr lang="en-US" altLang="zh-CN" sz="1050" i="1">
                            <a:solidFill>
                              <a:schemeClr val="accent2">
                                <a:lumMod val="50000"/>
                              </a:schemeClr>
                            </a:solidFill>
                            <a:latin typeface="Cambria Math" panose="02040503050406030204" pitchFamily="18" charset="0"/>
                          </a:rPr>
                          <m:t>𝑀</m:t>
                        </m:r>
                      </m:e>
                      <m:sub>
                        <m:r>
                          <a:rPr lang="en-US" altLang="zh-CN" sz="1050" i="1">
                            <a:solidFill>
                              <a:schemeClr val="accent2">
                                <a:lumMod val="50000"/>
                              </a:schemeClr>
                            </a:solidFill>
                            <a:latin typeface="Cambria Math" panose="02040503050406030204" pitchFamily="18" charset="0"/>
                          </a:rPr>
                          <m:t>3</m:t>
                        </m:r>
                      </m:sub>
                    </m:sSub>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𝑝</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𝑞</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𝑟</m:t>
                    </m:r>
                  </m:oMath>
                </a14:m>
                <a:endParaRPr lang="zh-CN" altLang="en-US" sz="1050">
                  <a:solidFill>
                    <a:schemeClr val="accent2">
                      <a:lumMod val="50000"/>
                    </a:schemeClr>
                  </a:solidFill>
                </a:endParaRPr>
              </a:p>
            </p:txBody>
          </p:sp>
        </mc:Choice>
        <mc:Fallback xmlns="">
          <p:sp>
            <p:nvSpPr>
              <p:cNvPr id="25" name="文本框 24">
                <a:extLst>
                  <a:ext uri="{FF2B5EF4-FFF2-40B4-BE49-F238E27FC236}">
                    <a16:creationId xmlns:a16="http://schemas.microsoft.com/office/drawing/2014/main" id="{E4D73345-F367-428F-B0C6-15244A4567E3}"/>
                  </a:ext>
                </a:extLst>
              </p:cNvPr>
              <p:cNvSpPr txBox="1">
                <a:spLocks noRot="1" noChangeAspect="1" noMove="1" noResize="1" noEditPoints="1" noAdjustHandles="1" noChangeArrowheads="1" noChangeShapeType="1" noTextEdit="1"/>
              </p:cNvSpPr>
              <p:nvPr/>
            </p:nvSpPr>
            <p:spPr>
              <a:xfrm>
                <a:off x="5864188" y="3464517"/>
                <a:ext cx="1766306" cy="161583"/>
              </a:xfrm>
              <a:prstGeom prst="rect">
                <a:avLst/>
              </a:prstGeom>
              <a:blipFill>
                <a:blip r:embed="rId10"/>
                <a:stretch>
                  <a:fillRect t="-2592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E5AFC80-242C-44E0-934D-A339A21C89C7}"/>
                  </a:ext>
                </a:extLst>
              </p:cNvPr>
              <p:cNvSpPr txBox="1"/>
              <p:nvPr/>
            </p:nvSpPr>
            <p:spPr>
              <a:xfrm>
                <a:off x="5864188" y="3940178"/>
                <a:ext cx="1766306" cy="161583"/>
              </a:xfrm>
              <a:prstGeom prst="rect">
                <a:avLst/>
              </a:prstGeom>
              <a:solidFill>
                <a:schemeClr val="accent2">
                  <a:lumMod val="40000"/>
                  <a:lumOff val="60000"/>
                  <a:alpha val="50000"/>
                </a:schemeClr>
              </a:solidFill>
            </p:spPr>
            <p:txBody>
              <a:bodyPr wrap="square" tIns="0" bIns="0" rtlCol="0">
                <a:spAutoFit/>
              </a:bodyPr>
              <a:lstStyle/>
              <a:p>
                <a:r>
                  <a:rPr lang="zh-CN" altLang="en-US" sz="1050">
                    <a:solidFill>
                      <a:schemeClr val="accent2">
                        <a:lumMod val="50000"/>
                      </a:schemeClr>
                    </a:solidFill>
                  </a:rPr>
                  <a:t>极大项：</a:t>
                </a:r>
                <a14:m>
                  <m:oMath xmlns:m="http://schemas.openxmlformats.org/officeDocument/2006/math">
                    <m:sSub>
                      <m:sSubPr>
                        <m:ctrlPr>
                          <a:rPr lang="en-US" altLang="zh-CN" sz="1050" i="1">
                            <a:solidFill>
                              <a:schemeClr val="accent2">
                                <a:lumMod val="50000"/>
                              </a:schemeClr>
                            </a:solidFill>
                            <a:latin typeface="Cambria Math" panose="02040503050406030204" pitchFamily="18" charset="0"/>
                          </a:rPr>
                        </m:ctrlPr>
                      </m:sSubPr>
                      <m:e>
                        <m:r>
                          <a:rPr lang="en-US" altLang="zh-CN" sz="1050" i="1">
                            <a:solidFill>
                              <a:schemeClr val="accent2">
                                <a:lumMod val="50000"/>
                              </a:schemeClr>
                            </a:solidFill>
                            <a:latin typeface="Cambria Math" panose="02040503050406030204" pitchFamily="18" charset="0"/>
                          </a:rPr>
                          <m:t>𝑀</m:t>
                        </m:r>
                      </m:e>
                      <m:sub>
                        <m:r>
                          <a:rPr lang="en-US" altLang="zh-CN" sz="1050" i="1">
                            <a:solidFill>
                              <a:schemeClr val="accent2">
                                <a:lumMod val="50000"/>
                              </a:schemeClr>
                            </a:solidFill>
                            <a:latin typeface="Cambria Math" panose="02040503050406030204" pitchFamily="18" charset="0"/>
                          </a:rPr>
                          <m:t>5</m:t>
                        </m:r>
                      </m:sub>
                    </m:sSub>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𝑝</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𝑞</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𝑟</m:t>
                    </m:r>
                  </m:oMath>
                </a14:m>
                <a:endParaRPr lang="zh-CN" altLang="en-US" sz="1050">
                  <a:solidFill>
                    <a:schemeClr val="accent2">
                      <a:lumMod val="50000"/>
                    </a:schemeClr>
                  </a:solidFill>
                </a:endParaRPr>
              </a:p>
            </p:txBody>
          </p:sp>
        </mc:Choice>
        <mc:Fallback xmlns="">
          <p:sp>
            <p:nvSpPr>
              <p:cNvPr id="26" name="文本框 25">
                <a:extLst>
                  <a:ext uri="{FF2B5EF4-FFF2-40B4-BE49-F238E27FC236}">
                    <a16:creationId xmlns:a16="http://schemas.microsoft.com/office/drawing/2014/main" id="{1E5AFC80-242C-44E0-934D-A339A21C89C7}"/>
                  </a:ext>
                </a:extLst>
              </p:cNvPr>
              <p:cNvSpPr txBox="1">
                <a:spLocks noRot="1" noChangeAspect="1" noMove="1" noResize="1" noEditPoints="1" noAdjustHandles="1" noChangeArrowheads="1" noChangeShapeType="1" noTextEdit="1"/>
              </p:cNvSpPr>
              <p:nvPr/>
            </p:nvSpPr>
            <p:spPr>
              <a:xfrm>
                <a:off x="5864188" y="3940178"/>
                <a:ext cx="1766306" cy="161583"/>
              </a:xfrm>
              <a:prstGeom prst="rect">
                <a:avLst/>
              </a:prstGeom>
              <a:blipFill>
                <a:blip r:embed="rId11"/>
                <a:stretch>
                  <a:fillRect t="-2592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70CD20C-6702-49CE-80C0-49A1131E10CD}"/>
                  </a:ext>
                </a:extLst>
              </p:cNvPr>
              <p:cNvSpPr txBox="1"/>
              <p:nvPr/>
            </p:nvSpPr>
            <p:spPr>
              <a:xfrm>
                <a:off x="5864187" y="4195543"/>
                <a:ext cx="1766306" cy="161583"/>
              </a:xfrm>
              <a:prstGeom prst="rect">
                <a:avLst/>
              </a:prstGeom>
              <a:solidFill>
                <a:schemeClr val="accent2">
                  <a:lumMod val="40000"/>
                  <a:lumOff val="60000"/>
                  <a:alpha val="50000"/>
                </a:schemeClr>
              </a:solidFill>
            </p:spPr>
            <p:txBody>
              <a:bodyPr wrap="square" tIns="0" bIns="0" rtlCol="0">
                <a:spAutoFit/>
              </a:bodyPr>
              <a:lstStyle/>
              <a:p>
                <a:r>
                  <a:rPr lang="zh-CN" altLang="en-US" sz="1050">
                    <a:solidFill>
                      <a:schemeClr val="accent2">
                        <a:lumMod val="50000"/>
                      </a:schemeClr>
                    </a:solidFill>
                  </a:rPr>
                  <a:t>极大项：</a:t>
                </a:r>
                <a14:m>
                  <m:oMath xmlns:m="http://schemas.openxmlformats.org/officeDocument/2006/math">
                    <m:sSub>
                      <m:sSubPr>
                        <m:ctrlPr>
                          <a:rPr lang="en-US" altLang="zh-CN" sz="1050" i="1">
                            <a:solidFill>
                              <a:schemeClr val="accent2">
                                <a:lumMod val="50000"/>
                              </a:schemeClr>
                            </a:solidFill>
                            <a:latin typeface="Cambria Math" panose="02040503050406030204" pitchFamily="18" charset="0"/>
                          </a:rPr>
                        </m:ctrlPr>
                      </m:sSubPr>
                      <m:e>
                        <m:r>
                          <a:rPr lang="en-US" altLang="zh-CN" sz="1050" i="1">
                            <a:solidFill>
                              <a:schemeClr val="accent2">
                                <a:lumMod val="50000"/>
                              </a:schemeClr>
                            </a:solidFill>
                            <a:latin typeface="Cambria Math" panose="02040503050406030204" pitchFamily="18" charset="0"/>
                          </a:rPr>
                          <m:t>𝑀</m:t>
                        </m:r>
                      </m:e>
                      <m:sub>
                        <m:r>
                          <a:rPr lang="en-US" altLang="zh-CN" sz="1050" i="1">
                            <a:solidFill>
                              <a:schemeClr val="accent2">
                                <a:lumMod val="50000"/>
                              </a:schemeClr>
                            </a:solidFill>
                            <a:latin typeface="Cambria Math" panose="02040503050406030204" pitchFamily="18" charset="0"/>
                          </a:rPr>
                          <m:t>6</m:t>
                        </m:r>
                      </m:sub>
                    </m:sSub>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𝑝</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𝑞</m:t>
                    </m:r>
                    <m:r>
                      <a:rPr lang="en-US" altLang="zh-CN" sz="1050" i="1">
                        <a:solidFill>
                          <a:schemeClr val="accent2">
                            <a:lumMod val="50000"/>
                          </a:schemeClr>
                        </a:solidFill>
                        <a:latin typeface="Cambria Math" panose="02040503050406030204" pitchFamily="18" charset="0"/>
                      </a:rPr>
                      <m:t>∨</m:t>
                    </m:r>
                    <m:r>
                      <a:rPr lang="en-US" altLang="zh-CN" sz="1050" i="1">
                        <a:solidFill>
                          <a:schemeClr val="accent2">
                            <a:lumMod val="50000"/>
                          </a:schemeClr>
                        </a:solidFill>
                        <a:latin typeface="Cambria Math" panose="02040503050406030204" pitchFamily="18" charset="0"/>
                      </a:rPr>
                      <m:t>𝑟</m:t>
                    </m:r>
                  </m:oMath>
                </a14:m>
                <a:endParaRPr lang="zh-CN" altLang="en-US" sz="1050">
                  <a:solidFill>
                    <a:schemeClr val="accent2">
                      <a:lumMod val="50000"/>
                    </a:schemeClr>
                  </a:solidFill>
                </a:endParaRPr>
              </a:p>
            </p:txBody>
          </p:sp>
        </mc:Choice>
        <mc:Fallback xmlns="">
          <p:sp>
            <p:nvSpPr>
              <p:cNvPr id="27" name="文本框 26">
                <a:extLst>
                  <a:ext uri="{FF2B5EF4-FFF2-40B4-BE49-F238E27FC236}">
                    <a16:creationId xmlns:a16="http://schemas.microsoft.com/office/drawing/2014/main" id="{670CD20C-6702-49CE-80C0-49A1131E10CD}"/>
                  </a:ext>
                </a:extLst>
              </p:cNvPr>
              <p:cNvSpPr txBox="1">
                <a:spLocks noRot="1" noChangeAspect="1" noMove="1" noResize="1" noEditPoints="1" noAdjustHandles="1" noChangeArrowheads="1" noChangeShapeType="1" noTextEdit="1"/>
              </p:cNvSpPr>
              <p:nvPr/>
            </p:nvSpPr>
            <p:spPr>
              <a:xfrm>
                <a:off x="5864187" y="4195543"/>
                <a:ext cx="1766306" cy="161583"/>
              </a:xfrm>
              <a:prstGeom prst="rect">
                <a:avLst/>
              </a:prstGeom>
              <a:blipFill>
                <a:blip r:embed="rId12"/>
                <a:stretch>
                  <a:fillRect t="-25926" b="-48148"/>
                </a:stretch>
              </a:blipFill>
            </p:spPr>
            <p:txBody>
              <a:bodyPr/>
              <a:lstStyle/>
              <a:p>
                <a:r>
                  <a:rPr lang="zh-CN" altLang="en-US">
                    <a:noFill/>
                  </a:rPr>
                  <a:t> </a:t>
                </a:r>
              </a:p>
            </p:txBody>
          </p:sp>
        </mc:Fallback>
      </mc:AlternateContent>
      <p:sp>
        <p:nvSpPr>
          <p:cNvPr id="28" name="箭头: 右 27">
            <a:extLst>
              <a:ext uri="{FF2B5EF4-FFF2-40B4-BE49-F238E27FC236}">
                <a16:creationId xmlns:a16="http://schemas.microsoft.com/office/drawing/2014/main" id="{F62D5F7A-4BCA-4B2C-896A-2C4AE83B0F05}"/>
              </a:ext>
            </a:extLst>
          </p:cNvPr>
          <p:cNvSpPr/>
          <p:nvPr/>
        </p:nvSpPr>
        <p:spPr>
          <a:xfrm>
            <a:off x="5722135" y="2803908"/>
            <a:ext cx="142053" cy="34289"/>
          </a:xfrm>
          <a:prstGeom prst="rightArrow">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9" name="箭头: 右 28">
            <a:extLst>
              <a:ext uri="{FF2B5EF4-FFF2-40B4-BE49-F238E27FC236}">
                <a16:creationId xmlns:a16="http://schemas.microsoft.com/office/drawing/2014/main" id="{AAE6444A-63D3-4665-81DB-A9248045B8A2}"/>
              </a:ext>
            </a:extLst>
          </p:cNvPr>
          <p:cNvSpPr/>
          <p:nvPr/>
        </p:nvSpPr>
        <p:spPr>
          <a:xfrm>
            <a:off x="5722133" y="3051674"/>
            <a:ext cx="142053" cy="34289"/>
          </a:xfrm>
          <a:prstGeom prst="rightArrow">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0" name="箭头: 右 29">
            <a:extLst>
              <a:ext uri="{FF2B5EF4-FFF2-40B4-BE49-F238E27FC236}">
                <a16:creationId xmlns:a16="http://schemas.microsoft.com/office/drawing/2014/main" id="{EF588816-038A-4DC6-B80F-5FF299CE0A88}"/>
              </a:ext>
            </a:extLst>
          </p:cNvPr>
          <p:cNvSpPr/>
          <p:nvPr/>
        </p:nvSpPr>
        <p:spPr>
          <a:xfrm>
            <a:off x="5722133" y="3293652"/>
            <a:ext cx="142053" cy="34289"/>
          </a:xfrm>
          <a:prstGeom prst="rightArrow">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1" name="箭头: 右 30">
            <a:extLst>
              <a:ext uri="{FF2B5EF4-FFF2-40B4-BE49-F238E27FC236}">
                <a16:creationId xmlns:a16="http://schemas.microsoft.com/office/drawing/2014/main" id="{1B094865-9AA9-4E92-9771-B464481E05CF}"/>
              </a:ext>
            </a:extLst>
          </p:cNvPr>
          <p:cNvSpPr/>
          <p:nvPr/>
        </p:nvSpPr>
        <p:spPr>
          <a:xfrm>
            <a:off x="5722133" y="3533439"/>
            <a:ext cx="142053" cy="34289"/>
          </a:xfrm>
          <a:prstGeom prst="rightArrow">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2" name="箭头: 右 31">
            <a:extLst>
              <a:ext uri="{FF2B5EF4-FFF2-40B4-BE49-F238E27FC236}">
                <a16:creationId xmlns:a16="http://schemas.microsoft.com/office/drawing/2014/main" id="{805B38E7-DF42-4C6A-8DC9-017D66A22F4F}"/>
              </a:ext>
            </a:extLst>
          </p:cNvPr>
          <p:cNvSpPr/>
          <p:nvPr/>
        </p:nvSpPr>
        <p:spPr>
          <a:xfrm>
            <a:off x="5722133" y="4018180"/>
            <a:ext cx="142053" cy="34289"/>
          </a:xfrm>
          <a:prstGeom prst="rightArrow">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3" name="箭头: 右 32">
            <a:extLst>
              <a:ext uri="{FF2B5EF4-FFF2-40B4-BE49-F238E27FC236}">
                <a16:creationId xmlns:a16="http://schemas.microsoft.com/office/drawing/2014/main" id="{409FCF04-6FE8-473A-B7E1-7068B59B38C0}"/>
              </a:ext>
            </a:extLst>
          </p:cNvPr>
          <p:cNvSpPr/>
          <p:nvPr/>
        </p:nvSpPr>
        <p:spPr>
          <a:xfrm>
            <a:off x="5722133" y="4264440"/>
            <a:ext cx="142053" cy="34289"/>
          </a:xfrm>
          <a:prstGeom prst="rightArrow">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AFA43A3-7C4E-458A-9380-EE11C1A070DB}"/>
                  </a:ext>
                </a:extLst>
              </p:cNvPr>
              <p:cNvSpPr txBox="1"/>
              <p:nvPr/>
            </p:nvSpPr>
            <p:spPr>
              <a:xfrm>
                <a:off x="5793160" y="2421672"/>
                <a:ext cx="2762706" cy="208455"/>
              </a:xfrm>
              <a:prstGeom prst="rect">
                <a:avLst/>
              </a:prstGeom>
              <a:solidFill>
                <a:schemeClr val="accent6">
                  <a:lumMod val="50000"/>
                </a:schemeClr>
              </a:solidFill>
            </p:spPr>
            <p:txBody>
              <a:bodyPr wrap="square" tIns="0" bIns="0" rtlCol="0">
                <a:spAutoFit/>
              </a:bodyPr>
              <a:lstStyle/>
              <a:p>
                <a:r>
                  <a:rPr lang="zh-CN" altLang="en-US" sz="1200">
                    <a:solidFill>
                      <a:schemeClr val="bg1"/>
                    </a:solidFill>
                  </a:rPr>
                  <a:t>公式</a:t>
                </a:r>
                <a14:m>
                  <m:oMath xmlns:m="http://schemas.openxmlformats.org/officeDocument/2006/math">
                    <m:r>
                      <a:rPr lang="en-US" altLang="zh-CN" sz="1200" i="1">
                        <a:solidFill>
                          <a:schemeClr val="bg1"/>
                        </a:solidFill>
                        <a:latin typeface="Cambria Math" panose="02040503050406030204" pitchFamily="18" charset="0"/>
                      </a:rPr>
                      <m:t>𝐴</m:t>
                    </m:r>
                    <m:r>
                      <a:rPr lang="en-US" altLang="zh-CN" sz="1200" i="1">
                        <a:solidFill>
                          <a:schemeClr val="bg1"/>
                        </a:solidFill>
                        <a:latin typeface="Cambria Math" panose="02040503050406030204" pitchFamily="18" charset="0"/>
                      </a:rPr>
                      <m:t> = </m:t>
                    </m:r>
                    <m:d>
                      <m:dPr>
                        <m:ctrlPr>
                          <a:rPr lang="en-US" altLang="zh-CN" sz="1200" i="1">
                            <a:solidFill>
                              <a:schemeClr val="bg1"/>
                            </a:solidFill>
                            <a:latin typeface="Cambria Math" panose="02040503050406030204" pitchFamily="18" charset="0"/>
                          </a:rPr>
                        </m:ctrlPr>
                      </m:dPr>
                      <m:e>
                        <m:r>
                          <a:rPr lang="en-US" altLang="zh-CN" sz="1200" i="1">
                            <a:solidFill>
                              <a:schemeClr val="bg1"/>
                            </a:solidFill>
                            <a:latin typeface="Cambria Math" panose="02040503050406030204" pitchFamily="18" charset="0"/>
                          </a:rPr>
                          <m:t>𝑟</m:t>
                        </m:r>
                        <m:r>
                          <a:rPr lang="en-US" altLang="zh-CN" sz="1200" i="1">
                            <a:solidFill>
                              <a:schemeClr val="bg1"/>
                            </a:solidFill>
                            <a:latin typeface="Cambria Math" panose="02040503050406030204" pitchFamily="18" charset="0"/>
                          </a:rPr>
                          <m:t>∨</m:t>
                        </m:r>
                        <m:d>
                          <m:dPr>
                            <m:ctrlPr>
                              <a:rPr lang="en-US" altLang="zh-CN" sz="1200" i="1">
                                <a:solidFill>
                                  <a:schemeClr val="bg1"/>
                                </a:solidFill>
                                <a:latin typeface="Cambria Math" panose="02040503050406030204" pitchFamily="18" charset="0"/>
                              </a:rPr>
                            </m:ctrlPr>
                          </m:dPr>
                          <m:e>
                            <m:r>
                              <a:rPr lang="en-US" altLang="zh-CN" sz="1200" i="1">
                                <a:solidFill>
                                  <a:schemeClr val="bg1"/>
                                </a:solidFill>
                                <a:latin typeface="Cambria Math" panose="02040503050406030204" pitchFamily="18" charset="0"/>
                              </a:rPr>
                              <m:t>𝑝</m:t>
                            </m:r>
                            <m:r>
                              <a:rPr lang="en-US" altLang="zh-CN" sz="1200" i="1">
                                <a:solidFill>
                                  <a:schemeClr val="bg1"/>
                                </a:solidFill>
                                <a:latin typeface="Cambria Math" panose="02040503050406030204" pitchFamily="18" charset="0"/>
                              </a:rPr>
                              <m:t>∧¬</m:t>
                            </m:r>
                            <m:r>
                              <a:rPr lang="en-US" altLang="zh-CN" sz="1200" i="1">
                                <a:solidFill>
                                  <a:schemeClr val="bg1"/>
                                </a:solidFill>
                                <a:latin typeface="Cambria Math" panose="02040503050406030204" pitchFamily="18" charset="0"/>
                              </a:rPr>
                              <m:t>𝑞</m:t>
                            </m:r>
                          </m:e>
                        </m:d>
                      </m:e>
                    </m:d>
                    <m:r>
                      <a:rPr lang="en-US" altLang="zh-CN" sz="1200" i="1">
                        <a:solidFill>
                          <a:schemeClr val="bg1"/>
                        </a:solidFill>
                        <a:latin typeface="Cambria Math" panose="02040503050406030204" pitchFamily="18" charset="0"/>
                      </a:rPr>
                      <m:t>∧</m:t>
                    </m:r>
                    <m:d>
                      <m:dPr>
                        <m:ctrlPr>
                          <a:rPr lang="en-US" altLang="zh-CN" sz="1200" i="1">
                            <a:solidFill>
                              <a:schemeClr val="bg1"/>
                            </a:solidFill>
                            <a:latin typeface="Cambria Math" panose="02040503050406030204" pitchFamily="18" charset="0"/>
                          </a:rPr>
                        </m:ctrlPr>
                      </m:dPr>
                      <m:e>
                        <m:r>
                          <a:rPr lang="en-US" altLang="zh-CN" sz="1200" i="1">
                            <a:solidFill>
                              <a:schemeClr val="bg1"/>
                            </a:solidFill>
                            <a:latin typeface="Cambria Math" panose="02040503050406030204" pitchFamily="18" charset="0"/>
                          </a:rPr>
                          <m:t>𝑟</m:t>
                        </m:r>
                        <m:r>
                          <a:rPr lang="en-US" altLang="zh-CN" sz="1200" i="1">
                            <a:solidFill>
                              <a:schemeClr val="bg1"/>
                            </a:solidFill>
                            <a:latin typeface="Cambria Math" panose="02040503050406030204" pitchFamily="18" charset="0"/>
                          </a:rPr>
                          <m:t>→</m:t>
                        </m:r>
                        <m:r>
                          <a:rPr lang="en-US" altLang="zh-CN" sz="1200" i="1">
                            <a:solidFill>
                              <a:schemeClr val="bg1"/>
                            </a:solidFill>
                            <a:latin typeface="Cambria Math" panose="02040503050406030204" pitchFamily="18" charset="0"/>
                          </a:rPr>
                          <m:t>𝑝</m:t>
                        </m:r>
                        <m:r>
                          <a:rPr lang="en-US" altLang="zh-CN" sz="1200" i="1">
                            <a:solidFill>
                              <a:schemeClr val="bg1"/>
                            </a:solidFill>
                            <a:latin typeface="Cambria Math" panose="02040503050406030204" pitchFamily="18" charset="0"/>
                          </a:rPr>
                          <m:t>∧</m:t>
                        </m:r>
                        <m:r>
                          <a:rPr lang="en-US" altLang="zh-CN" sz="1200" i="1">
                            <a:solidFill>
                              <a:schemeClr val="bg1"/>
                            </a:solidFill>
                            <a:latin typeface="Cambria Math" panose="02040503050406030204" pitchFamily="18" charset="0"/>
                          </a:rPr>
                          <m:t>𝑞</m:t>
                        </m:r>
                      </m:e>
                    </m:d>
                  </m:oMath>
                </a14:m>
                <a:endParaRPr lang="zh-CN" altLang="en-US" sz="1200">
                  <a:solidFill>
                    <a:schemeClr val="bg1"/>
                  </a:solidFill>
                </a:endParaRPr>
              </a:p>
            </p:txBody>
          </p:sp>
        </mc:Choice>
        <mc:Fallback xmlns="">
          <p:sp>
            <p:nvSpPr>
              <p:cNvPr id="34" name="文本框 33">
                <a:extLst>
                  <a:ext uri="{FF2B5EF4-FFF2-40B4-BE49-F238E27FC236}">
                    <a16:creationId xmlns:a16="http://schemas.microsoft.com/office/drawing/2014/main" id="{2AFA43A3-7C4E-458A-9380-EE11C1A070DB}"/>
                  </a:ext>
                </a:extLst>
              </p:cNvPr>
              <p:cNvSpPr txBox="1">
                <a:spLocks noRot="1" noChangeAspect="1" noMove="1" noResize="1" noEditPoints="1" noAdjustHandles="1" noChangeArrowheads="1" noChangeShapeType="1" noTextEdit="1"/>
              </p:cNvSpPr>
              <p:nvPr/>
            </p:nvSpPr>
            <p:spPr>
              <a:xfrm>
                <a:off x="5793160" y="2421672"/>
                <a:ext cx="2762706" cy="208455"/>
              </a:xfrm>
              <a:prstGeom prst="rect">
                <a:avLst/>
              </a:prstGeom>
              <a:blipFill>
                <a:blip r:embed="rId13"/>
                <a:stretch>
                  <a:fillRect t="-14706" b="-441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84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A3E6D2-036D-4982-BA42-15051B53D5B3}"/>
              </a:ext>
            </a:extLst>
          </p:cNvPr>
          <p:cNvSpPr/>
          <p:nvPr/>
        </p:nvSpPr>
        <p:spPr>
          <a:xfrm>
            <a:off x="0" y="1"/>
            <a:ext cx="4572000" cy="2073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a:latin typeface="楷体" panose="02010609060101010101" pitchFamily="49" charset="-122"/>
                <a:ea typeface="楷体" panose="02010609060101010101" pitchFamily="49" charset="-122"/>
              </a:rPr>
              <a:t>主析取范式与主合取范式</a:t>
            </a:r>
          </a:p>
        </p:txBody>
      </p:sp>
      <p:sp>
        <p:nvSpPr>
          <p:cNvPr id="12" name="矩形 11">
            <a:extLst>
              <a:ext uri="{FF2B5EF4-FFF2-40B4-BE49-F238E27FC236}">
                <a16:creationId xmlns:a16="http://schemas.microsoft.com/office/drawing/2014/main" id="{8869BEB9-B7B2-43EA-B6DD-A4266D064F15}"/>
              </a:ext>
            </a:extLst>
          </p:cNvPr>
          <p:cNvSpPr/>
          <p:nvPr/>
        </p:nvSpPr>
        <p:spPr>
          <a:xfrm>
            <a:off x="4572000" y="0"/>
            <a:ext cx="4572000" cy="207389"/>
          </a:xfrm>
          <a:prstGeom prst="rect">
            <a:avLst/>
          </a:prstGeom>
          <a:solidFill>
            <a:srgbClr val="371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矩形 12">
            <a:extLst>
              <a:ext uri="{FF2B5EF4-FFF2-40B4-BE49-F238E27FC236}">
                <a16:creationId xmlns:a16="http://schemas.microsoft.com/office/drawing/2014/main" id="{7C3FD11A-46B8-4292-86B3-6F7A09EBDC5B}"/>
              </a:ext>
            </a:extLst>
          </p:cNvPr>
          <p:cNvSpPr/>
          <p:nvPr/>
        </p:nvSpPr>
        <p:spPr>
          <a:xfrm>
            <a:off x="-4" y="205268"/>
            <a:ext cx="9144003" cy="241757"/>
          </a:xfrm>
          <a:prstGeom prst="rect">
            <a:avLst/>
          </a:prstGeom>
          <a:solidFill>
            <a:srgbClr val="210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t>一些公式的主范式之间的关系</a:t>
            </a:r>
          </a:p>
        </p:txBody>
      </p:sp>
      <p:sp>
        <p:nvSpPr>
          <p:cNvPr id="14" name="矩形 13">
            <a:extLst>
              <a:ext uri="{FF2B5EF4-FFF2-40B4-BE49-F238E27FC236}">
                <a16:creationId xmlns:a16="http://schemas.microsoft.com/office/drawing/2014/main" id="{DDC574CF-F156-4614-AC17-10B0AB2E5601}"/>
              </a:ext>
            </a:extLst>
          </p:cNvPr>
          <p:cNvSpPr/>
          <p:nvPr/>
        </p:nvSpPr>
        <p:spPr>
          <a:xfrm>
            <a:off x="0" y="4926843"/>
            <a:ext cx="3039763" cy="2073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数理逻辑</a:t>
            </a:r>
          </a:p>
        </p:txBody>
      </p:sp>
      <p:sp>
        <p:nvSpPr>
          <p:cNvPr id="15" name="矩形 14">
            <a:extLst>
              <a:ext uri="{FF2B5EF4-FFF2-40B4-BE49-F238E27FC236}">
                <a16:creationId xmlns:a16="http://schemas.microsoft.com/office/drawing/2014/main" id="{C26F7A16-F223-474E-A8D5-13B2EEAA0B52}"/>
              </a:ext>
            </a:extLst>
          </p:cNvPr>
          <p:cNvSpPr/>
          <p:nvPr/>
        </p:nvSpPr>
        <p:spPr>
          <a:xfrm>
            <a:off x="3039763" y="4926841"/>
            <a:ext cx="3064476" cy="207389"/>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楷体" panose="02010609060101010101" pitchFamily="49" charset="-122"/>
                <a:ea typeface="楷体" panose="02010609060101010101" pitchFamily="49" charset="-122"/>
              </a:rPr>
              <a:t>第六讲  命题逻辑主范式公式</a:t>
            </a:r>
          </a:p>
        </p:txBody>
      </p:sp>
      <p:sp>
        <p:nvSpPr>
          <p:cNvPr id="16" name="矩形 15">
            <a:extLst>
              <a:ext uri="{FF2B5EF4-FFF2-40B4-BE49-F238E27FC236}">
                <a16:creationId xmlns:a16="http://schemas.microsoft.com/office/drawing/2014/main" id="{9645EAFE-C91F-4DCE-817A-669EA977D274}"/>
              </a:ext>
            </a:extLst>
          </p:cNvPr>
          <p:cNvSpPr/>
          <p:nvPr/>
        </p:nvSpPr>
        <p:spPr>
          <a:xfrm>
            <a:off x="6104238" y="4926841"/>
            <a:ext cx="3039762" cy="207389"/>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楷体" panose="02010609060101010101" pitchFamily="49" charset="-122"/>
                <a:cs typeface="Arial" panose="020B0604020202020204" pitchFamily="34" charset="0"/>
              </a:rPr>
              <a:t>2023</a:t>
            </a:r>
            <a:r>
              <a:rPr lang="zh-CN" altLang="en-US" sz="1400">
                <a:latin typeface="Arial" panose="020B0604020202020204" pitchFamily="34" charset="0"/>
                <a:ea typeface="楷体" panose="02010609060101010101" pitchFamily="49" charset="-122"/>
                <a:cs typeface="Arial" panose="020B0604020202020204" pitchFamily="34" charset="0"/>
              </a:rPr>
              <a:t>年</a:t>
            </a:r>
            <a:r>
              <a:rPr lang="en-US" altLang="zh-CN" sz="1400">
                <a:latin typeface="Arial" panose="020B0604020202020204" pitchFamily="34" charset="0"/>
                <a:ea typeface="楷体" panose="02010609060101010101" pitchFamily="49" charset="-122"/>
                <a:cs typeface="Arial" panose="020B0604020202020204" pitchFamily="34" charset="0"/>
              </a:rPr>
              <a:t>1</a:t>
            </a:r>
            <a:r>
              <a:rPr lang="zh-CN" altLang="en-US" sz="1400">
                <a:latin typeface="Arial" panose="020B0604020202020204" pitchFamily="34" charset="0"/>
                <a:ea typeface="楷体" panose="02010609060101010101" pitchFamily="49" charset="-122"/>
                <a:cs typeface="Arial" panose="020B0604020202020204" pitchFamily="34" charset="0"/>
              </a:rPr>
              <a:t>月    </a:t>
            </a:r>
            <a:fld id="{80DDC3F2-9B87-4142-A173-AF5A9EBCB487}" type="slidenum">
              <a:rPr lang="en-US" altLang="zh-CN" sz="1400" smtClean="0">
                <a:latin typeface="Arial" panose="020B0604020202020204" pitchFamily="34" charset="0"/>
                <a:ea typeface="楷体" panose="02010609060101010101" pitchFamily="49" charset="-122"/>
                <a:cs typeface="Arial" panose="020B0604020202020204" pitchFamily="34" charset="0"/>
              </a:rPr>
              <a:t>9</a:t>
            </a:fld>
            <a:r>
              <a:rPr lang="en-US" altLang="zh-CN" sz="1400">
                <a:latin typeface="Arial" panose="020B0604020202020204" pitchFamily="34" charset="0"/>
                <a:ea typeface="楷体" panose="02010609060101010101" pitchFamily="49" charset="-122"/>
                <a:cs typeface="Arial" panose="020B0604020202020204" pitchFamily="34" charset="0"/>
              </a:rPr>
              <a:t>/42</a:t>
            </a:r>
            <a:endParaRPr lang="zh-CN" altLang="en-US" sz="1400">
              <a:latin typeface="Arial" panose="020B0604020202020204" pitchFamily="34" charset="0"/>
              <a:ea typeface="楷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D53A5C3-845B-41BF-927A-182E3BD1174A}"/>
                  </a:ext>
                </a:extLst>
              </p:cNvPr>
              <p:cNvSpPr txBox="1"/>
              <p:nvPr/>
            </p:nvSpPr>
            <p:spPr>
              <a:xfrm>
                <a:off x="382032" y="833457"/>
                <a:ext cx="7966217" cy="620491"/>
              </a:xfrm>
              <a:prstGeom prst="rect">
                <a:avLst/>
              </a:prstGeom>
              <a:solidFill>
                <a:schemeClr val="accent5">
                  <a:lumMod val="20000"/>
                  <a:lumOff val="80000"/>
                </a:schemeClr>
              </a:solidFill>
            </p:spPr>
            <p:txBody>
              <a:bodyPr wrap="square" rtlCol="0">
                <a:spAutoFit/>
              </a:bodyPr>
              <a:lstStyle/>
              <a:p>
                <a:pPr>
                  <a:lnSpc>
                    <a:spcPts val="1800"/>
                  </a:lnSpc>
                  <a:spcBef>
                    <a:spcPts val="600"/>
                  </a:spcBef>
                </a:pPr>
                <a:r>
                  <a:rPr lang="zh-CN" altLang="en-US" sz="1400" b="1">
                    <a:solidFill>
                      <a:srgbClr val="002060"/>
                    </a:solidFill>
                    <a:latin typeface="楷体" panose="02010609060101010101" pitchFamily="49" charset="-122"/>
                    <a:ea typeface="楷体" panose="02010609060101010101" pitchFamily="49" charset="-122"/>
                  </a:rPr>
                  <a:t>设公式有</a:t>
                </a:r>
                <a14:m>
                  <m:oMath xmlns:m="http://schemas.openxmlformats.org/officeDocument/2006/math">
                    <m:r>
                      <a:rPr lang="en-US" altLang="zh-CN" sz="1400" b="1" i="1" smtClean="0">
                        <a:solidFill>
                          <a:srgbClr val="002060"/>
                        </a:solidFill>
                        <a:latin typeface="Cambria Math" panose="02040503050406030204" pitchFamily="18" charset="0"/>
                      </a:rPr>
                      <m:t>𝒏</m:t>
                    </m:r>
                  </m:oMath>
                </a14:m>
                <a:r>
                  <a:rPr lang="zh-CN" altLang="en-US" sz="1400" b="1">
                    <a:solidFill>
                      <a:srgbClr val="002060"/>
                    </a:solidFill>
                    <a:latin typeface="楷体" panose="02010609060101010101" pitchFamily="49" charset="-122"/>
                    <a:ea typeface="楷体" panose="02010609060101010101" pitchFamily="49" charset="-122"/>
                  </a:rPr>
                  <a:t>个命题变量，对任意的</a:t>
                </a:r>
                <a14:m>
                  <m:oMath xmlns:m="http://schemas.openxmlformats.org/officeDocument/2006/math">
                    <m:r>
                      <a:rPr lang="en-US" altLang="zh-CN" sz="1400" b="1" i="1" smtClean="0">
                        <a:solidFill>
                          <a:srgbClr val="002060"/>
                        </a:solidFill>
                        <a:latin typeface="Cambria Math" panose="02040503050406030204" pitchFamily="18" charset="0"/>
                      </a:rPr>
                      <m:t>𝟎</m:t>
                    </m:r>
                    <m:r>
                      <a:rPr lang="en-US" altLang="zh-CN" sz="1400" b="1" i="1" smtClean="0">
                        <a:solidFill>
                          <a:srgbClr val="002060"/>
                        </a:solidFill>
                        <a:latin typeface="Cambria Math" panose="02040503050406030204" pitchFamily="18" charset="0"/>
                      </a:rPr>
                      <m:t>≤</m:t>
                    </m:r>
                    <m:r>
                      <a:rPr lang="en-US" altLang="zh-CN" sz="1400" b="1" i="1" smtClean="0">
                        <a:solidFill>
                          <a:srgbClr val="002060"/>
                        </a:solidFill>
                        <a:latin typeface="Cambria Math" panose="02040503050406030204" pitchFamily="18" charset="0"/>
                      </a:rPr>
                      <m:t>𝒊</m:t>
                    </m:r>
                    <m:r>
                      <a:rPr lang="en-US" altLang="zh-CN" sz="1400" b="1" i="1" smtClean="0">
                        <a:solidFill>
                          <a:srgbClr val="002060"/>
                        </a:solidFill>
                        <a:latin typeface="Cambria Math" panose="02040503050406030204" pitchFamily="18" charset="0"/>
                      </a:rPr>
                      <m:t>≤</m:t>
                    </m:r>
                    <m:sSup>
                      <m:sSupPr>
                        <m:ctrlPr>
                          <a:rPr lang="en-US" altLang="zh-CN" sz="1400" b="1" i="1" smtClean="0">
                            <a:solidFill>
                              <a:srgbClr val="002060"/>
                            </a:solidFill>
                            <a:latin typeface="Cambria Math" panose="02040503050406030204" pitchFamily="18" charset="0"/>
                          </a:rPr>
                        </m:ctrlPr>
                      </m:sSupPr>
                      <m:e>
                        <m:r>
                          <a:rPr lang="en-US" altLang="zh-CN" sz="1400" b="1" i="1" smtClean="0">
                            <a:solidFill>
                              <a:srgbClr val="002060"/>
                            </a:solidFill>
                            <a:latin typeface="Cambria Math" panose="02040503050406030204" pitchFamily="18" charset="0"/>
                          </a:rPr>
                          <m:t>𝟐</m:t>
                        </m:r>
                      </m:e>
                      <m:sup>
                        <m:r>
                          <a:rPr lang="en-US" altLang="zh-CN" sz="1400" b="1" i="1" smtClean="0">
                            <a:solidFill>
                              <a:srgbClr val="002060"/>
                            </a:solidFill>
                            <a:latin typeface="Cambria Math" panose="02040503050406030204" pitchFamily="18" charset="0"/>
                          </a:rPr>
                          <m:t>𝒏</m:t>
                        </m:r>
                      </m:sup>
                    </m:sSup>
                    <m:r>
                      <a:rPr lang="en-US" altLang="zh-CN" sz="1400" b="1" i="1" smtClean="0">
                        <a:solidFill>
                          <a:srgbClr val="002060"/>
                        </a:solidFill>
                        <a:latin typeface="Cambria Math" panose="02040503050406030204" pitchFamily="18" charset="0"/>
                      </a:rPr>
                      <m:t>−</m:t>
                    </m:r>
                    <m:r>
                      <a:rPr lang="en-US" altLang="zh-CN" sz="1400" b="1" i="1" smtClean="0">
                        <a:solidFill>
                          <a:srgbClr val="002060"/>
                        </a:solidFill>
                        <a:latin typeface="Cambria Math" panose="02040503050406030204" pitchFamily="18" charset="0"/>
                      </a:rPr>
                      <m:t>𝟏</m:t>
                    </m:r>
                  </m:oMath>
                </a14:m>
                <a:r>
                  <a:rPr lang="zh-CN" altLang="en-US" sz="1400" b="1">
                    <a:solidFill>
                      <a:srgbClr val="002060"/>
                    </a:solidFill>
                    <a:latin typeface="楷体" panose="02010609060101010101" pitchFamily="49" charset="-122"/>
                    <a:ea typeface="楷体" panose="02010609060101010101" pitchFamily="49" charset="-122"/>
                  </a:rPr>
                  <a:t>，</a:t>
                </a:r>
                <a:endParaRPr lang="en-US" altLang="zh-CN" sz="1400" b="1">
                  <a:solidFill>
                    <a:srgbClr val="002060"/>
                  </a:solidFill>
                  <a:latin typeface="楷体" panose="02010609060101010101" pitchFamily="49" charset="-122"/>
                  <a:ea typeface="楷体" panose="02010609060101010101" pitchFamily="49" charset="-122"/>
                </a:endParaRPr>
              </a:p>
              <a:p>
                <a:pPr marL="285750" indent="-285750">
                  <a:lnSpc>
                    <a:spcPts val="1800"/>
                  </a:lnSpc>
                  <a:spcBef>
                    <a:spcPts val="600"/>
                  </a:spcBef>
                  <a:buFont typeface="Arial" panose="020B0604020202020204" pitchFamily="34" charset="0"/>
                  <a:buChar char="•"/>
                </a:pPr>
                <a:r>
                  <a:rPr lang="zh-CN" altLang="en-US" sz="1400" b="1">
                    <a:solidFill>
                      <a:schemeClr val="accent6">
                        <a:lumMod val="50000"/>
                      </a:schemeClr>
                    </a:solidFill>
                  </a:rPr>
                  <a:t>极小项</a:t>
                </a:r>
                <a14:m>
                  <m:oMath xmlns:m="http://schemas.openxmlformats.org/officeDocument/2006/math">
                    <m:sSub>
                      <m:sSubPr>
                        <m:ctrlPr>
                          <a:rPr lang="en-US" altLang="zh-CN" sz="1400" b="1" i="1" smtClean="0">
                            <a:solidFill>
                              <a:schemeClr val="accent6">
                                <a:lumMod val="50000"/>
                              </a:schemeClr>
                            </a:solidFill>
                            <a:latin typeface="Cambria Math" panose="02040503050406030204" pitchFamily="18" charset="0"/>
                          </a:rPr>
                        </m:ctrlPr>
                      </m:sSubPr>
                      <m:e>
                        <m:r>
                          <a:rPr lang="en-US" altLang="zh-CN" sz="1400" b="1" i="1" smtClean="0">
                            <a:solidFill>
                              <a:schemeClr val="accent6">
                                <a:lumMod val="50000"/>
                              </a:schemeClr>
                            </a:solidFill>
                            <a:latin typeface="Cambria Math" panose="02040503050406030204" pitchFamily="18" charset="0"/>
                          </a:rPr>
                          <m:t>𝒎</m:t>
                        </m:r>
                      </m:e>
                      <m:sub>
                        <m:r>
                          <a:rPr lang="en-US" altLang="zh-CN" sz="1400" b="1" i="1" smtClean="0">
                            <a:solidFill>
                              <a:schemeClr val="accent6">
                                <a:lumMod val="50000"/>
                              </a:schemeClr>
                            </a:solidFill>
                            <a:latin typeface="Cambria Math" panose="02040503050406030204" pitchFamily="18" charset="0"/>
                          </a:rPr>
                          <m:t>𝒊</m:t>
                        </m:r>
                      </m:sub>
                    </m:sSub>
                  </m:oMath>
                </a14:m>
                <a:r>
                  <a:rPr lang="zh-CN" altLang="en-US" sz="1400" b="1">
                    <a:solidFill>
                      <a:schemeClr val="accent6">
                        <a:lumMod val="50000"/>
                      </a:schemeClr>
                    </a:solidFill>
                  </a:rPr>
                  <a:t>与极大项</a:t>
                </a:r>
                <a14:m>
                  <m:oMath xmlns:m="http://schemas.openxmlformats.org/officeDocument/2006/math">
                    <m:sSub>
                      <m:sSubPr>
                        <m:ctrlPr>
                          <a:rPr lang="en-US" altLang="zh-CN" sz="1400" b="1" i="1" smtClean="0">
                            <a:solidFill>
                              <a:schemeClr val="accent6">
                                <a:lumMod val="50000"/>
                              </a:schemeClr>
                            </a:solidFill>
                            <a:latin typeface="Cambria Math" panose="02040503050406030204" pitchFamily="18" charset="0"/>
                          </a:rPr>
                        </m:ctrlPr>
                      </m:sSubPr>
                      <m:e>
                        <m:r>
                          <a:rPr lang="en-US" altLang="zh-CN" sz="1400" b="1" i="1" smtClean="0">
                            <a:solidFill>
                              <a:schemeClr val="accent6">
                                <a:lumMod val="50000"/>
                              </a:schemeClr>
                            </a:solidFill>
                            <a:latin typeface="Cambria Math" panose="02040503050406030204" pitchFamily="18" charset="0"/>
                          </a:rPr>
                          <m:t>𝑴</m:t>
                        </m:r>
                      </m:e>
                      <m:sub>
                        <m:r>
                          <a:rPr lang="en-US" altLang="zh-CN" sz="1400" b="1" i="1" smtClean="0">
                            <a:solidFill>
                              <a:schemeClr val="accent6">
                                <a:lumMod val="50000"/>
                              </a:schemeClr>
                            </a:solidFill>
                            <a:latin typeface="Cambria Math" panose="02040503050406030204" pitchFamily="18" charset="0"/>
                          </a:rPr>
                          <m:t>𝒊</m:t>
                        </m:r>
                      </m:sub>
                    </m:sSub>
                  </m:oMath>
                </a14:m>
                <a:r>
                  <a:rPr lang="zh-CN" altLang="en-US" sz="1400" b="1">
                    <a:solidFill>
                      <a:schemeClr val="accent6">
                        <a:lumMod val="50000"/>
                      </a:schemeClr>
                    </a:solidFill>
                  </a:rPr>
                  <a:t>互为否定：</a:t>
                </a:r>
                <a14:m>
                  <m:oMath xmlns:m="http://schemas.openxmlformats.org/officeDocument/2006/math">
                    <m:sSub>
                      <m:sSubPr>
                        <m:ctrlPr>
                          <a:rPr lang="en-US" altLang="zh-CN" sz="1400" b="1" i="1" smtClean="0">
                            <a:solidFill>
                              <a:srgbClr val="C00000"/>
                            </a:solidFill>
                            <a:latin typeface="Cambria Math" panose="02040503050406030204" pitchFamily="18" charset="0"/>
                          </a:rPr>
                        </m:ctrlPr>
                      </m:sSubPr>
                      <m:e>
                        <m:r>
                          <a:rPr lang="en-US" altLang="zh-CN" sz="1400" b="1" i="1" smtClean="0">
                            <a:solidFill>
                              <a:srgbClr val="C00000"/>
                            </a:solidFill>
                            <a:latin typeface="Cambria Math" panose="02040503050406030204" pitchFamily="18" charset="0"/>
                          </a:rPr>
                          <m:t>𝒎</m:t>
                        </m:r>
                      </m:e>
                      <m:sub>
                        <m:r>
                          <a:rPr lang="en-US" altLang="zh-CN" sz="1400" b="1" i="1" smtClean="0">
                            <a:solidFill>
                              <a:srgbClr val="C00000"/>
                            </a:solidFill>
                            <a:latin typeface="Cambria Math" panose="02040503050406030204" pitchFamily="18" charset="0"/>
                          </a:rPr>
                          <m:t>𝒊</m:t>
                        </m:r>
                      </m:sub>
                    </m:sSub>
                    <m:r>
                      <a:rPr lang="en-US" altLang="zh-CN" sz="1400" b="1" i="1" smtClean="0">
                        <a:solidFill>
                          <a:srgbClr val="C00000"/>
                        </a:solidFill>
                        <a:latin typeface="Cambria Math" panose="02040503050406030204" pitchFamily="18" charset="0"/>
                      </a:rPr>
                      <m:t>≡¬</m:t>
                    </m:r>
                    <m:sSub>
                      <m:sSubPr>
                        <m:ctrlPr>
                          <a:rPr lang="en-US" altLang="zh-CN" sz="1400" b="1" i="1" smtClean="0">
                            <a:solidFill>
                              <a:srgbClr val="C00000"/>
                            </a:solidFill>
                            <a:latin typeface="Cambria Math" panose="02040503050406030204" pitchFamily="18" charset="0"/>
                          </a:rPr>
                        </m:ctrlPr>
                      </m:sSubPr>
                      <m:e>
                        <m:r>
                          <a:rPr lang="en-US" altLang="zh-CN" sz="1400" b="1" i="1" smtClean="0">
                            <a:solidFill>
                              <a:srgbClr val="C00000"/>
                            </a:solidFill>
                            <a:latin typeface="Cambria Math" panose="02040503050406030204" pitchFamily="18" charset="0"/>
                          </a:rPr>
                          <m:t>𝑴</m:t>
                        </m:r>
                      </m:e>
                      <m:sub>
                        <m:r>
                          <a:rPr lang="en-US" altLang="zh-CN" sz="1400" b="1" i="1" smtClean="0">
                            <a:solidFill>
                              <a:srgbClr val="C00000"/>
                            </a:solidFill>
                            <a:latin typeface="Cambria Math" panose="02040503050406030204" pitchFamily="18" charset="0"/>
                          </a:rPr>
                          <m:t>𝒊</m:t>
                        </m:r>
                      </m:sub>
                    </m:sSub>
                  </m:oMath>
                </a14:m>
                <a:r>
                  <a:rPr lang="zh-CN" altLang="en-US" sz="1400" b="1">
                    <a:solidFill>
                      <a:schemeClr val="accent6">
                        <a:lumMod val="50000"/>
                      </a:schemeClr>
                    </a:solidFill>
                  </a:rPr>
                  <a:t>，与极大项</a:t>
                </a:r>
                <a14:m>
                  <m:oMath xmlns:m="http://schemas.openxmlformats.org/officeDocument/2006/math">
                    <m:sSub>
                      <m:sSubPr>
                        <m:ctrlPr>
                          <a:rPr lang="en-US" altLang="zh-CN" sz="1400" b="1" i="1">
                            <a:solidFill>
                              <a:schemeClr val="accent6">
                                <a:lumMod val="50000"/>
                              </a:schemeClr>
                            </a:solidFill>
                            <a:latin typeface="Cambria Math" panose="02040503050406030204" pitchFamily="18" charset="0"/>
                          </a:rPr>
                        </m:ctrlPr>
                      </m:sSubPr>
                      <m:e>
                        <m:r>
                          <a:rPr lang="en-US" altLang="zh-CN" sz="1400" b="1" i="1">
                            <a:solidFill>
                              <a:schemeClr val="accent6">
                                <a:lumMod val="50000"/>
                              </a:schemeClr>
                            </a:solidFill>
                            <a:latin typeface="Cambria Math" panose="02040503050406030204" pitchFamily="18" charset="0"/>
                          </a:rPr>
                          <m:t>𝑴</m:t>
                        </m:r>
                      </m:e>
                      <m:sub>
                        <m:sSup>
                          <m:sSupPr>
                            <m:ctrlPr>
                              <a:rPr lang="en-US" altLang="zh-CN" sz="1400" b="1" i="1">
                                <a:solidFill>
                                  <a:schemeClr val="accent6">
                                    <a:lumMod val="50000"/>
                                  </a:schemeClr>
                                </a:solidFill>
                                <a:latin typeface="Cambria Math" panose="02040503050406030204" pitchFamily="18" charset="0"/>
                              </a:rPr>
                            </m:ctrlPr>
                          </m:sSupPr>
                          <m:e>
                            <m:r>
                              <a:rPr lang="en-US" altLang="zh-CN" sz="1400" b="1" i="1">
                                <a:solidFill>
                                  <a:schemeClr val="accent6">
                                    <a:lumMod val="50000"/>
                                  </a:schemeClr>
                                </a:solidFill>
                                <a:latin typeface="Cambria Math" panose="02040503050406030204" pitchFamily="18" charset="0"/>
                              </a:rPr>
                              <m:t>𝟐</m:t>
                            </m:r>
                          </m:e>
                          <m:sup>
                            <m:r>
                              <a:rPr lang="en-US" altLang="zh-CN" sz="1400" b="1" i="1">
                                <a:solidFill>
                                  <a:schemeClr val="accent6">
                                    <a:lumMod val="50000"/>
                                  </a:schemeClr>
                                </a:solidFill>
                                <a:latin typeface="Cambria Math" panose="02040503050406030204" pitchFamily="18" charset="0"/>
                              </a:rPr>
                              <m:t>𝒏</m:t>
                            </m:r>
                          </m:sup>
                        </m:sSup>
                        <m:r>
                          <a:rPr lang="en-US" altLang="zh-CN" sz="1400" b="1">
                            <a:solidFill>
                              <a:schemeClr val="accent6">
                                <a:lumMod val="50000"/>
                              </a:schemeClr>
                            </a:solidFill>
                            <a:latin typeface="Cambria Math" panose="02040503050406030204" pitchFamily="18" charset="0"/>
                          </a:rPr>
                          <m:t>−</m:t>
                        </m:r>
                        <m:r>
                          <a:rPr lang="en-US" altLang="zh-CN" sz="1400" b="1" i="1">
                            <a:solidFill>
                              <a:schemeClr val="accent6">
                                <a:lumMod val="50000"/>
                              </a:schemeClr>
                            </a:solidFill>
                            <a:latin typeface="Cambria Math" panose="02040503050406030204" pitchFamily="18" charset="0"/>
                          </a:rPr>
                          <m:t>𝟏</m:t>
                        </m:r>
                        <m:r>
                          <a:rPr lang="en-US" altLang="zh-CN" sz="1400" b="1">
                            <a:solidFill>
                              <a:schemeClr val="accent6">
                                <a:lumMod val="50000"/>
                              </a:schemeClr>
                            </a:solidFill>
                            <a:latin typeface="Cambria Math" panose="02040503050406030204" pitchFamily="18" charset="0"/>
                          </a:rPr>
                          <m:t>−</m:t>
                        </m:r>
                        <m:r>
                          <a:rPr lang="en-US" altLang="zh-CN" sz="1400" b="1" i="1">
                            <a:solidFill>
                              <a:schemeClr val="accent6">
                                <a:lumMod val="50000"/>
                              </a:schemeClr>
                            </a:solidFill>
                            <a:latin typeface="Cambria Math" panose="02040503050406030204" pitchFamily="18" charset="0"/>
                          </a:rPr>
                          <m:t>𝒊</m:t>
                        </m:r>
                      </m:sub>
                    </m:sSub>
                  </m:oMath>
                </a14:m>
                <a:r>
                  <a:rPr lang="zh-CN" altLang="en-US" sz="1400" b="1">
                    <a:solidFill>
                      <a:schemeClr val="accent6">
                        <a:lumMod val="50000"/>
                      </a:schemeClr>
                    </a:solidFill>
                  </a:rPr>
                  <a:t>互为对偶公式：</a:t>
                </a:r>
                <a14:m>
                  <m:oMath xmlns:m="http://schemas.openxmlformats.org/officeDocument/2006/math">
                    <m:sSup>
                      <m:sSupPr>
                        <m:ctrlPr>
                          <a:rPr lang="en-US" altLang="zh-CN" sz="1400" b="1" i="1" smtClean="0">
                            <a:solidFill>
                              <a:srgbClr val="C00000"/>
                            </a:solidFill>
                            <a:latin typeface="Cambria Math" panose="02040503050406030204" pitchFamily="18" charset="0"/>
                          </a:rPr>
                        </m:ctrlPr>
                      </m:sSupPr>
                      <m:e>
                        <m:d>
                          <m:dPr>
                            <m:ctrlPr>
                              <a:rPr lang="en-US" altLang="zh-CN" sz="1400" b="1" i="1">
                                <a:solidFill>
                                  <a:srgbClr val="C00000"/>
                                </a:solidFill>
                                <a:latin typeface="Cambria Math" panose="02040503050406030204" pitchFamily="18" charset="0"/>
                              </a:rPr>
                            </m:ctrlPr>
                          </m:dPr>
                          <m:e>
                            <m:sSub>
                              <m:sSubPr>
                                <m:ctrlPr>
                                  <a:rPr lang="en-US" altLang="zh-CN" sz="1400" b="1" i="1">
                                    <a:solidFill>
                                      <a:srgbClr val="C00000"/>
                                    </a:solidFill>
                                    <a:latin typeface="Cambria Math" panose="02040503050406030204" pitchFamily="18" charset="0"/>
                                  </a:rPr>
                                </m:ctrlPr>
                              </m:sSubPr>
                              <m:e>
                                <m:r>
                                  <a:rPr lang="en-US" altLang="zh-CN" sz="1400" b="1" i="1">
                                    <a:solidFill>
                                      <a:srgbClr val="C00000"/>
                                    </a:solidFill>
                                    <a:latin typeface="Cambria Math" panose="02040503050406030204" pitchFamily="18" charset="0"/>
                                  </a:rPr>
                                  <m:t>𝒎</m:t>
                                </m:r>
                              </m:e>
                              <m:sub>
                                <m:r>
                                  <a:rPr lang="en-US" altLang="zh-CN" sz="1400" b="1" i="1">
                                    <a:solidFill>
                                      <a:srgbClr val="C00000"/>
                                    </a:solidFill>
                                    <a:latin typeface="Cambria Math" panose="02040503050406030204" pitchFamily="18" charset="0"/>
                                  </a:rPr>
                                  <m:t>𝒊</m:t>
                                </m:r>
                              </m:sub>
                            </m:sSub>
                          </m:e>
                        </m:d>
                      </m:e>
                      <m:sup>
                        <m:r>
                          <a:rPr lang="en-US" altLang="zh-CN" sz="1400" b="1">
                            <a:solidFill>
                              <a:srgbClr val="C00000"/>
                            </a:solidFill>
                            <a:latin typeface="Cambria Math" panose="02040503050406030204" pitchFamily="18" charset="0"/>
                          </a:rPr>
                          <m:t>∗</m:t>
                        </m:r>
                      </m:sup>
                    </m:sSup>
                    <m:r>
                      <a:rPr lang="en-US" altLang="zh-CN" sz="1400" b="1">
                        <a:solidFill>
                          <a:srgbClr val="C00000"/>
                        </a:solidFill>
                        <a:latin typeface="Cambria Math" panose="02040503050406030204" pitchFamily="18" charset="0"/>
                      </a:rPr>
                      <m:t>=</m:t>
                    </m:r>
                    <m:sSub>
                      <m:sSubPr>
                        <m:ctrlPr>
                          <a:rPr lang="en-US" altLang="zh-CN" sz="1400" b="1" i="1">
                            <a:solidFill>
                              <a:srgbClr val="C00000"/>
                            </a:solidFill>
                            <a:latin typeface="Cambria Math" panose="02040503050406030204" pitchFamily="18" charset="0"/>
                          </a:rPr>
                        </m:ctrlPr>
                      </m:sSubPr>
                      <m:e>
                        <m:r>
                          <a:rPr lang="en-US" altLang="zh-CN" sz="1400" b="1" i="1">
                            <a:solidFill>
                              <a:srgbClr val="C00000"/>
                            </a:solidFill>
                            <a:latin typeface="Cambria Math" panose="02040503050406030204" pitchFamily="18" charset="0"/>
                          </a:rPr>
                          <m:t>𝑴</m:t>
                        </m:r>
                      </m:e>
                      <m:sub>
                        <m:sSup>
                          <m:sSupPr>
                            <m:ctrlPr>
                              <a:rPr lang="en-US" altLang="zh-CN" sz="1400" b="1" i="1">
                                <a:solidFill>
                                  <a:srgbClr val="C00000"/>
                                </a:solidFill>
                                <a:latin typeface="Cambria Math" panose="02040503050406030204" pitchFamily="18" charset="0"/>
                              </a:rPr>
                            </m:ctrlPr>
                          </m:sSupPr>
                          <m:e>
                            <m:r>
                              <a:rPr lang="en-US" altLang="zh-CN" sz="1400" b="1" i="1">
                                <a:solidFill>
                                  <a:srgbClr val="C00000"/>
                                </a:solidFill>
                                <a:latin typeface="Cambria Math" panose="02040503050406030204" pitchFamily="18" charset="0"/>
                              </a:rPr>
                              <m:t>𝟐</m:t>
                            </m:r>
                          </m:e>
                          <m:sup>
                            <m:r>
                              <a:rPr lang="en-US" altLang="zh-CN" sz="1400" b="1" i="1">
                                <a:solidFill>
                                  <a:srgbClr val="C00000"/>
                                </a:solidFill>
                                <a:latin typeface="Cambria Math" panose="02040503050406030204" pitchFamily="18" charset="0"/>
                              </a:rPr>
                              <m:t>𝒏</m:t>
                            </m:r>
                          </m:sup>
                        </m:sSup>
                        <m:r>
                          <a:rPr lang="en-US" altLang="zh-CN" sz="1400" b="1">
                            <a:solidFill>
                              <a:srgbClr val="C00000"/>
                            </a:solidFill>
                            <a:latin typeface="Cambria Math" panose="02040503050406030204" pitchFamily="18" charset="0"/>
                          </a:rPr>
                          <m:t>– </m:t>
                        </m:r>
                        <m:r>
                          <a:rPr lang="en-US" altLang="zh-CN" sz="1400" b="1" i="1">
                            <a:solidFill>
                              <a:srgbClr val="C00000"/>
                            </a:solidFill>
                            <a:latin typeface="Cambria Math" panose="02040503050406030204" pitchFamily="18" charset="0"/>
                          </a:rPr>
                          <m:t>𝟏</m:t>
                        </m:r>
                        <m:r>
                          <a:rPr lang="en-US" altLang="zh-CN" sz="1400" b="1">
                            <a:solidFill>
                              <a:srgbClr val="C00000"/>
                            </a:solidFill>
                            <a:latin typeface="Cambria Math" panose="02040503050406030204" pitchFamily="18" charset="0"/>
                          </a:rPr>
                          <m:t>−</m:t>
                        </m:r>
                        <m:r>
                          <a:rPr lang="en-US" altLang="zh-CN" sz="1400" b="1" i="1">
                            <a:solidFill>
                              <a:srgbClr val="C00000"/>
                            </a:solidFill>
                            <a:latin typeface="Cambria Math" panose="02040503050406030204" pitchFamily="18" charset="0"/>
                          </a:rPr>
                          <m:t>𝒊</m:t>
                        </m:r>
                      </m:sub>
                    </m:sSub>
                  </m:oMath>
                </a14:m>
                <a:endParaRPr lang="en-US" altLang="zh-CN" sz="1400" b="1">
                  <a:solidFill>
                    <a:schemeClr val="accent6">
                      <a:lumMod val="50000"/>
                    </a:schemeClr>
                  </a:solidFill>
                </a:endParaRPr>
              </a:p>
            </p:txBody>
          </p:sp>
        </mc:Choice>
        <mc:Fallback xmlns="">
          <p:sp>
            <p:nvSpPr>
              <p:cNvPr id="2" name="文本框 1">
                <a:extLst>
                  <a:ext uri="{FF2B5EF4-FFF2-40B4-BE49-F238E27FC236}">
                    <a16:creationId xmlns:a16="http://schemas.microsoft.com/office/drawing/2014/main" id="{1D53A5C3-845B-41BF-927A-182E3BD1174A}"/>
                  </a:ext>
                </a:extLst>
              </p:cNvPr>
              <p:cNvSpPr txBox="1">
                <a:spLocks noRot="1" noChangeAspect="1" noMove="1" noResize="1" noEditPoints="1" noAdjustHandles="1" noChangeArrowheads="1" noChangeShapeType="1" noTextEdit="1"/>
              </p:cNvSpPr>
              <p:nvPr/>
            </p:nvSpPr>
            <p:spPr>
              <a:xfrm>
                <a:off x="382032" y="833457"/>
                <a:ext cx="7966217" cy="620491"/>
              </a:xfrm>
              <a:prstGeom prst="rect">
                <a:avLst/>
              </a:prstGeom>
              <a:blipFill>
                <a:blip r:embed="rId2"/>
                <a:stretch>
                  <a:fillRect l="-230" t="-3922"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1218335-9545-46EE-9ED8-431E2EC87504}"/>
                  </a:ext>
                </a:extLst>
              </p:cNvPr>
              <p:cNvSpPr txBox="1"/>
              <p:nvPr/>
            </p:nvSpPr>
            <p:spPr>
              <a:xfrm>
                <a:off x="382033" y="1677226"/>
                <a:ext cx="8379928" cy="2323841"/>
              </a:xfrm>
              <a:prstGeom prst="rect">
                <a:avLst/>
              </a:prstGeom>
              <a:solidFill>
                <a:schemeClr val="accent4">
                  <a:lumMod val="20000"/>
                  <a:lumOff val="80000"/>
                </a:schemeClr>
              </a:solidFill>
            </p:spPr>
            <p:txBody>
              <a:bodyPr wrap="square" rtlCol="0">
                <a:spAutoFit/>
              </a:bodyPr>
              <a:lstStyle/>
              <a:p>
                <a:pPr>
                  <a:lnSpc>
                    <a:spcPts val="2000"/>
                  </a:lnSpc>
                  <a:spcBef>
                    <a:spcPts val="600"/>
                  </a:spcBef>
                </a:pPr>
                <a:r>
                  <a:rPr lang="zh-CN" altLang="en-US" sz="1600" b="1">
                    <a:solidFill>
                      <a:srgbClr val="002060"/>
                    </a:solidFill>
                    <a:latin typeface="楷体" panose="02010609060101010101" pitchFamily="49" charset="-122"/>
                    <a:ea typeface="楷体" panose="02010609060101010101" pitchFamily="49" charset="-122"/>
                  </a:rPr>
                  <a:t>设公式</a:t>
                </a:r>
                <a14:m>
                  <m:oMath xmlns:m="http://schemas.openxmlformats.org/officeDocument/2006/math">
                    <m:r>
                      <a:rPr lang="en-US" altLang="zh-CN" sz="1600" b="1" i="1" smtClean="0">
                        <a:solidFill>
                          <a:srgbClr val="002060"/>
                        </a:solidFill>
                        <a:latin typeface="Cambria Math" panose="02040503050406030204" pitchFamily="18" charset="0"/>
                      </a:rPr>
                      <m:t>𝑨</m:t>
                    </m:r>
                  </m:oMath>
                </a14:m>
                <a:r>
                  <a:rPr lang="zh-CN" altLang="en-US" sz="1600" b="1">
                    <a:solidFill>
                      <a:srgbClr val="002060"/>
                    </a:solidFill>
                    <a:latin typeface="楷体" panose="02010609060101010101" pitchFamily="49" charset="-122"/>
                    <a:ea typeface="楷体" panose="02010609060101010101" pitchFamily="49" charset="-122"/>
                  </a:rPr>
                  <a:t>含</a:t>
                </a:r>
                <a14:m>
                  <m:oMath xmlns:m="http://schemas.openxmlformats.org/officeDocument/2006/math">
                    <m:r>
                      <a:rPr lang="en-US" altLang="zh-CN" sz="1600" b="1" i="1" smtClean="0">
                        <a:solidFill>
                          <a:srgbClr val="002060"/>
                        </a:solidFill>
                        <a:latin typeface="Cambria Math" panose="02040503050406030204" pitchFamily="18" charset="0"/>
                      </a:rPr>
                      <m:t>𝒏</m:t>
                    </m:r>
                  </m:oMath>
                </a14:m>
                <a:r>
                  <a:rPr lang="zh-CN" altLang="en-US" sz="1600" b="1">
                    <a:solidFill>
                      <a:srgbClr val="002060"/>
                    </a:solidFill>
                    <a:latin typeface="楷体" panose="02010609060101010101" pitchFamily="49" charset="-122"/>
                    <a:ea typeface="楷体" panose="02010609060101010101" pitchFamily="49" charset="-122"/>
                  </a:rPr>
                  <a:t>个命题变量</a:t>
                </a:r>
                <a:endParaRPr lang="en-US" altLang="zh-CN" sz="1600" b="1">
                  <a:solidFill>
                    <a:srgbClr val="002060"/>
                  </a:solidFill>
                  <a:latin typeface="楷体" panose="02010609060101010101" pitchFamily="49" charset="-122"/>
                  <a:ea typeface="楷体" panose="02010609060101010101" pitchFamily="49" charset="-122"/>
                </a:endParaRPr>
              </a:p>
              <a:p>
                <a:pPr marL="285750" indent="-285750">
                  <a:lnSpc>
                    <a:spcPts val="2200"/>
                  </a:lnSpc>
                  <a:spcBef>
                    <a:spcPts val="600"/>
                  </a:spcBef>
                  <a:buFont typeface="Arial" panose="020B0604020202020204" pitchFamily="34" charset="0"/>
                  <a:buChar char="•"/>
                </a:pPr>
                <a:r>
                  <a:rPr lang="zh-CN" altLang="en-US" sz="1600" b="1">
                    <a:solidFill>
                      <a:schemeClr val="accent6">
                        <a:lumMod val="50000"/>
                      </a:schemeClr>
                    </a:solidFill>
                  </a:rPr>
                  <a:t>与</a:t>
                </a:r>
                <a14:m>
                  <m:oMath xmlns:m="http://schemas.openxmlformats.org/officeDocument/2006/math">
                    <m:r>
                      <a:rPr lang="en-US" altLang="zh-CN" sz="1600" b="1" i="1" smtClean="0">
                        <a:solidFill>
                          <a:schemeClr val="accent6">
                            <a:lumMod val="50000"/>
                          </a:schemeClr>
                        </a:solidFill>
                        <a:latin typeface="Cambria Math" panose="02040503050406030204" pitchFamily="18" charset="0"/>
                      </a:rPr>
                      <m:t>𝑨</m:t>
                    </m:r>
                  </m:oMath>
                </a14:m>
                <a:r>
                  <a:rPr lang="zh-CN" altLang="en-US" sz="1600" b="1">
                    <a:solidFill>
                      <a:schemeClr val="accent6">
                        <a:lumMod val="50000"/>
                      </a:schemeClr>
                    </a:solidFill>
                  </a:rPr>
                  <a:t>逻辑等值的主析取范式</a:t>
                </a:r>
                <a:r>
                  <a:rPr lang="en-US" altLang="zh-CN" sz="1600" b="1">
                    <a:solidFill>
                      <a:schemeClr val="accent6">
                        <a:lumMod val="50000"/>
                      </a:schemeClr>
                    </a:solidFill>
                  </a:rPr>
                  <a:t>(</a:t>
                </a:r>
                <a:r>
                  <a:rPr lang="zh-CN" altLang="en-US" sz="1600" b="1">
                    <a:solidFill>
                      <a:schemeClr val="accent6">
                        <a:lumMod val="50000"/>
                      </a:schemeClr>
                    </a:solidFill>
                  </a:rPr>
                  <a:t>简称</a:t>
                </a:r>
                <a14:m>
                  <m:oMath xmlns:m="http://schemas.openxmlformats.org/officeDocument/2006/math">
                    <m:r>
                      <a:rPr lang="en-US" altLang="zh-CN" sz="1600" b="1" i="1" smtClean="0">
                        <a:solidFill>
                          <a:schemeClr val="accent6">
                            <a:lumMod val="50000"/>
                          </a:schemeClr>
                        </a:solidFill>
                        <a:latin typeface="Cambria Math" panose="02040503050406030204" pitchFamily="18" charset="0"/>
                      </a:rPr>
                      <m:t>𝑨</m:t>
                    </m:r>
                  </m:oMath>
                </a14:m>
                <a:r>
                  <a:rPr lang="zh-CN" altLang="en-US" sz="1600" b="1">
                    <a:solidFill>
                      <a:schemeClr val="accent6">
                        <a:lumMod val="50000"/>
                      </a:schemeClr>
                    </a:solidFill>
                  </a:rPr>
                  <a:t>的主析取范式</a:t>
                </a:r>
                <a:r>
                  <a:rPr lang="en-US" altLang="zh-CN" sz="1600" b="1">
                    <a:solidFill>
                      <a:schemeClr val="accent6">
                        <a:lumMod val="50000"/>
                      </a:schemeClr>
                    </a:solidFill>
                  </a:rPr>
                  <a:t>)</a:t>
                </a:r>
                <a:r>
                  <a:rPr lang="zh-CN" altLang="en-US" sz="1600" b="1">
                    <a:solidFill>
                      <a:schemeClr val="accent6">
                        <a:lumMod val="50000"/>
                      </a:schemeClr>
                    </a:solidFill>
                  </a:rPr>
                  <a:t>若是</a:t>
                </a:r>
                <a14:m>
                  <m:oMath xmlns:m="http://schemas.openxmlformats.org/officeDocument/2006/math">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𝒎</m:t>
                        </m:r>
                      </m:e>
                      <m:sub>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𝒊</m:t>
                            </m:r>
                          </m:e>
                          <m:sub>
                            <m:r>
                              <a:rPr lang="en-US" altLang="zh-CN" sz="1600" b="1" i="1" smtClean="0">
                                <a:solidFill>
                                  <a:schemeClr val="accent6">
                                    <a:lumMod val="50000"/>
                                  </a:schemeClr>
                                </a:solidFill>
                                <a:latin typeface="Cambria Math" panose="02040503050406030204" pitchFamily="18" charset="0"/>
                              </a:rPr>
                              <m:t>𝟏</m:t>
                            </m:r>
                          </m:sub>
                        </m:sSub>
                      </m:sub>
                    </m:sSub>
                    <m:r>
                      <a:rPr lang="en-US" altLang="zh-CN" sz="1600" b="1" i="1" smtClean="0">
                        <a:solidFill>
                          <a:schemeClr val="accent6">
                            <a:lumMod val="50000"/>
                          </a:schemeClr>
                        </a:solidFill>
                        <a:latin typeface="Cambria Math" panose="02040503050406030204" pitchFamily="18" charset="0"/>
                      </a:rPr>
                      <m:t>∨⋯∨</m:t>
                    </m:r>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𝒎</m:t>
                        </m:r>
                      </m:e>
                      <m:sub>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𝒊</m:t>
                            </m:r>
                          </m:e>
                          <m:sub>
                            <m:r>
                              <a:rPr lang="en-US" altLang="zh-CN" sz="1600" b="1" i="1" smtClean="0">
                                <a:solidFill>
                                  <a:schemeClr val="accent6">
                                    <a:lumMod val="50000"/>
                                  </a:schemeClr>
                                </a:solidFill>
                                <a:latin typeface="Cambria Math" panose="02040503050406030204" pitchFamily="18" charset="0"/>
                              </a:rPr>
                              <m:t>𝒌</m:t>
                            </m:r>
                          </m:sub>
                        </m:sSub>
                      </m:sub>
                    </m:sSub>
                  </m:oMath>
                </a14:m>
                <a:r>
                  <a:rPr lang="zh-CN" altLang="en-US" sz="1600" b="1">
                    <a:solidFill>
                      <a:schemeClr val="accent6">
                        <a:lumMod val="50000"/>
                      </a:schemeClr>
                    </a:solidFill>
                  </a:rPr>
                  <a:t>，主合取范式若是</a:t>
                </a:r>
                <a14:m>
                  <m:oMath xmlns:m="http://schemas.openxmlformats.org/officeDocument/2006/math">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𝑴</m:t>
                        </m:r>
                      </m:e>
                      <m:sub>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𝒋</m:t>
                            </m:r>
                          </m:e>
                          <m:sub>
                            <m:r>
                              <a:rPr lang="en-US" altLang="zh-CN" sz="1600" b="1" i="1" smtClean="0">
                                <a:solidFill>
                                  <a:schemeClr val="accent6">
                                    <a:lumMod val="50000"/>
                                  </a:schemeClr>
                                </a:solidFill>
                                <a:latin typeface="Cambria Math" panose="02040503050406030204" pitchFamily="18" charset="0"/>
                              </a:rPr>
                              <m:t>𝟏</m:t>
                            </m:r>
                          </m:sub>
                        </m:sSub>
                      </m:sub>
                    </m:sSub>
                    <m:r>
                      <a:rPr lang="en-US" altLang="zh-CN" sz="1600" b="1" i="1" smtClean="0">
                        <a:solidFill>
                          <a:schemeClr val="accent6">
                            <a:lumMod val="50000"/>
                          </a:schemeClr>
                        </a:solidFill>
                        <a:latin typeface="Cambria Math" panose="02040503050406030204" pitchFamily="18" charset="0"/>
                      </a:rPr>
                      <m:t>∧⋯∧</m:t>
                    </m:r>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𝑴</m:t>
                        </m:r>
                      </m:e>
                      <m:sub>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𝒋</m:t>
                            </m:r>
                          </m:e>
                          <m:sub>
                            <m:r>
                              <a:rPr lang="en-US" altLang="zh-CN" sz="1600" b="1" i="1" smtClean="0">
                                <a:solidFill>
                                  <a:schemeClr val="accent6">
                                    <a:lumMod val="50000"/>
                                  </a:schemeClr>
                                </a:solidFill>
                                <a:latin typeface="Cambria Math" panose="02040503050406030204" pitchFamily="18" charset="0"/>
                              </a:rPr>
                              <m:t>𝒕</m:t>
                            </m:r>
                          </m:sub>
                        </m:sSub>
                      </m:sub>
                    </m:sSub>
                  </m:oMath>
                </a14:m>
                <a:r>
                  <a:rPr lang="zh-CN" altLang="en-US" sz="1600" b="1">
                    <a:solidFill>
                      <a:schemeClr val="accent6">
                        <a:lumMod val="50000"/>
                      </a:schemeClr>
                    </a:solidFill>
                  </a:rPr>
                  <a:t>，则</a:t>
                </a:r>
                <a14:m>
                  <m:oMath xmlns:m="http://schemas.openxmlformats.org/officeDocument/2006/math">
                    <m:d>
                      <m:dPr>
                        <m:begChr m:val="{"/>
                        <m:endChr m:val="}"/>
                        <m:ctrlPr>
                          <a:rPr lang="en-US" altLang="zh-CN" sz="1600" b="1" i="1" smtClean="0">
                            <a:solidFill>
                              <a:schemeClr val="accent6">
                                <a:lumMod val="50000"/>
                              </a:schemeClr>
                            </a:solidFill>
                            <a:latin typeface="Cambria Math" panose="02040503050406030204" pitchFamily="18" charset="0"/>
                          </a:rPr>
                        </m:ctrlPr>
                      </m:dPr>
                      <m:e>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𝒊</m:t>
                            </m:r>
                          </m:e>
                          <m:sub>
                            <m:r>
                              <a:rPr lang="en-US" altLang="zh-CN" sz="1600" b="1" i="1" smtClean="0">
                                <a:solidFill>
                                  <a:schemeClr val="accent6">
                                    <a:lumMod val="50000"/>
                                  </a:schemeClr>
                                </a:solidFill>
                                <a:latin typeface="Cambria Math" panose="02040503050406030204" pitchFamily="18" charset="0"/>
                              </a:rPr>
                              <m:t>𝟏</m:t>
                            </m:r>
                          </m:sub>
                        </m:sSub>
                        <m:r>
                          <a:rPr lang="en-US" altLang="zh-CN" sz="1600" b="1" i="1" smtClean="0">
                            <a:solidFill>
                              <a:schemeClr val="accent6">
                                <a:lumMod val="50000"/>
                              </a:schemeClr>
                            </a:solidFill>
                            <a:latin typeface="Cambria Math" panose="02040503050406030204" pitchFamily="18" charset="0"/>
                          </a:rPr>
                          <m:t>, ⋯, </m:t>
                        </m:r>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𝒊</m:t>
                            </m:r>
                          </m:e>
                          <m:sub>
                            <m:r>
                              <a:rPr lang="en-US" altLang="zh-CN" sz="1600" b="1" i="1" smtClean="0">
                                <a:solidFill>
                                  <a:schemeClr val="accent6">
                                    <a:lumMod val="50000"/>
                                  </a:schemeClr>
                                </a:solidFill>
                                <a:latin typeface="Cambria Math" panose="02040503050406030204" pitchFamily="18" charset="0"/>
                              </a:rPr>
                              <m:t>𝒌</m:t>
                            </m:r>
                          </m:sub>
                        </m:sSub>
                      </m:e>
                    </m:d>
                    <m:r>
                      <a:rPr lang="en-US" altLang="zh-CN" sz="1600" b="1" i="1" smtClean="0">
                        <a:solidFill>
                          <a:schemeClr val="accent6">
                            <a:lumMod val="50000"/>
                          </a:schemeClr>
                        </a:solidFill>
                        <a:latin typeface="Cambria Math" panose="02040503050406030204" pitchFamily="18" charset="0"/>
                      </a:rPr>
                      <m:t>∩</m:t>
                    </m:r>
                    <m:d>
                      <m:dPr>
                        <m:begChr m:val="{"/>
                        <m:endChr m:val="}"/>
                        <m:ctrlPr>
                          <a:rPr lang="en-US" altLang="zh-CN" sz="1600" b="1" i="1" smtClean="0">
                            <a:solidFill>
                              <a:schemeClr val="accent6">
                                <a:lumMod val="50000"/>
                              </a:schemeClr>
                            </a:solidFill>
                            <a:latin typeface="Cambria Math" panose="02040503050406030204" pitchFamily="18" charset="0"/>
                          </a:rPr>
                        </m:ctrlPr>
                      </m:dPr>
                      <m:e>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𝒋</m:t>
                            </m:r>
                          </m:e>
                          <m:sub>
                            <m:r>
                              <a:rPr lang="en-US" altLang="zh-CN" sz="1600" b="1" i="1" smtClean="0">
                                <a:solidFill>
                                  <a:schemeClr val="accent6">
                                    <a:lumMod val="50000"/>
                                  </a:schemeClr>
                                </a:solidFill>
                                <a:latin typeface="Cambria Math" panose="02040503050406030204" pitchFamily="18" charset="0"/>
                              </a:rPr>
                              <m:t>𝟏</m:t>
                            </m:r>
                          </m:sub>
                        </m:sSub>
                        <m:r>
                          <a:rPr lang="en-US" altLang="zh-CN" sz="1600" b="1" i="1" smtClean="0">
                            <a:solidFill>
                              <a:schemeClr val="accent6">
                                <a:lumMod val="50000"/>
                              </a:schemeClr>
                            </a:solidFill>
                            <a:latin typeface="Cambria Math" panose="02040503050406030204" pitchFamily="18" charset="0"/>
                          </a:rPr>
                          <m:t>, ⋯, </m:t>
                        </m:r>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𝒋</m:t>
                            </m:r>
                          </m:e>
                          <m:sub>
                            <m:r>
                              <a:rPr lang="en-US" altLang="zh-CN" sz="1600" b="1" i="1" smtClean="0">
                                <a:solidFill>
                                  <a:schemeClr val="accent6">
                                    <a:lumMod val="50000"/>
                                  </a:schemeClr>
                                </a:solidFill>
                                <a:latin typeface="Cambria Math" panose="02040503050406030204" pitchFamily="18" charset="0"/>
                              </a:rPr>
                              <m:t>𝒕</m:t>
                            </m:r>
                          </m:sub>
                        </m:sSub>
                      </m:e>
                    </m:d>
                    <m:r>
                      <a:rPr lang="en-US" altLang="zh-CN" sz="1600" b="1" i="1" smtClean="0">
                        <a:solidFill>
                          <a:schemeClr val="accent6">
                            <a:lumMod val="50000"/>
                          </a:schemeClr>
                        </a:solidFill>
                        <a:latin typeface="Cambria Math" panose="02040503050406030204" pitchFamily="18" charset="0"/>
                      </a:rPr>
                      <m:t>=</m:t>
                    </m:r>
                    <m:r>
                      <a:rPr lang="en-US" altLang="zh-CN" sz="1600" b="1"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altLang="zh-CN" sz="1600" b="1">
                    <a:solidFill>
                      <a:schemeClr val="accent6">
                        <a:lumMod val="50000"/>
                      </a:schemeClr>
                    </a:solidFill>
                  </a:rPr>
                  <a:t>, </a:t>
                </a:r>
                <a14:m>
                  <m:oMath xmlns:m="http://schemas.openxmlformats.org/officeDocument/2006/math">
                    <m:d>
                      <m:dPr>
                        <m:begChr m:val="{"/>
                        <m:endChr m:val="}"/>
                        <m:ctrlPr>
                          <a:rPr lang="en-US" altLang="zh-CN" sz="1600" b="1" i="1" smtClean="0">
                            <a:solidFill>
                              <a:schemeClr val="accent6">
                                <a:lumMod val="50000"/>
                              </a:schemeClr>
                            </a:solidFill>
                            <a:latin typeface="Cambria Math" panose="02040503050406030204" pitchFamily="18" charset="0"/>
                          </a:rPr>
                        </m:ctrlPr>
                      </m:dPr>
                      <m:e>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𝒊</m:t>
                            </m:r>
                          </m:e>
                          <m:sub>
                            <m:r>
                              <a:rPr lang="en-US" altLang="zh-CN" sz="1600" b="1" i="1" smtClean="0">
                                <a:solidFill>
                                  <a:schemeClr val="accent6">
                                    <a:lumMod val="50000"/>
                                  </a:schemeClr>
                                </a:solidFill>
                                <a:latin typeface="Cambria Math" panose="02040503050406030204" pitchFamily="18" charset="0"/>
                              </a:rPr>
                              <m:t>𝟏</m:t>
                            </m:r>
                          </m:sub>
                        </m:sSub>
                        <m:r>
                          <a:rPr lang="en-US" altLang="zh-CN" sz="1600" b="1" i="1" smtClean="0">
                            <a:solidFill>
                              <a:schemeClr val="accent6">
                                <a:lumMod val="50000"/>
                              </a:schemeClr>
                            </a:solidFill>
                            <a:latin typeface="Cambria Math" panose="02040503050406030204" pitchFamily="18" charset="0"/>
                          </a:rPr>
                          <m:t>, ⋯, </m:t>
                        </m:r>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𝒊</m:t>
                            </m:r>
                          </m:e>
                          <m:sub>
                            <m:r>
                              <a:rPr lang="en-US" altLang="zh-CN" sz="1600" b="1" i="1" smtClean="0">
                                <a:solidFill>
                                  <a:schemeClr val="accent6">
                                    <a:lumMod val="50000"/>
                                  </a:schemeClr>
                                </a:solidFill>
                                <a:latin typeface="Cambria Math" panose="02040503050406030204" pitchFamily="18" charset="0"/>
                              </a:rPr>
                              <m:t>𝒌</m:t>
                            </m:r>
                          </m:sub>
                        </m:sSub>
                      </m:e>
                    </m:d>
                    <m:r>
                      <a:rPr lang="en-US" altLang="zh-CN" sz="1600" b="1" i="1" smtClean="0">
                        <a:solidFill>
                          <a:schemeClr val="accent6">
                            <a:lumMod val="50000"/>
                          </a:schemeClr>
                        </a:solidFill>
                        <a:latin typeface="Cambria Math" panose="02040503050406030204" pitchFamily="18" charset="0"/>
                      </a:rPr>
                      <m:t>∪</m:t>
                    </m:r>
                    <m:d>
                      <m:dPr>
                        <m:begChr m:val="{"/>
                        <m:endChr m:val="}"/>
                        <m:ctrlPr>
                          <a:rPr lang="en-US" altLang="zh-CN" sz="1600" b="1" i="1" smtClean="0">
                            <a:solidFill>
                              <a:schemeClr val="accent6">
                                <a:lumMod val="50000"/>
                              </a:schemeClr>
                            </a:solidFill>
                            <a:latin typeface="Cambria Math" panose="02040503050406030204" pitchFamily="18" charset="0"/>
                          </a:rPr>
                        </m:ctrlPr>
                      </m:dPr>
                      <m:e>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𝒋</m:t>
                            </m:r>
                          </m:e>
                          <m:sub>
                            <m:r>
                              <a:rPr lang="en-US" altLang="zh-CN" sz="1600" b="1" i="1" smtClean="0">
                                <a:solidFill>
                                  <a:schemeClr val="accent6">
                                    <a:lumMod val="50000"/>
                                  </a:schemeClr>
                                </a:solidFill>
                                <a:latin typeface="Cambria Math" panose="02040503050406030204" pitchFamily="18" charset="0"/>
                              </a:rPr>
                              <m:t>𝟏</m:t>
                            </m:r>
                          </m:sub>
                        </m:sSub>
                        <m:r>
                          <a:rPr lang="en-US" altLang="zh-CN" sz="1600" b="1" i="1" smtClean="0">
                            <a:solidFill>
                              <a:schemeClr val="accent6">
                                <a:lumMod val="50000"/>
                              </a:schemeClr>
                            </a:solidFill>
                            <a:latin typeface="Cambria Math" panose="02040503050406030204" pitchFamily="18" charset="0"/>
                          </a:rPr>
                          <m:t>, ⋯, </m:t>
                        </m:r>
                        <m:sSub>
                          <m:sSubPr>
                            <m:ctrlPr>
                              <a:rPr lang="en-US" altLang="zh-CN" sz="1600" b="1" i="1" smtClean="0">
                                <a:solidFill>
                                  <a:schemeClr val="accent6">
                                    <a:lumMod val="50000"/>
                                  </a:schemeClr>
                                </a:solidFill>
                                <a:latin typeface="Cambria Math" panose="02040503050406030204" pitchFamily="18" charset="0"/>
                              </a:rPr>
                            </m:ctrlPr>
                          </m:sSubPr>
                          <m:e>
                            <m:r>
                              <a:rPr lang="en-US" altLang="zh-CN" sz="1600" b="1" i="1" smtClean="0">
                                <a:solidFill>
                                  <a:schemeClr val="accent6">
                                    <a:lumMod val="50000"/>
                                  </a:schemeClr>
                                </a:solidFill>
                                <a:latin typeface="Cambria Math" panose="02040503050406030204" pitchFamily="18" charset="0"/>
                              </a:rPr>
                              <m:t>𝒋</m:t>
                            </m:r>
                          </m:e>
                          <m:sub>
                            <m:r>
                              <a:rPr lang="en-US" altLang="zh-CN" sz="1600" b="1" i="1" smtClean="0">
                                <a:solidFill>
                                  <a:schemeClr val="accent6">
                                    <a:lumMod val="50000"/>
                                  </a:schemeClr>
                                </a:solidFill>
                                <a:latin typeface="Cambria Math" panose="02040503050406030204" pitchFamily="18" charset="0"/>
                              </a:rPr>
                              <m:t>𝒕</m:t>
                            </m:r>
                          </m:sub>
                        </m:sSub>
                      </m:e>
                    </m:d>
                    <m:r>
                      <a:rPr lang="en-US" altLang="zh-CN" sz="1600" b="1" i="1" smtClean="0">
                        <a:solidFill>
                          <a:schemeClr val="accent6">
                            <a:lumMod val="50000"/>
                          </a:schemeClr>
                        </a:solidFill>
                        <a:latin typeface="Cambria Math" panose="02040503050406030204" pitchFamily="18" charset="0"/>
                      </a:rPr>
                      <m:t>=</m:t>
                    </m:r>
                    <m:d>
                      <m:dPr>
                        <m:begChr m:val="{"/>
                        <m:endChr m:val="}"/>
                        <m:ctrlPr>
                          <a:rPr lang="en-US" altLang="zh-CN" sz="1600" b="1" i="1" smtClean="0">
                            <a:solidFill>
                              <a:schemeClr val="accent6">
                                <a:lumMod val="50000"/>
                              </a:schemeClr>
                            </a:solidFill>
                            <a:latin typeface="Cambria Math" panose="02040503050406030204" pitchFamily="18" charset="0"/>
                          </a:rPr>
                        </m:ctrlPr>
                      </m:dPr>
                      <m:e>
                        <m:r>
                          <a:rPr lang="en-US" altLang="zh-CN" sz="1600" b="1" i="1" smtClean="0">
                            <a:solidFill>
                              <a:schemeClr val="accent6">
                                <a:lumMod val="50000"/>
                              </a:schemeClr>
                            </a:solidFill>
                            <a:latin typeface="Cambria Math" panose="02040503050406030204" pitchFamily="18" charset="0"/>
                          </a:rPr>
                          <m:t>𝟎</m:t>
                        </m:r>
                        <m:r>
                          <a:rPr lang="en-US" altLang="zh-CN" sz="1600" b="1" i="1" smtClean="0">
                            <a:solidFill>
                              <a:schemeClr val="accent6">
                                <a:lumMod val="50000"/>
                              </a:schemeClr>
                            </a:solidFill>
                            <a:latin typeface="Cambria Math" panose="02040503050406030204" pitchFamily="18" charset="0"/>
                          </a:rPr>
                          <m:t>, </m:t>
                        </m:r>
                        <m:r>
                          <a:rPr lang="en-US" altLang="zh-CN" sz="1600" b="1" i="1" smtClean="0">
                            <a:solidFill>
                              <a:schemeClr val="accent6">
                                <a:lumMod val="50000"/>
                              </a:schemeClr>
                            </a:solidFill>
                            <a:latin typeface="Cambria Math" panose="02040503050406030204" pitchFamily="18" charset="0"/>
                          </a:rPr>
                          <m:t>𝟏</m:t>
                        </m:r>
                        <m:r>
                          <a:rPr lang="en-US" altLang="zh-CN" sz="1600" b="1" i="1" smtClean="0">
                            <a:solidFill>
                              <a:schemeClr val="accent6">
                                <a:lumMod val="50000"/>
                              </a:schemeClr>
                            </a:solidFill>
                            <a:latin typeface="Cambria Math" panose="02040503050406030204" pitchFamily="18" charset="0"/>
                          </a:rPr>
                          <m:t>, ⋯, </m:t>
                        </m:r>
                        <m:sSup>
                          <m:sSupPr>
                            <m:ctrlPr>
                              <a:rPr lang="en-US" altLang="zh-CN" sz="1600" b="1" i="1" smtClean="0">
                                <a:solidFill>
                                  <a:schemeClr val="accent6">
                                    <a:lumMod val="50000"/>
                                  </a:schemeClr>
                                </a:solidFill>
                                <a:latin typeface="Cambria Math" panose="02040503050406030204" pitchFamily="18" charset="0"/>
                              </a:rPr>
                            </m:ctrlPr>
                          </m:sSupPr>
                          <m:e>
                            <m:r>
                              <a:rPr lang="en-US" altLang="zh-CN" sz="1600" b="1" i="1" smtClean="0">
                                <a:solidFill>
                                  <a:schemeClr val="accent6">
                                    <a:lumMod val="50000"/>
                                  </a:schemeClr>
                                </a:solidFill>
                                <a:latin typeface="Cambria Math" panose="02040503050406030204" pitchFamily="18" charset="0"/>
                              </a:rPr>
                              <m:t>𝟐</m:t>
                            </m:r>
                          </m:e>
                          <m:sup>
                            <m:r>
                              <a:rPr lang="en-US" altLang="zh-CN" sz="1600" b="1" i="1" smtClean="0">
                                <a:solidFill>
                                  <a:schemeClr val="accent6">
                                    <a:lumMod val="50000"/>
                                  </a:schemeClr>
                                </a:solidFill>
                                <a:latin typeface="Cambria Math" panose="02040503050406030204" pitchFamily="18" charset="0"/>
                              </a:rPr>
                              <m:t>𝒏</m:t>
                            </m:r>
                          </m:sup>
                        </m:sSup>
                        <m:r>
                          <a:rPr lang="en-US" altLang="zh-CN" sz="1600" b="1" i="1" smtClean="0">
                            <a:solidFill>
                              <a:schemeClr val="accent6">
                                <a:lumMod val="50000"/>
                              </a:schemeClr>
                            </a:solidFill>
                            <a:latin typeface="Cambria Math" panose="02040503050406030204" pitchFamily="18" charset="0"/>
                          </a:rPr>
                          <m:t>−</m:t>
                        </m:r>
                        <m:r>
                          <a:rPr lang="en-US" altLang="zh-CN" sz="1600" b="1" i="1" smtClean="0">
                            <a:solidFill>
                              <a:schemeClr val="accent6">
                                <a:lumMod val="50000"/>
                              </a:schemeClr>
                            </a:solidFill>
                            <a:latin typeface="Cambria Math" panose="02040503050406030204" pitchFamily="18" charset="0"/>
                          </a:rPr>
                          <m:t>𝟏</m:t>
                        </m:r>
                      </m:e>
                    </m:d>
                  </m:oMath>
                </a14:m>
                <a:r>
                  <a:rPr lang="en-US" altLang="zh-CN" sz="1600" b="1">
                    <a:solidFill>
                      <a:srgbClr val="002060"/>
                    </a:solidFill>
                  </a:rPr>
                  <a:t> </a:t>
                </a:r>
              </a:p>
              <a:p>
                <a:pPr marL="742950" lvl="1" indent="-285750">
                  <a:lnSpc>
                    <a:spcPts val="2000"/>
                  </a:lnSpc>
                  <a:spcBef>
                    <a:spcPts val="600"/>
                  </a:spcBef>
                  <a:buFont typeface="Arial" panose="020B0604020202020204" pitchFamily="34" charset="0"/>
                  <a:buChar char="•"/>
                </a:pPr>
                <a:r>
                  <a:rPr lang="zh-CN" altLang="en-US" sz="1400" b="1">
                    <a:solidFill>
                      <a:schemeClr val="accent2">
                        <a:lumMod val="50000"/>
                      </a:schemeClr>
                    </a:solidFill>
                  </a:rPr>
                  <a:t>简称</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𝑨</m:t>
                    </m:r>
                  </m:oMath>
                </a14:m>
                <a:r>
                  <a:rPr lang="zh-CN" altLang="en-US" sz="1400" b="1">
                    <a:solidFill>
                      <a:schemeClr val="accent2">
                        <a:lumMod val="50000"/>
                      </a:schemeClr>
                    </a:solidFill>
                  </a:rPr>
                  <a:t>的主析取范式的编码与</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𝑨</m:t>
                    </m:r>
                  </m:oMath>
                </a14:m>
                <a:r>
                  <a:rPr lang="zh-CN" altLang="en-US" sz="1400" b="1">
                    <a:solidFill>
                      <a:schemeClr val="accent2">
                        <a:lumMod val="50000"/>
                      </a:schemeClr>
                    </a:solidFill>
                  </a:rPr>
                  <a:t>的主合取范式的编码</a:t>
                </a:r>
                <a:r>
                  <a:rPr lang="zh-CN" altLang="en-US" sz="1400" b="1">
                    <a:solidFill>
                      <a:srgbClr val="C00000"/>
                    </a:solidFill>
                  </a:rPr>
                  <a:t>互补</a:t>
                </a:r>
                <a:endParaRPr lang="en-US" altLang="zh-CN" sz="1400" b="1">
                  <a:solidFill>
                    <a:srgbClr val="C00000"/>
                  </a:solidFill>
                </a:endParaRPr>
              </a:p>
              <a:p>
                <a:pPr marL="285750" indent="-285750">
                  <a:lnSpc>
                    <a:spcPts val="2000"/>
                  </a:lnSpc>
                  <a:spcBef>
                    <a:spcPts val="600"/>
                  </a:spcBef>
                  <a:buFont typeface="Arial" panose="020B0604020202020204" pitchFamily="34" charset="0"/>
                  <a:buChar char="•"/>
                </a:pPr>
                <a:r>
                  <a:rPr lang="zh-CN" altLang="en-US" sz="1600" b="1">
                    <a:solidFill>
                      <a:schemeClr val="accent6">
                        <a:lumMod val="50000"/>
                      </a:schemeClr>
                    </a:solidFill>
                  </a:rPr>
                  <a:t>若</a:t>
                </a:r>
                <a14:m>
                  <m:oMath xmlns:m="http://schemas.openxmlformats.org/officeDocument/2006/math">
                    <m:r>
                      <a:rPr lang="en-US" altLang="zh-CN" sz="1600" b="1" i="1" smtClean="0">
                        <a:solidFill>
                          <a:schemeClr val="accent6">
                            <a:lumMod val="50000"/>
                          </a:schemeClr>
                        </a:solidFill>
                        <a:latin typeface="Cambria Math" panose="02040503050406030204" pitchFamily="18" charset="0"/>
                      </a:rPr>
                      <m:t>𝑨</m:t>
                    </m:r>
                  </m:oMath>
                </a14:m>
                <a:r>
                  <a:rPr lang="zh-CN" altLang="en-US" sz="1600" b="1">
                    <a:solidFill>
                      <a:schemeClr val="accent6">
                        <a:lumMod val="50000"/>
                      </a:schemeClr>
                    </a:solidFill>
                  </a:rPr>
                  <a:t>的主析取范式是</a:t>
                </a:r>
                <a14:m>
                  <m:oMath xmlns:m="http://schemas.openxmlformats.org/officeDocument/2006/math">
                    <m:sSub>
                      <m:sSubPr>
                        <m:ctrlPr>
                          <a:rPr lang="en-US" altLang="zh-CN" sz="1600" b="1" i="1">
                            <a:solidFill>
                              <a:schemeClr val="accent6">
                                <a:lumMod val="50000"/>
                              </a:schemeClr>
                            </a:solidFill>
                            <a:latin typeface="Cambria Math" panose="02040503050406030204" pitchFamily="18" charset="0"/>
                          </a:rPr>
                        </m:ctrlPr>
                      </m:sSubPr>
                      <m:e>
                        <m:r>
                          <a:rPr lang="en-US" altLang="zh-CN" sz="1600" b="1" i="1">
                            <a:solidFill>
                              <a:schemeClr val="accent6">
                                <a:lumMod val="50000"/>
                              </a:schemeClr>
                            </a:solidFill>
                            <a:latin typeface="Cambria Math" panose="02040503050406030204" pitchFamily="18" charset="0"/>
                          </a:rPr>
                          <m:t>𝒎</m:t>
                        </m:r>
                      </m:e>
                      <m:sub>
                        <m:sSub>
                          <m:sSubPr>
                            <m:ctrlPr>
                              <a:rPr lang="en-US" altLang="zh-CN" sz="1600" b="1" i="1">
                                <a:solidFill>
                                  <a:schemeClr val="accent6">
                                    <a:lumMod val="50000"/>
                                  </a:schemeClr>
                                </a:solidFill>
                                <a:latin typeface="Cambria Math" panose="02040503050406030204" pitchFamily="18" charset="0"/>
                              </a:rPr>
                            </m:ctrlPr>
                          </m:sSubPr>
                          <m:e>
                            <m:r>
                              <a:rPr lang="en-US" altLang="zh-CN" sz="1600" b="1" i="1">
                                <a:solidFill>
                                  <a:schemeClr val="accent6">
                                    <a:lumMod val="50000"/>
                                  </a:schemeClr>
                                </a:solidFill>
                                <a:latin typeface="Cambria Math" panose="02040503050406030204" pitchFamily="18" charset="0"/>
                              </a:rPr>
                              <m:t>𝒊</m:t>
                            </m:r>
                          </m:e>
                          <m:sub>
                            <m:r>
                              <a:rPr lang="en-US" altLang="zh-CN" sz="1600" b="1" i="1">
                                <a:solidFill>
                                  <a:schemeClr val="accent6">
                                    <a:lumMod val="50000"/>
                                  </a:schemeClr>
                                </a:solidFill>
                                <a:latin typeface="Cambria Math" panose="02040503050406030204" pitchFamily="18" charset="0"/>
                              </a:rPr>
                              <m:t>𝟏</m:t>
                            </m:r>
                          </m:sub>
                        </m:sSub>
                      </m:sub>
                    </m:sSub>
                    <m:r>
                      <a:rPr lang="en-US" altLang="zh-CN" sz="1600" b="1" i="1">
                        <a:solidFill>
                          <a:schemeClr val="accent6">
                            <a:lumMod val="50000"/>
                          </a:schemeClr>
                        </a:solidFill>
                        <a:latin typeface="Cambria Math" panose="02040503050406030204" pitchFamily="18" charset="0"/>
                      </a:rPr>
                      <m:t>∨⋯∨</m:t>
                    </m:r>
                    <m:sSub>
                      <m:sSubPr>
                        <m:ctrlPr>
                          <a:rPr lang="en-US" altLang="zh-CN" sz="1600" b="1" i="1">
                            <a:solidFill>
                              <a:schemeClr val="accent6">
                                <a:lumMod val="50000"/>
                              </a:schemeClr>
                            </a:solidFill>
                            <a:latin typeface="Cambria Math" panose="02040503050406030204" pitchFamily="18" charset="0"/>
                          </a:rPr>
                        </m:ctrlPr>
                      </m:sSubPr>
                      <m:e>
                        <m:r>
                          <a:rPr lang="en-US" altLang="zh-CN" sz="1600" b="1" i="1">
                            <a:solidFill>
                              <a:schemeClr val="accent6">
                                <a:lumMod val="50000"/>
                              </a:schemeClr>
                            </a:solidFill>
                            <a:latin typeface="Cambria Math" panose="02040503050406030204" pitchFamily="18" charset="0"/>
                          </a:rPr>
                          <m:t>𝒎</m:t>
                        </m:r>
                      </m:e>
                      <m:sub>
                        <m:sSub>
                          <m:sSubPr>
                            <m:ctrlPr>
                              <a:rPr lang="en-US" altLang="zh-CN" sz="1600" b="1" i="1">
                                <a:solidFill>
                                  <a:schemeClr val="accent6">
                                    <a:lumMod val="50000"/>
                                  </a:schemeClr>
                                </a:solidFill>
                                <a:latin typeface="Cambria Math" panose="02040503050406030204" pitchFamily="18" charset="0"/>
                              </a:rPr>
                            </m:ctrlPr>
                          </m:sSubPr>
                          <m:e>
                            <m:r>
                              <a:rPr lang="en-US" altLang="zh-CN" sz="1600" b="1" i="1">
                                <a:solidFill>
                                  <a:schemeClr val="accent6">
                                    <a:lumMod val="50000"/>
                                  </a:schemeClr>
                                </a:solidFill>
                                <a:latin typeface="Cambria Math" panose="02040503050406030204" pitchFamily="18" charset="0"/>
                              </a:rPr>
                              <m:t>𝒊</m:t>
                            </m:r>
                          </m:e>
                          <m:sub>
                            <m:r>
                              <a:rPr lang="en-US" altLang="zh-CN" sz="1600" b="1" i="1">
                                <a:solidFill>
                                  <a:schemeClr val="accent6">
                                    <a:lumMod val="50000"/>
                                  </a:schemeClr>
                                </a:solidFill>
                                <a:latin typeface="Cambria Math" panose="02040503050406030204" pitchFamily="18" charset="0"/>
                              </a:rPr>
                              <m:t>𝒌</m:t>
                            </m:r>
                          </m:sub>
                        </m:sSub>
                      </m:sub>
                    </m:sSub>
                  </m:oMath>
                </a14:m>
                <a:r>
                  <a:rPr lang="zh-CN" altLang="en-US" sz="1600" b="1">
                    <a:solidFill>
                      <a:schemeClr val="accent6">
                        <a:lumMod val="50000"/>
                      </a:schemeClr>
                    </a:solidFill>
                  </a:rPr>
                  <a:t>，则</a:t>
                </a:r>
                <a:endParaRPr lang="en-US" altLang="zh-CN" sz="1600" b="1">
                  <a:solidFill>
                    <a:schemeClr val="accent6">
                      <a:lumMod val="50000"/>
                    </a:schemeClr>
                  </a:solidFill>
                </a:endParaRPr>
              </a:p>
              <a:p>
                <a:pPr marL="742950" lvl="1" indent="-285750">
                  <a:lnSpc>
                    <a:spcPts val="2000"/>
                  </a:lnSpc>
                  <a:spcBef>
                    <a:spcPts val="600"/>
                  </a:spcBef>
                  <a:buFont typeface="Arial" panose="020B0604020202020204" pitchFamily="34" charset="0"/>
                  <a:buChar char="•"/>
                </a:pPr>
                <a14:m>
                  <m:oMath xmlns:m="http://schemas.openxmlformats.org/officeDocument/2006/math">
                    <m:r>
                      <a:rPr lang="en-US" altLang="zh-CN" sz="1400" b="1">
                        <a:solidFill>
                          <a:schemeClr val="accent2">
                            <a:lumMod val="50000"/>
                          </a:schemeClr>
                        </a:solidFill>
                        <a:latin typeface="Cambria Math" panose="02040503050406030204" pitchFamily="18" charset="0"/>
                      </a:rPr>
                      <m:t>¬</m:t>
                    </m:r>
                    <m:r>
                      <a:rPr lang="en-US" altLang="zh-CN" sz="1400" b="1">
                        <a:solidFill>
                          <a:schemeClr val="accent2">
                            <a:lumMod val="50000"/>
                          </a:schemeClr>
                        </a:solidFill>
                        <a:latin typeface="Cambria Math" panose="02040503050406030204" pitchFamily="18" charset="0"/>
                      </a:rPr>
                      <m:t>𝑨</m:t>
                    </m:r>
                    <m:r>
                      <a:rPr lang="en-US" altLang="zh-CN" sz="1400" b="1">
                        <a:solidFill>
                          <a:schemeClr val="accent2">
                            <a:lumMod val="50000"/>
                          </a:schemeClr>
                        </a:solidFill>
                        <a:latin typeface="Cambria Math" panose="02040503050406030204" pitchFamily="18" charset="0"/>
                      </a:rPr>
                      <m:t>≡¬</m:t>
                    </m:r>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𝒎</m:t>
                        </m:r>
                      </m:e>
                      <m:sub>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𝒊</m:t>
                            </m:r>
                          </m:e>
                          <m:sub>
                            <m:r>
                              <a:rPr lang="en-US" altLang="zh-CN" sz="1400" b="1">
                                <a:solidFill>
                                  <a:schemeClr val="accent2">
                                    <a:lumMod val="50000"/>
                                  </a:schemeClr>
                                </a:solidFill>
                                <a:latin typeface="Cambria Math" panose="02040503050406030204" pitchFamily="18" charset="0"/>
                              </a:rPr>
                              <m:t>𝟏</m:t>
                            </m:r>
                          </m:sub>
                        </m:sSub>
                      </m:sub>
                    </m:sSub>
                    <m:r>
                      <a:rPr lang="en-US" altLang="zh-CN" sz="1400" b="1">
                        <a:solidFill>
                          <a:schemeClr val="accent2">
                            <a:lumMod val="50000"/>
                          </a:schemeClr>
                        </a:solidFill>
                        <a:latin typeface="Cambria Math" panose="02040503050406030204" pitchFamily="18" charset="0"/>
                      </a:rPr>
                      <m:t>∧⋯∧¬</m:t>
                    </m:r>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𝒎</m:t>
                        </m:r>
                      </m:e>
                      <m:sub>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𝒊</m:t>
                            </m:r>
                          </m:e>
                          <m:sub>
                            <m:r>
                              <a:rPr lang="en-US" altLang="zh-CN" sz="1400" b="1">
                                <a:solidFill>
                                  <a:schemeClr val="accent2">
                                    <a:lumMod val="50000"/>
                                  </a:schemeClr>
                                </a:solidFill>
                                <a:latin typeface="Cambria Math" panose="02040503050406030204" pitchFamily="18" charset="0"/>
                              </a:rPr>
                              <m:t>𝒌</m:t>
                            </m:r>
                          </m:sub>
                        </m:sSub>
                      </m:sub>
                    </m:sSub>
                    <m:r>
                      <a:rPr lang="en-US" altLang="zh-CN" sz="1400" b="1">
                        <a:solidFill>
                          <a:schemeClr val="accent2">
                            <a:lumMod val="50000"/>
                          </a:schemeClr>
                        </a:solidFill>
                        <a:latin typeface="Cambria Math" panose="02040503050406030204" pitchFamily="18" charset="0"/>
                      </a:rPr>
                      <m:t>≡</m:t>
                    </m:r>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𝑴</m:t>
                        </m:r>
                      </m:e>
                      <m:sub>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𝒊</m:t>
                            </m:r>
                          </m:e>
                          <m:sub>
                            <m:r>
                              <a:rPr lang="en-US" altLang="zh-CN" sz="1400" b="1">
                                <a:solidFill>
                                  <a:schemeClr val="accent2">
                                    <a:lumMod val="50000"/>
                                  </a:schemeClr>
                                </a:solidFill>
                                <a:latin typeface="Cambria Math" panose="02040503050406030204" pitchFamily="18" charset="0"/>
                              </a:rPr>
                              <m:t>𝟏</m:t>
                            </m:r>
                          </m:sub>
                        </m:sSub>
                      </m:sub>
                    </m:sSub>
                    <m:r>
                      <a:rPr lang="en-US" altLang="zh-CN" sz="1400" b="1">
                        <a:solidFill>
                          <a:schemeClr val="accent2">
                            <a:lumMod val="50000"/>
                          </a:schemeClr>
                        </a:solidFill>
                        <a:latin typeface="Cambria Math" panose="02040503050406030204" pitchFamily="18" charset="0"/>
                      </a:rPr>
                      <m:t>∧⋯∧</m:t>
                    </m:r>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𝑴</m:t>
                        </m:r>
                      </m:e>
                      <m:sub>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𝒊</m:t>
                            </m:r>
                          </m:e>
                          <m:sub>
                            <m:r>
                              <a:rPr lang="en-US" altLang="zh-CN" sz="1400" b="1">
                                <a:solidFill>
                                  <a:schemeClr val="accent2">
                                    <a:lumMod val="50000"/>
                                  </a:schemeClr>
                                </a:solidFill>
                                <a:latin typeface="Cambria Math" panose="02040503050406030204" pitchFamily="18" charset="0"/>
                              </a:rPr>
                              <m:t>𝒌</m:t>
                            </m:r>
                          </m:sub>
                        </m:sSub>
                      </m:sub>
                    </m:sSub>
                  </m:oMath>
                </a14:m>
                <a:r>
                  <a:rPr lang="zh-CN" altLang="en-US" sz="1400" b="1">
                    <a:solidFill>
                      <a:schemeClr val="accent2">
                        <a:lumMod val="50000"/>
                      </a:schemeClr>
                    </a:solidFill>
                  </a:rPr>
                  <a:t>，从而</a:t>
                </a:r>
                <a14:m>
                  <m:oMath xmlns:m="http://schemas.openxmlformats.org/officeDocument/2006/math">
                    <m:r>
                      <a:rPr lang="en-US" altLang="zh-CN" sz="1400" b="1" smtClean="0">
                        <a:solidFill>
                          <a:srgbClr val="C00000"/>
                        </a:solidFill>
                        <a:latin typeface="Cambria Math" panose="02040503050406030204" pitchFamily="18" charset="0"/>
                      </a:rPr>
                      <m:t>¬</m:t>
                    </m:r>
                    <m:r>
                      <a:rPr lang="en-US" altLang="zh-CN" sz="1400" b="1" smtClean="0">
                        <a:solidFill>
                          <a:srgbClr val="C00000"/>
                        </a:solidFill>
                        <a:latin typeface="Cambria Math" panose="02040503050406030204" pitchFamily="18" charset="0"/>
                      </a:rPr>
                      <m:t>𝑨</m:t>
                    </m:r>
                  </m:oMath>
                </a14:m>
                <a:r>
                  <a:rPr lang="zh-CN" altLang="en-US" sz="1400" b="1">
                    <a:solidFill>
                      <a:srgbClr val="C00000"/>
                    </a:solidFill>
                  </a:rPr>
                  <a:t>的主合取范式是</a:t>
                </a:r>
                <a14:m>
                  <m:oMath xmlns:m="http://schemas.openxmlformats.org/officeDocument/2006/math">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𝑴</m:t>
                        </m:r>
                      </m:e>
                      <m:sub>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𝒊</m:t>
                            </m:r>
                          </m:e>
                          <m:sub>
                            <m:r>
                              <a:rPr lang="en-US" altLang="zh-CN" sz="1400" b="1">
                                <a:solidFill>
                                  <a:srgbClr val="C00000"/>
                                </a:solidFill>
                                <a:latin typeface="Cambria Math" panose="02040503050406030204" pitchFamily="18" charset="0"/>
                              </a:rPr>
                              <m:t>𝟏</m:t>
                            </m:r>
                          </m:sub>
                        </m:sSub>
                      </m:sub>
                    </m:sSub>
                    <m:r>
                      <a:rPr lang="en-US" altLang="zh-CN" sz="1400" b="1">
                        <a:solidFill>
                          <a:srgbClr val="C00000"/>
                        </a:solidFill>
                        <a:latin typeface="Cambria Math" panose="02040503050406030204" pitchFamily="18" charset="0"/>
                      </a:rPr>
                      <m:t>∧⋯∧</m:t>
                    </m:r>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𝑴</m:t>
                        </m:r>
                      </m:e>
                      <m:sub>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𝒊</m:t>
                            </m:r>
                          </m:e>
                          <m:sub>
                            <m:r>
                              <a:rPr lang="en-US" altLang="zh-CN" sz="1400" b="1">
                                <a:solidFill>
                                  <a:srgbClr val="C00000"/>
                                </a:solidFill>
                                <a:latin typeface="Cambria Math" panose="02040503050406030204" pitchFamily="18" charset="0"/>
                              </a:rPr>
                              <m:t>𝒌</m:t>
                            </m:r>
                          </m:sub>
                        </m:sSub>
                      </m:sub>
                    </m:sSub>
                  </m:oMath>
                </a14:m>
                <a:endParaRPr lang="en-US" altLang="zh-CN" sz="1400" b="1">
                  <a:solidFill>
                    <a:schemeClr val="accent2">
                      <a:lumMod val="50000"/>
                    </a:schemeClr>
                  </a:solidFill>
                </a:endParaRPr>
              </a:p>
              <a:p>
                <a:pPr marL="742950" lvl="1" indent="-285750">
                  <a:lnSpc>
                    <a:spcPts val="2000"/>
                  </a:lnSpc>
                  <a:spcBef>
                    <a:spcPts val="600"/>
                  </a:spcBef>
                  <a:buFont typeface="Arial" panose="020B0604020202020204" pitchFamily="34" charset="0"/>
                  <a:buChar char="•"/>
                </a:pPr>
                <a14:m>
                  <m:oMath xmlns:m="http://schemas.openxmlformats.org/officeDocument/2006/math">
                    <m:sSup>
                      <m:sSupPr>
                        <m:ctrlPr>
                          <a:rPr lang="en-US" altLang="zh-CN" sz="1400" b="1" i="1">
                            <a:solidFill>
                              <a:schemeClr val="accent2">
                                <a:lumMod val="50000"/>
                              </a:schemeClr>
                            </a:solidFill>
                            <a:latin typeface="Cambria Math" panose="02040503050406030204" pitchFamily="18" charset="0"/>
                          </a:rPr>
                        </m:ctrlPr>
                      </m:sSupPr>
                      <m:e>
                        <m:r>
                          <a:rPr lang="en-US" altLang="zh-CN" sz="1400" b="1">
                            <a:solidFill>
                              <a:schemeClr val="accent2">
                                <a:lumMod val="50000"/>
                              </a:schemeClr>
                            </a:solidFill>
                            <a:latin typeface="Cambria Math" panose="02040503050406030204" pitchFamily="18" charset="0"/>
                          </a:rPr>
                          <m:t>𝑨</m:t>
                        </m:r>
                      </m:e>
                      <m:sup>
                        <m:r>
                          <a:rPr lang="en-US" altLang="zh-CN" sz="1400" b="1">
                            <a:solidFill>
                              <a:schemeClr val="accent2">
                                <a:lumMod val="50000"/>
                              </a:schemeClr>
                            </a:solidFill>
                            <a:latin typeface="Cambria Math" panose="02040503050406030204" pitchFamily="18" charset="0"/>
                          </a:rPr>
                          <m:t>∗</m:t>
                        </m:r>
                      </m:sup>
                    </m:sSup>
                    <m:r>
                      <a:rPr lang="en-US" altLang="zh-CN" sz="1400" b="1">
                        <a:solidFill>
                          <a:schemeClr val="accent2">
                            <a:lumMod val="50000"/>
                          </a:schemeClr>
                        </a:solidFill>
                        <a:latin typeface="Cambria Math" panose="02040503050406030204" pitchFamily="18" charset="0"/>
                      </a:rPr>
                      <m:t>=</m:t>
                    </m:r>
                    <m:sSup>
                      <m:sSupPr>
                        <m:ctrlPr>
                          <a:rPr lang="en-US" altLang="zh-CN" sz="1400" b="1" i="1">
                            <a:solidFill>
                              <a:schemeClr val="accent2">
                                <a:lumMod val="50000"/>
                              </a:schemeClr>
                            </a:solidFill>
                            <a:latin typeface="Cambria Math" panose="02040503050406030204" pitchFamily="18" charset="0"/>
                          </a:rPr>
                        </m:ctrlPr>
                      </m:sSupPr>
                      <m:e>
                        <m:d>
                          <m:dPr>
                            <m:ctrlPr>
                              <a:rPr lang="en-US" altLang="zh-CN" sz="1400" b="1" i="1">
                                <a:solidFill>
                                  <a:schemeClr val="accent2">
                                    <a:lumMod val="50000"/>
                                  </a:schemeClr>
                                </a:solidFill>
                                <a:latin typeface="Cambria Math" panose="02040503050406030204" pitchFamily="18" charset="0"/>
                              </a:rPr>
                            </m:ctrlPr>
                          </m:dPr>
                          <m:e>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𝒎</m:t>
                                </m:r>
                              </m:e>
                              <m:sub>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𝒊</m:t>
                                    </m:r>
                                  </m:e>
                                  <m:sub>
                                    <m:r>
                                      <a:rPr lang="en-US" altLang="zh-CN" sz="1400" b="1">
                                        <a:solidFill>
                                          <a:schemeClr val="accent2">
                                            <a:lumMod val="50000"/>
                                          </a:schemeClr>
                                        </a:solidFill>
                                        <a:latin typeface="Cambria Math" panose="02040503050406030204" pitchFamily="18" charset="0"/>
                                      </a:rPr>
                                      <m:t>𝟏</m:t>
                                    </m:r>
                                  </m:sub>
                                </m:sSub>
                              </m:sub>
                            </m:sSub>
                            <m:r>
                              <a:rPr lang="en-US" altLang="zh-CN" sz="1400" b="1">
                                <a:solidFill>
                                  <a:schemeClr val="accent2">
                                    <a:lumMod val="50000"/>
                                  </a:schemeClr>
                                </a:solidFill>
                                <a:latin typeface="Cambria Math" panose="02040503050406030204" pitchFamily="18" charset="0"/>
                              </a:rPr>
                              <m:t>∨⋯∨</m:t>
                            </m:r>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𝒎</m:t>
                                </m:r>
                              </m:e>
                              <m:sub>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𝒊</m:t>
                                    </m:r>
                                  </m:e>
                                  <m:sub>
                                    <m:r>
                                      <a:rPr lang="en-US" altLang="zh-CN" sz="1400" b="1">
                                        <a:solidFill>
                                          <a:schemeClr val="accent2">
                                            <a:lumMod val="50000"/>
                                          </a:schemeClr>
                                        </a:solidFill>
                                        <a:latin typeface="Cambria Math" panose="02040503050406030204" pitchFamily="18" charset="0"/>
                                      </a:rPr>
                                      <m:t>𝒌</m:t>
                                    </m:r>
                                  </m:sub>
                                </m:sSub>
                              </m:sub>
                            </m:sSub>
                          </m:e>
                        </m:d>
                      </m:e>
                      <m:sup>
                        <m:r>
                          <a:rPr lang="en-US" altLang="zh-CN" sz="1400" b="1">
                            <a:solidFill>
                              <a:schemeClr val="accent2">
                                <a:lumMod val="50000"/>
                              </a:schemeClr>
                            </a:solidFill>
                            <a:latin typeface="Cambria Math" panose="02040503050406030204" pitchFamily="18" charset="0"/>
                          </a:rPr>
                          <m:t>∗</m:t>
                        </m:r>
                      </m:sup>
                    </m:sSup>
                    <m:r>
                      <a:rPr lang="en-US" altLang="zh-CN" sz="1400" b="1">
                        <a:solidFill>
                          <a:schemeClr val="accent2">
                            <a:lumMod val="50000"/>
                          </a:schemeClr>
                        </a:solidFill>
                        <a:latin typeface="Cambria Math" panose="02040503050406030204" pitchFamily="18" charset="0"/>
                      </a:rPr>
                      <m:t>=</m:t>
                    </m:r>
                    <m:sSup>
                      <m:sSupPr>
                        <m:ctrlPr>
                          <a:rPr lang="en-US" altLang="zh-CN" sz="1400" b="1" i="1">
                            <a:solidFill>
                              <a:schemeClr val="accent2">
                                <a:lumMod val="50000"/>
                              </a:schemeClr>
                            </a:solidFill>
                            <a:latin typeface="Cambria Math" panose="02040503050406030204" pitchFamily="18" charset="0"/>
                          </a:rPr>
                        </m:ctrlPr>
                      </m:sSupPr>
                      <m:e>
                        <m:d>
                          <m:dPr>
                            <m:ctrlPr>
                              <a:rPr lang="en-US" altLang="zh-CN" sz="1400" b="1" i="1">
                                <a:solidFill>
                                  <a:schemeClr val="accent2">
                                    <a:lumMod val="50000"/>
                                  </a:schemeClr>
                                </a:solidFill>
                                <a:latin typeface="Cambria Math" panose="02040503050406030204" pitchFamily="18" charset="0"/>
                              </a:rPr>
                            </m:ctrlPr>
                          </m:dPr>
                          <m:e>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𝒎</m:t>
                                </m:r>
                              </m:e>
                              <m:sub>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𝒊</m:t>
                                    </m:r>
                                  </m:e>
                                  <m:sub>
                                    <m:r>
                                      <a:rPr lang="en-US" altLang="zh-CN" sz="1400" b="1">
                                        <a:solidFill>
                                          <a:schemeClr val="accent2">
                                            <a:lumMod val="50000"/>
                                          </a:schemeClr>
                                        </a:solidFill>
                                        <a:latin typeface="Cambria Math" panose="02040503050406030204" pitchFamily="18" charset="0"/>
                                      </a:rPr>
                                      <m:t>𝟏</m:t>
                                    </m:r>
                                  </m:sub>
                                </m:sSub>
                              </m:sub>
                            </m:sSub>
                          </m:e>
                        </m:d>
                      </m:e>
                      <m:sup>
                        <m:r>
                          <a:rPr lang="en-US" altLang="zh-CN" sz="1400" b="1">
                            <a:solidFill>
                              <a:schemeClr val="accent2">
                                <a:lumMod val="50000"/>
                              </a:schemeClr>
                            </a:solidFill>
                            <a:latin typeface="Cambria Math" panose="02040503050406030204" pitchFamily="18" charset="0"/>
                          </a:rPr>
                          <m:t>∗</m:t>
                        </m:r>
                      </m:sup>
                    </m:sSup>
                    <m:r>
                      <a:rPr lang="en-US" altLang="zh-CN" sz="1400" b="1">
                        <a:solidFill>
                          <a:schemeClr val="accent2">
                            <a:lumMod val="50000"/>
                          </a:schemeClr>
                        </a:solidFill>
                        <a:latin typeface="Cambria Math" panose="02040503050406030204" pitchFamily="18" charset="0"/>
                      </a:rPr>
                      <m:t>∧⋯∧</m:t>
                    </m:r>
                    <m:sSup>
                      <m:sSupPr>
                        <m:ctrlPr>
                          <a:rPr lang="en-US" altLang="zh-CN" sz="1400" b="1" i="1">
                            <a:solidFill>
                              <a:schemeClr val="accent2">
                                <a:lumMod val="50000"/>
                              </a:schemeClr>
                            </a:solidFill>
                            <a:latin typeface="Cambria Math" panose="02040503050406030204" pitchFamily="18" charset="0"/>
                          </a:rPr>
                        </m:ctrlPr>
                      </m:sSupPr>
                      <m:e>
                        <m:d>
                          <m:dPr>
                            <m:ctrlPr>
                              <a:rPr lang="en-US" altLang="zh-CN" sz="1400" b="1" i="1">
                                <a:solidFill>
                                  <a:schemeClr val="accent2">
                                    <a:lumMod val="50000"/>
                                  </a:schemeClr>
                                </a:solidFill>
                                <a:latin typeface="Cambria Math" panose="02040503050406030204" pitchFamily="18" charset="0"/>
                              </a:rPr>
                            </m:ctrlPr>
                          </m:dPr>
                          <m:e>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𝒎</m:t>
                                </m:r>
                              </m:e>
                              <m:sub>
                                <m:sSub>
                                  <m:sSubPr>
                                    <m:ctrlPr>
                                      <a:rPr lang="en-US" altLang="zh-CN" sz="1400" b="1" i="1">
                                        <a:solidFill>
                                          <a:schemeClr val="accent2">
                                            <a:lumMod val="50000"/>
                                          </a:schemeClr>
                                        </a:solidFill>
                                        <a:latin typeface="Cambria Math" panose="02040503050406030204" pitchFamily="18" charset="0"/>
                                      </a:rPr>
                                    </m:ctrlPr>
                                  </m:sSubPr>
                                  <m:e>
                                    <m:r>
                                      <a:rPr lang="en-US" altLang="zh-CN" sz="1400" b="1">
                                        <a:solidFill>
                                          <a:schemeClr val="accent2">
                                            <a:lumMod val="50000"/>
                                          </a:schemeClr>
                                        </a:solidFill>
                                        <a:latin typeface="Cambria Math" panose="02040503050406030204" pitchFamily="18" charset="0"/>
                                      </a:rPr>
                                      <m:t>𝒊</m:t>
                                    </m:r>
                                  </m:e>
                                  <m:sub>
                                    <m:r>
                                      <a:rPr lang="en-US" altLang="zh-CN" sz="1400" b="1">
                                        <a:solidFill>
                                          <a:schemeClr val="accent2">
                                            <a:lumMod val="50000"/>
                                          </a:schemeClr>
                                        </a:solidFill>
                                        <a:latin typeface="Cambria Math" panose="02040503050406030204" pitchFamily="18" charset="0"/>
                                      </a:rPr>
                                      <m:t>𝒌</m:t>
                                    </m:r>
                                  </m:sub>
                                </m:sSub>
                              </m:sub>
                            </m:sSub>
                          </m:e>
                        </m:d>
                      </m:e>
                      <m:sup>
                        <m:r>
                          <a:rPr lang="en-US" altLang="zh-CN" sz="1400" b="1">
                            <a:solidFill>
                              <a:schemeClr val="accent2">
                                <a:lumMod val="50000"/>
                              </a:schemeClr>
                            </a:solidFill>
                            <a:latin typeface="Cambria Math" panose="02040503050406030204" pitchFamily="18" charset="0"/>
                          </a:rPr>
                          <m:t>∗</m:t>
                        </m:r>
                      </m:sup>
                    </m:sSup>
                  </m:oMath>
                </a14:m>
                <a:r>
                  <a:rPr lang="zh-CN" altLang="en-US" sz="1400" b="1">
                    <a:solidFill>
                      <a:schemeClr val="accent2">
                        <a:lumMod val="50000"/>
                      </a:schemeClr>
                    </a:solidFill>
                  </a:rPr>
                  <a:t>，从而</a:t>
                </a:r>
                <a14:m>
                  <m:oMath xmlns:m="http://schemas.openxmlformats.org/officeDocument/2006/math">
                    <m:sSup>
                      <m:sSupPr>
                        <m:ctrlPr>
                          <a:rPr lang="en-US" altLang="zh-CN" sz="1400" b="1" i="1" smtClean="0">
                            <a:solidFill>
                              <a:srgbClr val="C00000"/>
                            </a:solidFill>
                            <a:latin typeface="Cambria Math" panose="02040503050406030204" pitchFamily="18" charset="0"/>
                          </a:rPr>
                        </m:ctrlPr>
                      </m:sSupPr>
                      <m:e>
                        <m:r>
                          <a:rPr lang="en-US" altLang="zh-CN" sz="1400" b="1">
                            <a:solidFill>
                              <a:srgbClr val="C00000"/>
                            </a:solidFill>
                            <a:latin typeface="Cambria Math" panose="02040503050406030204" pitchFamily="18" charset="0"/>
                          </a:rPr>
                          <m:t>𝑨</m:t>
                        </m:r>
                      </m:e>
                      <m:sup>
                        <m:r>
                          <a:rPr lang="en-US" altLang="zh-CN" sz="1400" b="1">
                            <a:solidFill>
                              <a:srgbClr val="C00000"/>
                            </a:solidFill>
                            <a:latin typeface="Cambria Math" panose="02040503050406030204" pitchFamily="18" charset="0"/>
                          </a:rPr>
                          <m:t>∗</m:t>
                        </m:r>
                      </m:sup>
                    </m:sSup>
                  </m:oMath>
                </a14:m>
                <a:r>
                  <a:rPr lang="zh-CN" altLang="en-US" sz="1400" b="1">
                    <a:solidFill>
                      <a:srgbClr val="C00000"/>
                    </a:solidFill>
                  </a:rPr>
                  <a:t>的主合取范式是</a:t>
                </a:r>
                <a14:m>
                  <m:oMath xmlns:m="http://schemas.openxmlformats.org/officeDocument/2006/math">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𝑴</m:t>
                        </m:r>
                      </m:e>
                      <m:sub>
                        <m:sSup>
                          <m:sSupPr>
                            <m:ctrlPr>
                              <a:rPr lang="en-US" altLang="zh-CN" sz="1400" b="1" i="1">
                                <a:solidFill>
                                  <a:srgbClr val="C00000"/>
                                </a:solidFill>
                                <a:latin typeface="Cambria Math" panose="02040503050406030204" pitchFamily="18" charset="0"/>
                              </a:rPr>
                            </m:ctrlPr>
                          </m:sSupPr>
                          <m:e>
                            <m:r>
                              <a:rPr lang="en-US" altLang="zh-CN" sz="1400" b="1">
                                <a:solidFill>
                                  <a:srgbClr val="C00000"/>
                                </a:solidFill>
                                <a:latin typeface="Cambria Math" panose="02040503050406030204" pitchFamily="18" charset="0"/>
                              </a:rPr>
                              <m:t>𝟐</m:t>
                            </m:r>
                          </m:e>
                          <m:sup>
                            <m:r>
                              <a:rPr lang="en-US" altLang="zh-CN" sz="1400" b="1">
                                <a:solidFill>
                                  <a:srgbClr val="C00000"/>
                                </a:solidFill>
                                <a:latin typeface="Cambria Math" panose="02040503050406030204" pitchFamily="18" charset="0"/>
                              </a:rPr>
                              <m:t>𝒏</m:t>
                            </m:r>
                          </m:sup>
                        </m:sSup>
                        <m:r>
                          <a:rPr lang="en-US" altLang="zh-CN" sz="1400" b="1">
                            <a:solidFill>
                              <a:srgbClr val="C00000"/>
                            </a:solidFill>
                            <a:latin typeface="Cambria Math" panose="02040503050406030204" pitchFamily="18" charset="0"/>
                          </a:rPr>
                          <m:t>−</m:t>
                        </m:r>
                        <m:r>
                          <a:rPr lang="en-US" altLang="zh-CN" sz="1400" b="1">
                            <a:solidFill>
                              <a:srgbClr val="C00000"/>
                            </a:solidFill>
                            <a:latin typeface="Cambria Math" panose="02040503050406030204" pitchFamily="18" charset="0"/>
                          </a:rPr>
                          <m:t>𝟏</m:t>
                        </m:r>
                        <m:r>
                          <a:rPr lang="en-US" altLang="zh-CN" sz="1400" b="1">
                            <a:solidFill>
                              <a:srgbClr val="C00000"/>
                            </a:solidFill>
                            <a:latin typeface="Cambria Math" panose="02040503050406030204" pitchFamily="18" charset="0"/>
                          </a:rPr>
                          <m:t>−</m:t>
                        </m:r>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𝒊</m:t>
                            </m:r>
                          </m:e>
                          <m:sub>
                            <m:r>
                              <a:rPr lang="en-US" altLang="zh-CN" sz="1400" b="1">
                                <a:solidFill>
                                  <a:srgbClr val="C00000"/>
                                </a:solidFill>
                                <a:latin typeface="Cambria Math" panose="02040503050406030204" pitchFamily="18" charset="0"/>
                              </a:rPr>
                              <m:t>𝟏</m:t>
                            </m:r>
                          </m:sub>
                        </m:sSub>
                      </m:sub>
                    </m:sSub>
                    <m:r>
                      <a:rPr lang="en-US" altLang="zh-CN" sz="1400" b="1">
                        <a:solidFill>
                          <a:srgbClr val="C00000"/>
                        </a:solidFill>
                        <a:latin typeface="Cambria Math" panose="02040503050406030204" pitchFamily="18" charset="0"/>
                      </a:rPr>
                      <m:t>∧⋯∧</m:t>
                    </m:r>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𝑴</m:t>
                        </m:r>
                      </m:e>
                      <m:sub>
                        <m:sSup>
                          <m:sSupPr>
                            <m:ctrlPr>
                              <a:rPr lang="en-US" altLang="zh-CN" sz="1400" b="1" i="1">
                                <a:solidFill>
                                  <a:srgbClr val="C00000"/>
                                </a:solidFill>
                                <a:latin typeface="Cambria Math" panose="02040503050406030204" pitchFamily="18" charset="0"/>
                              </a:rPr>
                            </m:ctrlPr>
                          </m:sSupPr>
                          <m:e>
                            <m:r>
                              <a:rPr lang="en-US" altLang="zh-CN" sz="1400" b="1">
                                <a:solidFill>
                                  <a:srgbClr val="C00000"/>
                                </a:solidFill>
                                <a:latin typeface="Cambria Math" panose="02040503050406030204" pitchFamily="18" charset="0"/>
                              </a:rPr>
                              <m:t>𝟐</m:t>
                            </m:r>
                          </m:e>
                          <m:sup>
                            <m:r>
                              <a:rPr lang="en-US" altLang="zh-CN" sz="1400" b="1">
                                <a:solidFill>
                                  <a:srgbClr val="C00000"/>
                                </a:solidFill>
                                <a:latin typeface="Cambria Math" panose="02040503050406030204" pitchFamily="18" charset="0"/>
                              </a:rPr>
                              <m:t>𝒏</m:t>
                            </m:r>
                          </m:sup>
                        </m:sSup>
                        <m:r>
                          <a:rPr lang="en-US" altLang="zh-CN" sz="1400" b="1">
                            <a:solidFill>
                              <a:srgbClr val="C00000"/>
                            </a:solidFill>
                            <a:latin typeface="Cambria Math" panose="02040503050406030204" pitchFamily="18" charset="0"/>
                          </a:rPr>
                          <m:t>−</m:t>
                        </m:r>
                        <m:r>
                          <a:rPr lang="en-US" altLang="zh-CN" sz="1400" b="1">
                            <a:solidFill>
                              <a:srgbClr val="C00000"/>
                            </a:solidFill>
                            <a:latin typeface="Cambria Math" panose="02040503050406030204" pitchFamily="18" charset="0"/>
                          </a:rPr>
                          <m:t>𝟏</m:t>
                        </m:r>
                        <m:r>
                          <a:rPr lang="en-US" altLang="zh-CN" sz="1400" b="1">
                            <a:solidFill>
                              <a:srgbClr val="C00000"/>
                            </a:solidFill>
                            <a:latin typeface="Cambria Math" panose="02040503050406030204" pitchFamily="18" charset="0"/>
                          </a:rPr>
                          <m:t>−</m:t>
                        </m:r>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𝒊</m:t>
                            </m:r>
                          </m:e>
                          <m:sub>
                            <m:r>
                              <a:rPr lang="en-US" altLang="zh-CN" sz="1400" b="1">
                                <a:solidFill>
                                  <a:srgbClr val="C00000"/>
                                </a:solidFill>
                                <a:latin typeface="Cambria Math" panose="02040503050406030204" pitchFamily="18" charset="0"/>
                              </a:rPr>
                              <m:t>𝒌</m:t>
                            </m:r>
                          </m:sub>
                        </m:sSub>
                      </m:sub>
                    </m:sSub>
                  </m:oMath>
                </a14:m>
                <a:endParaRPr lang="zh-CN" altLang="en-US" sz="1400" b="1">
                  <a:solidFill>
                    <a:schemeClr val="accent2">
                      <a:lumMod val="50000"/>
                    </a:schemeClr>
                  </a:solidFill>
                </a:endParaRPr>
              </a:p>
            </p:txBody>
          </p:sp>
        </mc:Choice>
        <mc:Fallback xmlns="">
          <p:sp>
            <p:nvSpPr>
              <p:cNvPr id="4" name="文本框 3">
                <a:extLst>
                  <a:ext uri="{FF2B5EF4-FFF2-40B4-BE49-F238E27FC236}">
                    <a16:creationId xmlns:a16="http://schemas.microsoft.com/office/drawing/2014/main" id="{51218335-9545-46EE-9ED8-431E2EC87504}"/>
                  </a:ext>
                </a:extLst>
              </p:cNvPr>
              <p:cNvSpPr txBox="1">
                <a:spLocks noRot="1" noChangeAspect="1" noMove="1" noResize="1" noEditPoints="1" noAdjustHandles="1" noChangeArrowheads="1" noChangeShapeType="1" noTextEdit="1"/>
              </p:cNvSpPr>
              <p:nvPr/>
            </p:nvSpPr>
            <p:spPr>
              <a:xfrm>
                <a:off x="382033" y="1677226"/>
                <a:ext cx="8379928" cy="2323841"/>
              </a:xfrm>
              <a:prstGeom prst="rect">
                <a:avLst/>
              </a:prstGeom>
              <a:blipFill>
                <a:blip r:embed="rId3"/>
                <a:stretch>
                  <a:fillRect l="-437" t="-1575" b="-13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ADF22E5-F3A4-44F7-8538-3F92432482C1}"/>
                  </a:ext>
                </a:extLst>
              </p:cNvPr>
              <p:cNvSpPr txBox="1"/>
              <p:nvPr/>
            </p:nvSpPr>
            <p:spPr>
              <a:xfrm>
                <a:off x="382032" y="4189407"/>
                <a:ext cx="8086107" cy="307777"/>
              </a:xfrm>
              <a:prstGeom prst="rect">
                <a:avLst/>
              </a:prstGeom>
              <a:solidFill>
                <a:schemeClr val="accent6">
                  <a:lumMod val="20000"/>
                  <a:lumOff val="80000"/>
                </a:schemeClr>
              </a:solidFill>
            </p:spPr>
            <p:txBody>
              <a:bodyPr wrap="square" rtlCol="0">
                <a:spAutoFit/>
              </a:bodyPr>
              <a:lstStyle/>
              <a:p>
                <a:r>
                  <a:rPr lang="zh-CN" altLang="en-US" sz="1400" b="1">
                    <a:solidFill>
                      <a:schemeClr val="accent2">
                        <a:lumMod val="50000"/>
                      </a:schemeClr>
                    </a:solidFill>
                  </a:rPr>
                  <a:t>设</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𝑨</m:t>
                    </m:r>
                  </m:oMath>
                </a14:m>
                <a:r>
                  <a:rPr lang="zh-CN" altLang="en-US" sz="1400" b="1">
                    <a:solidFill>
                      <a:schemeClr val="accent2">
                        <a:lumMod val="50000"/>
                      </a:schemeClr>
                    </a:solidFill>
                  </a:rPr>
                  <a:t>含</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𝟑</m:t>
                    </m:r>
                  </m:oMath>
                </a14:m>
                <a:r>
                  <a:rPr lang="zh-CN" altLang="en-US" sz="1400" b="1">
                    <a:solidFill>
                      <a:schemeClr val="accent2">
                        <a:lumMod val="50000"/>
                      </a:schemeClr>
                    </a:solidFill>
                  </a:rPr>
                  <a:t>个命题变量，若</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𝑨</m:t>
                    </m:r>
                  </m:oMath>
                </a14:m>
                <a:r>
                  <a:rPr lang="zh-CN" altLang="en-US" sz="1400" b="1">
                    <a:solidFill>
                      <a:schemeClr val="accent2">
                        <a:lumMod val="50000"/>
                      </a:schemeClr>
                    </a:solidFill>
                  </a:rPr>
                  <a:t>的主析取范式是</a:t>
                </a:r>
                <a14:m>
                  <m:oMath xmlns:m="http://schemas.openxmlformats.org/officeDocument/2006/math">
                    <m:sSub>
                      <m:sSubPr>
                        <m:ctrlPr>
                          <a:rPr lang="en-US" altLang="zh-CN" sz="1400" b="1" i="1" smtClean="0">
                            <a:solidFill>
                              <a:schemeClr val="accent2">
                                <a:lumMod val="50000"/>
                              </a:schemeClr>
                            </a:solidFill>
                            <a:latin typeface="Cambria Math" panose="02040503050406030204" pitchFamily="18" charset="0"/>
                          </a:rPr>
                        </m:ctrlPr>
                      </m:sSubPr>
                      <m:e>
                        <m:r>
                          <a:rPr lang="en-US" altLang="zh-CN" sz="1400" b="1" i="1" smtClean="0">
                            <a:solidFill>
                              <a:schemeClr val="accent2">
                                <a:lumMod val="50000"/>
                              </a:schemeClr>
                            </a:solidFill>
                            <a:latin typeface="Cambria Math" panose="02040503050406030204" pitchFamily="18" charset="0"/>
                          </a:rPr>
                          <m:t>𝒎</m:t>
                        </m:r>
                      </m:e>
                      <m:sub>
                        <m:r>
                          <a:rPr lang="en-US" altLang="zh-CN" sz="1400" b="1" i="1" smtClean="0">
                            <a:solidFill>
                              <a:schemeClr val="accent2">
                                <a:lumMod val="50000"/>
                              </a:schemeClr>
                            </a:solidFill>
                            <a:latin typeface="Cambria Math" panose="02040503050406030204" pitchFamily="18" charset="0"/>
                          </a:rPr>
                          <m:t>𝟏</m:t>
                        </m:r>
                      </m:sub>
                    </m:sSub>
                    <m:r>
                      <a:rPr lang="en-US" altLang="zh-CN" sz="1400" b="1" i="1" smtClean="0">
                        <a:solidFill>
                          <a:schemeClr val="accent2">
                            <a:lumMod val="50000"/>
                          </a:schemeClr>
                        </a:solidFill>
                        <a:latin typeface="Cambria Math" panose="02040503050406030204" pitchFamily="18" charset="0"/>
                      </a:rPr>
                      <m:t>∨</m:t>
                    </m:r>
                    <m:sSub>
                      <m:sSubPr>
                        <m:ctrlPr>
                          <a:rPr lang="en-US" altLang="zh-CN" sz="1400" b="1" i="1" smtClean="0">
                            <a:solidFill>
                              <a:schemeClr val="accent2">
                                <a:lumMod val="50000"/>
                              </a:schemeClr>
                            </a:solidFill>
                            <a:latin typeface="Cambria Math" panose="02040503050406030204" pitchFamily="18" charset="0"/>
                          </a:rPr>
                        </m:ctrlPr>
                      </m:sSubPr>
                      <m:e>
                        <m:r>
                          <a:rPr lang="en-US" altLang="zh-CN" sz="1400" b="1" i="1" smtClean="0">
                            <a:solidFill>
                              <a:schemeClr val="accent2">
                                <a:lumMod val="50000"/>
                              </a:schemeClr>
                            </a:solidFill>
                            <a:latin typeface="Cambria Math" panose="02040503050406030204" pitchFamily="18" charset="0"/>
                          </a:rPr>
                          <m:t>𝒎</m:t>
                        </m:r>
                      </m:e>
                      <m:sub>
                        <m:r>
                          <a:rPr lang="en-US" altLang="zh-CN" sz="1400" b="1" i="1" smtClean="0">
                            <a:solidFill>
                              <a:schemeClr val="accent2">
                                <a:lumMod val="50000"/>
                              </a:schemeClr>
                            </a:solidFill>
                            <a:latin typeface="Cambria Math" panose="02040503050406030204" pitchFamily="18" charset="0"/>
                          </a:rPr>
                          <m:t>𝟑</m:t>
                        </m:r>
                      </m:sub>
                    </m:sSub>
                    <m:r>
                      <a:rPr lang="en-US" altLang="zh-CN" sz="1400" b="1" i="1" smtClean="0">
                        <a:solidFill>
                          <a:schemeClr val="accent2">
                            <a:lumMod val="50000"/>
                          </a:schemeClr>
                        </a:solidFill>
                        <a:latin typeface="Cambria Math" panose="02040503050406030204" pitchFamily="18" charset="0"/>
                      </a:rPr>
                      <m:t>∨</m:t>
                    </m:r>
                    <m:sSub>
                      <m:sSubPr>
                        <m:ctrlPr>
                          <a:rPr lang="en-US" altLang="zh-CN" sz="1400" b="1" i="1" smtClean="0">
                            <a:solidFill>
                              <a:schemeClr val="accent2">
                                <a:lumMod val="50000"/>
                              </a:schemeClr>
                            </a:solidFill>
                            <a:latin typeface="Cambria Math" panose="02040503050406030204" pitchFamily="18" charset="0"/>
                          </a:rPr>
                        </m:ctrlPr>
                      </m:sSubPr>
                      <m:e>
                        <m:r>
                          <a:rPr lang="en-US" altLang="zh-CN" sz="1400" b="1" i="1" smtClean="0">
                            <a:solidFill>
                              <a:schemeClr val="accent2">
                                <a:lumMod val="50000"/>
                              </a:schemeClr>
                            </a:solidFill>
                            <a:latin typeface="Cambria Math" panose="02040503050406030204" pitchFamily="18" charset="0"/>
                          </a:rPr>
                          <m:t>𝒎</m:t>
                        </m:r>
                      </m:e>
                      <m:sub>
                        <m:r>
                          <a:rPr lang="en-US" altLang="zh-CN" sz="1400" b="1" i="1" smtClean="0">
                            <a:solidFill>
                              <a:schemeClr val="accent2">
                                <a:lumMod val="50000"/>
                              </a:schemeClr>
                            </a:solidFill>
                            <a:latin typeface="Cambria Math" panose="02040503050406030204" pitchFamily="18" charset="0"/>
                          </a:rPr>
                          <m:t>𝟔</m:t>
                        </m:r>
                      </m:sub>
                    </m:sSub>
                    <m:r>
                      <a:rPr lang="en-US" altLang="zh-CN" sz="1400" b="1" i="1" smtClean="0">
                        <a:solidFill>
                          <a:schemeClr val="accent2">
                            <a:lumMod val="50000"/>
                          </a:schemeClr>
                        </a:solidFill>
                        <a:latin typeface="Cambria Math" panose="02040503050406030204" pitchFamily="18" charset="0"/>
                      </a:rPr>
                      <m:t>∨</m:t>
                    </m:r>
                    <m:sSub>
                      <m:sSubPr>
                        <m:ctrlPr>
                          <a:rPr lang="en-US" altLang="zh-CN" sz="1400" b="1" i="1" smtClean="0">
                            <a:solidFill>
                              <a:schemeClr val="accent2">
                                <a:lumMod val="50000"/>
                              </a:schemeClr>
                            </a:solidFill>
                            <a:latin typeface="Cambria Math" panose="02040503050406030204" pitchFamily="18" charset="0"/>
                          </a:rPr>
                        </m:ctrlPr>
                      </m:sSubPr>
                      <m:e>
                        <m:r>
                          <a:rPr lang="en-US" altLang="zh-CN" sz="1400" b="1" i="1" smtClean="0">
                            <a:solidFill>
                              <a:schemeClr val="accent2">
                                <a:lumMod val="50000"/>
                              </a:schemeClr>
                            </a:solidFill>
                            <a:latin typeface="Cambria Math" panose="02040503050406030204" pitchFamily="18" charset="0"/>
                          </a:rPr>
                          <m:t>𝒎</m:t>
                        </m:r>
                      </m:e>
                      <m:sub>
                        <m:r>
                          <a:rPr lang="en-US" altLang="zh-CN" sz="1400" b="1" i="1" smtClean="0">
                            <a:solidFill>
                              <a:schemeClr val="accent2">
                                <a:lumMod val="50000"/>
                              </a:schemeClr>
                            </a:solidFill>
                            <a:latin typeface="Cambria Math" panose="02040503050406030204" pitchFamily="18" charset="0"/>
                          </a:rPr>
                          <m:t>𝟕</m:t>
                        </m:r>
                      </m:sub>
                    </m:sSub>
                  </m:oMath>
                </a14:m>
                <a:r>
                  <a:rPr lang="zh-CN" altLang="en-US" sz="1400" b="1">
                    <a:solidFill>
                      <a:schemeClr val="accent2">
                        <a:lumMod val="50000"/>
                      </a:schemeClr>
                    </a:solidFill>
                  </a:rPr>
                  <a:t>，则</a:t>
                </a:r>
                <a14:m>
                  <m:oMath xmlns:m="http://schemas.openxmlformats.org/officeDocument/2006/math">
                    <m:r>
                      <a:rPr lang="en-US" altLang="zh-CN" sz="1400" b="1" i="1" smtClean="0">
                        <a:solidFill>
                          <a:schemeClr val="accent2">
                            <a:lumMod val="50000"/>
                          </a:schemeClr>
                        </a:solidFill>
                        <a:latin typeface="Cambria Math" panose="02040503050406030204" pitchFamily="18" charset="0"/>
                      </a:rPr>
                      <m:t>¬</m:t>
                    </m:r>
                    <m:r>
                      <a:rPr lang="en-US" altLang="zh-CN" sz="1400" b="1" i="1" smtClean="0">
                        <a:solidFill>
                          <a:schemeClr val="accent2">
                            <a:lumMod val="50000"/>
                          </a:schemeClr>
                        </a:solidFill>
                        <a:latin typeface="Cambria Math" panose="02040503050406030204" pitchFamily="18" charset="0"/>
                      </a:rPr>
                      <m:t>𝑨</m:t>
                    </m:r>
                  </m:oMath>
                </a14:m>
                <a:r>
                  <a:rPr lang="zh-CN" altLang="en-US" sz="1400" b="1">
                    <a:solidFill>
                      <a:schemeClr val="accent2">
                        <a:lumMod val="50000"/>
                      </a:schemeClr>
                    </a:solidFill>
                  </a:rPr>
                  <a:t>和</a:t>
                </a:r>
                <a14:m>
                  <m:oMath xmlns:m="http://schemas.openxmlformats.org/officeDocument/2006/math">
                    <m:sSup>
                      <m:sSupPr>
                        <m:ctrlPr>
                          <a:rPr lang="en-US" altLang="zh-CN" sz="1400" b="1" i="1" smtClean="0">
                            <a:solidFill>
                              <a:schemeClr val="accent2">
                                <a:lumMod val="50000"/>
                              </a:schemeClr>
                            </a:solidFill>
                            <a:latin typeface="Cambria Math" panose="02040503050406030204" pitchFamily="18" charset="0"/>
                          </a:rPr>
                        </m:ctrlPr>
                      </m:sSupPr>
                      <m:e>
                        <m:r>
                          <a:rPr lang="en-US" altLang="zh-CN" sz="1400" b="1" i="1" smtClean="0">
                            <a:solidFill>
                              <a:schemeClr val="accent2">
                                <a:lumMod val="50000"/>
                              </a:schemeClr>
                            </a:solidFill>
                            <a:latin typeface="Cambria Math" panose="02040503050406030204" pitchFamily="18" charset="0"/>
                          </a:rPr>
                          <m:t>𝑨</m:t>
                        </m:r>
                      </m:e>
                      <m:sup>
                        <m:r>
                          <a:rPr lang="en-US" altLang="zh-CN" sz="1400" b="1" i="1" smtClean="0">
                            <a:solidFill>
                              <a:schemeClr val="accent2">
                                <a:lumMod val="50000"/>
                              </a:schemeClr>
                            </a:solidFill>
                            <a:latin typeface="Cambria Math" panose="02040503050406030204" pitchFamily="18" charset="0"/>
                          </a:rPr>
                          <m:t>∗</m:t>
                        </m:r>
                      </m:sup>
                    </m:sSup>
                  </m:oMath>
                </a14:m>
                <a:r>
                  <a:rPr lang="zh-CN" altLang="en-US" sz="1400" b="1">
                    <a:solidFill>
                      <a:schemeClr val="accent2">
                        <a:lumMod val="50000"/>
                      </a:schemeClr>
                    </a:solidFill>
                  </a:rPr>
                  <a:t>的主析取范式分别是什么？</a:t>
                </a:r>
              </a:p>
            </p:txBody>
          </p:sp>
        </mc:Choice>
        <mc:Fallback xmlns="">
          <p:sp>
            <p:nvSpPr>
              <p:cNvPr id="5" name="文本框 4">
                <a:extLst>
                  <a:ext uri="{FF2B5EF4-FFF2-40B4-BE49-F238E27FC236}">
                    <a16:creationId xmlns:a16="http://schemas.microsoft.com/office/drawing/2014/main" id="{2ADF22E5-F3A4-44F7-8538-3F92432482C1}"/>
                  </a:ext>
                </a:extLst>
              </p:cNvPr>
              <p:cNvSpPr txBox="1">
                <a:spLocks noRot="1" noChangeAspect="1" noMove="1" noResize="1" noEditPoints="1" noAdjustHandles="1" noChangeArrowheads="1" noChangeShapeType="1" noTextEdit="1"/>
              </p:cNvSpPr>
              <p:nvPr/>
            </p:nvSpPr>
            <p:spPr>
              <a:xfrm>
                <a:off x="382032" y="4189407"/>
                <a:ext cx="8086107" cy="307777"/>
              </a:xfrm>
              <a:prstGeom prst="rect">
                <a:avLst/>
              </a:prstGeom>
              <a:blipFill>
                <a:blip r:embed="rId4"/>
                <a:stretch>
                  <a:fillRect l="-226"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33B14EC-B122-456C-A044-58CCBC7660A4}"/>
                  </a:ext>
                </a:extLst>
              </p:cNvPr>
              <p:cNvSpPr txBox="1"/>
              <p:nvPr/>
            </p:nvSpPr>
            <p:spPr>
              <a:xfrm>
                <a:off x="7086600" y="2723322"/>
                <a:ext cx="1675361" cy="523220"/>
              </a:xfrm>
              <a:prstGeom prst="rect">
                <a:avLst/>
              </a:prstGeom>
              <a:solidFill>
                <a:schemeClr val="accent6">
                  <a:lumMod val="50000"/>
                </a:schemeClr>
              </a:solidFill>
            </p:spPr>
            <p:txBody>
              <a:bodyPr wrap="square" rtlCol="0">
                <a:spAutoFit/>
              </a:bodyPr>
              <a:lstStyle/>
              <a:p>
                <a:r>
                  <a:rPr lang="zh-CN" altLang="en-US" sz="1400" b="1">
                    <a:solidFill>
                      <a:schemeClr val="bg1"/>
                    </a:solidFill>
                  </a:rPr>
                  <a:t>对偶式只对只含</a:t>
                </a:r>
                <a14:m>
                  <m:oMath xmlns:m="http://schemas.openxmlformats.org/officeDocument/2006/math">
                    <m:r>
                      <a:rPr lang="en-US" altLang="zh-CN" sz="1400" b="1" i="1" smtClean="0">
                        <a:solidFill>
                          <a:schemeClr val="bg1"/>
                        </a:solidFill>
                        <a:latin typeface="Cambria Math" panose="02040503050406030204" pitchFamily="18" charset="0"/>
                      </a:rPr>
                      <m:t>¬, ∧, ∨</m:t>
                    </m:r>
                  </m:oMath>
                </a14:m>
                <a:r>
                  <a:rPr lang="zh-CN" altLang="en-US" sz="1400" b="1">
                    <a:solidFill>
                      <a:schemeClr val="bg1"/>
                    </a:solidFill>
                  </a:rPr>
                  <a:t>的公式有意义</a:t>
                </a:r>
              </a:p>
            </p:txBody>
          </p:sp>
        </mc:Choice>
        <mc:Fallback xmlns="">
          <p:sp>
            <p:nvSpPr>
              <p:cNvPr id="6" name="文本框 5">
                <a:extLst>
                  <a:ext uri="{FF2B5EF4-FFF2-40B4-BE49-F238E27FC236}">
                    <a16:creationId xmlns:a16="http://schemas.microsoft.com/office/drawing/2014/main" id="{B33B14EC-B122-456C-A044-58CCBC7660A4}"/>
                  </a:ext>
                </a:extLst>
              </p:cNvPr>
              <p:cNvSpPr txBox="1">
                <a:spLocks noRot="1" noChangeAspect="1" noMove="1" noResize="1" noEditPoints="1" noAdjustHandles="1" noChangeArrowheads="1" noChangeShapeType="1" noTextEdit="1"/>
              </p:cNvSpPr>
              <p:nvPr/>
            </p:nvSpPr>
            <p:spPr>
              <a:xfrm>
                <a:off x="7086600" y="2723322"/>
                <a:ext cx="1675361" cy="523220"/>
              </a:xfrm>
              <a:prstGeom prst="rect">
                <a:avLst/>
              </a:prstGeom>
              <a:blipFill>
                <a:blip r:embed="rId5"/>
                <a:stretch>
                  <a:fillRect l="-1095" t="-2326" b="-104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481250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1562</TotalTime>
  <Words>6118</Words>
  <Application>Microsoft Office PowerPoint</Application>
  <PresentationFormat>全屏显示(16:9)</PresentationFormat>
  <Paragraphs>774</Paragraphs>
  <Slides>43</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等线</vt:lpstr>
      <vt:lpstr>等线 Light</vt:lpstr>
      <vt:lpstr>仿宋</vt:lpstr>
      <vt:lpstr>黑体</vt:lpstr>
      <vt:lpstr>华文新魏</vt:lpstr>
      <vt:lpstr>楷体</vt:lpstr>
      <vt:lpstr>宋体</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92</cp:revision>
  <dcterms:created xsi:type="dcterms:W3CDTF">2022-01-01T06:39:40Z</dcterms:created>
  <dcterms:modified xsi:type="dcterms:W3CDTF">2023-01-03T14:13:06Z</dcterms:modified>
</cp:coreProperties>
</file>